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8"/>
  </p:notesMasterIdLst>
  <p:sldIdLst>
    <p:sldId id="256" r:id="rId2"/>
    <p:sldId id="276" r:id="rId3"/>
    <p:sldId id="307" r:id="rId4"/>
    <p:sldId id="309" r:id="rId5"/>
    <p:sldId id="278" r:id="rId6"/>
    <p:sldId id="310" r:id="rId7"/>
    <p:sldId id="280" r:id="rId8"/>
    <p:sldId id="275" r:id="rId9"/>
    <p:sldId id="311" r:id="rId10"/>
    <p:sldId id="282" r:id="rId11"/>
    <p:sldId id="281" r:id="rId12"/>
    <p:sldId id="283" r:id="rId13"/>
    <p:sldId id="284" r:id="rId14"/>
    <p:sldId id="312" r:id="rId15"/>
    <p:sldId id="285" r:id="rId16"/>
    <p:sldId id="313" r:id="rId17"/>
    <p:sldId id="314" r:id="rId18"/>
    <p:sldId id="315" r:id="rId19"/>
    <p:sldId id="316" r:id="rId20"/>
    <p:sldId id="318" r:id="rId21"/>
    <p:sldId id="319" r:id="rId22"/>
    <p:sldId id="320" r:id="rId23"/>
    <p:sldId id="286" r:id="rId24"/>
    <p:sldId id="288" r:id="rId25"/>
    <p:sldId id="287" r:id="rId26"/>
    <p:sldId id="289" r:id="rId27"/>
    <p:sldId id="321" r:id="rId28"/>
    <p:sldId id="322" r:id="rId29"/>
    <p:sldId id="323" r:id="rId30"/>
    <p:sldId id="290" r:id="rId31"/>
    <p:sldId id="291" r:id="rId32"/>
    <p:sldId id="324" r:id="rId33"/>
    <p:sldId id="325" r:id="rId34"/>
    <p:sldId id="327" r:id="rId35"/>
    <p:sldId id="328" r:id="rId36"/>
    <p:sldId id="326" r:id="rId37"/>
    <p:sldId id="292" r:id="rId38"/>
    <p:sldId id="293" r:id="rId39"/>
    <p:sldId id="329" r:id="rId40"/>
    <p:sldId id="331" r:id="rId41"/>
    <p:sldId id="332" r:id="rId42"/>
    <p:sldId id="295" r:id="rId43"/>
    <p:sldId id="296" r:id="rId44"/>
    <p:sldId id="298" r:id="rId45"/>
    <p:sldId id="297" r:id="rId46"/>
    <p:sldId id="333" r:id="rId47"/>
    <p:sldId id="334" r:id="rId48"/>
    <p:sldId id="346" r:id="rId49"/>
    <p:sldId id="347" r:id="rId50"/>
    <p:sldId id="336" r:id="rId51"/>
    <p:sldId id="348" r:id="rId52"/>
    <p:sldId id="349" r:id="rId53"/>
    <p:sldId id="350" r:id="rId54"/>
    <p:sldId id="351" r:id="rId55"/>
    <p:sldId id="352" r:id="rId56"/>
    <p:sldId id="353" r:id="rId57"/>
    <p:sldId id="354" r:id="rId58"/>
    <p:sldId id="355" r:id="rId59"/>
    <p:sldId id="360" r:id="rId60"/>
    <p:sldId id="361" r:id="rId61"/>
    <p:sldId id="363" r:id="rId62"/>
    <p:sldId id="364" r:id="rId63"/>
    <p:sldId id="365" r:id="rId64"/>
    <p:sldId id="366" r:id="rId65"/>
    <p:sldId id="367" r:id="rId66"/>
    <p:sldId id="368" r:id="rId6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493" autoAdjust="0"/>
  </p:normalViewPr>
  <p:slideViewPr>
    <p:cSldViewPr>
      <p:cViewPr varScale="1">
        <p:scale>
          <a:sx n="94" d="100"/>
          <a:sy n="94" d="100"/>
        </p:scale>
        <p:origin x="-47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5CFFEB-D752-4B91-8F60-65DB26AAC998}" type="datetimeFigureOut">
              <a:rPr lang="en-US" smtClean="0"/>
              <a:pPr/>
              <a:t>9/21/2012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5C988-26F7-43FF-B249-0950291B56A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F5C988-26F7-43FF-B249-0950291B56A3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  <a:p>
            <a:endParaRPr lang="en-US"/>
          </a:p>
        </p:txBody>
      </p:sp>
      <p:sp>
        <p:nvSpPr>
          <p:cNvPr id="512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  <a:p>
            <a:endParaRPr lang="en-US"/>
          </a:p>
        </p:txBody>
      </p:sp>
      <p:sp>
        <p:nvSpPr>
          <p:cNvPr id="512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77724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4114800"/>
            <a:ext cx="77724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600200"/>
            <a:ext cx="7772400" cy="990600"/>
          </a:xfrm>
        </p:spPr>
        <p:txBody>
          <a:bodyPr>
            <a:normAutofit/>
          </a:bodyPr>
          <a:lstStyle/>
          <a:p>
            <a:r>
              <a:rPr lang="en-US" altLang="ko-KR" b="1" dirty="0" smtClean="0">
                <a:latin typeface="Arial" pitchFamily="34" charset="0"/>
                <a:ea typeface="굴림" pitchFamily="50" charset="-127"/>
                <a:cs typeface="Arial" pitchFamily="34" charset="0"/>
              </a:rPr>
              <a:t>Computer Networks</a:t>
            </a:r>
            <a:endParaRPr lang="en-US" altLang="ko-KR" b="1" dirty="0">
              <a:latin typeface="Arial" pitchFamily="34" charset="0"/>
              <a:ea typeface="굴림" pitchFamily="50" charset="-127"/>
              <a:cs typeface="Arial" pitchFamily="34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09600" y="2514600"/>
            <a:ext cx="7772400" cy="3124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7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굴림" pitchFamily="50" charset="-127"/>
                <a:cs typeface="Arial" pitchFamily="34" charset="0"/>
              </a:rPr>
              <a:t>By</a:t>
            </a:r>
          </a:p>
          <a:p>
            <a:pPr marL="0" marR="0" lvl="0" indent="0" algn="ctr" defTabSz="914400" rtl="0" eaLnBrk="1" fontAlgn="auto" latinLnBrk="0" hangingPunct="1">
              <a:lnSpc>
                <a:spcPct val="17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400" b="1" dirty="0" smtClean="0">
                <a:latin typeface="Arial" pitchFamily="34" charset="0"/>
                <a:ea typeface="굴림" pitchFamily="50" charset="-127"/>
                <a:cs typeface="Arial" pitchFamily="34" charset="0"/>
              </a:rPr>
              <a:t>Lt Col </a:t>
            </a:r>
            <a:r>
              <a:rPr lang="en-US" altLang="ko-KR" sz="4400" b="1" dirty="0" err="1" smtClean="0">
                <a:latin typeface="Arial" pitchFamily="34" charset="0"/>
                <a:ea typeface="굴림" pitchFamily="50" charset="-127"/>
                <a:cs typeface="Arial" pitchFamily="34" charset="0"/>
              </a:rPr>
              <a:t>Ishtiaq</a:t>
            </a:r>
            <a:r>
              <a:rPr lang="en-US" altLang="ko-KR" sz="4400" b="1" dirty="0" smtClean="0">
                <a:latin typeface="Arial" pitchFamily="34" charset="0"/>
                <a:ea typeface="굴림" pitchFamily="50" charset="-127"/>
                <a:cs typeface="Arial" pitchFamily="34" charset="0"/>
              </a:rPr>
              <a:t> </a:t>
            </a:r>
            <a:r>
              <a:rPr lang="en-US" altLang="ko-KR" sz="4400" b="1" dirty="0" err="1" smtClean="0">
                <a:latin typeface="Arial" pitchFamily="34" charset="0"/>
                <a:ea typeface="굴림" pitchFamily="50" charset="-127"/>
                <a:cs typeface="Arial" pitchFamily="34" charset="0"/>
              </a:rPr>
              <a:t>Kiani</a:t>
            </a:r>
            <a:endParaRPr lang="en-US" altLang="ko-KR" sz="4400" b="1" dirty="0" smtClean="0">
              <a:latin typeface="Arial" pitchFamily="34" charset="0"/>
              <a:ea typeface="굴림" pitchFamily="50" charset="-127"/>
              <a:cs typeface="Arial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7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000" b="1" i="0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굴림" pitchFamily="50" charset="-127"/>
                <a:cs typeface="Arial" pitchFamily="34" charset="0"/>
              </a:rPr>
              <a:t>(10 Sep 12 to 12 Jan 13)</a:t>
            </a:r>
            <a:endParaRPr kumimoji="0" lang="en-US" altLang="ko-KR" sz="3000" b="1" i="0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굴림" pitchFamily="50" charset="-127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4" name="Picture 6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775" y="2997200"/>
            <a:ext cx="8872538" cy="2717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457200" y="1777425"/>
            <a:ext cx="8229600" cy="584775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en-US" sz="3200" b="1" dirty="0" smtClean="0">
                <a:latin typeface="Arial" pitchFamily="34" charset="0"/>
                <a:cs typeface="Arial" pitchFamily="34" charset="0"/>
              </a:rPr>
              <a:t>Comparison </a:t>
            </a:r>
            <a:r>
              <a:rPr lang="en-US" altLang="en-US" sz="3200" b="1" dirty="0">
                <a:latin typeface="Arial" pitchFamily="34" charset="0"/>
                <a:cs typeface="Arial" pitchFamily="34" charset="0"/>
              </a:rPr>
              <a:t>of </a:t>
            </a:r>
            <a:r>
              <a:rPr lang="en-US" altLang="en-US" sz="3200" b="1" dirty="0" smtClean="0">
                <a:latin typeface="Arial" pitchFamily="34" charset="0"/>
                <a:cs typeface="Arial" pitchFamily="34" charset="0"/>
              </a:rPr>
              <a:t>Analog </a:t>
            </a:r>
            <a:r>
              <a:rPr lang="en-US" altLang="en-US" sz="3200" b="1" dirty="0">
                <a:latin typeface="Arial" pitchFamily="34" charset="0"/>
                <a:cs typeface="Arial" pitchFamily="34" charset="0"/>
              </a:rPr>
              <a:t>and </a:t>
            </a:r>
            <a:r>
              <a:rPr lang="en-US" altLang="en-US" sz="3200" b="1" dirty="0" smtClean="0">
                <a:latin typeface="Arial" pitchFamily="34" charset="0"/>
                <a:cs typeface="Arial" pitchFamily="34" charset="0"/>
              </a:rPr>
              <a:t>Digital signals</a:t>
            </a:r>
            <a:endParaRPr lang="en-US" altLang="en-US" sz="3200" b="1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/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Analog and Digital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0988" y="2085975"/>
            <a:ext cx="8531225" cy="45434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6150" name="Rectangle 6"/>
          <p:cNvSpPr>
            <a:spLocks noChangeArrowheads="1"/>
          </p:cNvSpPr>
          <p:nvPr/>
        </p:nvSpPr>
        <p:spPr bwMode="auto">
          <a:xfrm>
            <a:off x="2057400" y="1295400"/>
            <a:ext cx="5235409" cy="582211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3200" b="1" dirty="0">
                <a:latin typeface="Arial" pitchFamily="34" charset="0"/>
                <a:cs typeface="Arial" pitchFamily="34" charset="0"/>
              </a:rPr>
              <a:t>Analog and Digital Clocks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/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Analog and Digital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2895600" y="1066800"/>
            <a:ext cx="3371117" cy="582211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3200" b="1" dirty="0">
                <a:latin typeface="Arial" pitchFamily="34" charset="0"/>
                <a:cs typeface="Arial" pitchFamily="34" charset="0"/>
              </a:rPr>
              <a:t>Periodic Signals</a:t>
            </a:r>
          </a:p>
        </p:txBody>
      </p:sp>
      <p:pic>
        <p:nvPicPr>
          <p:cNvPr id="8198" name="Picture 6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025" y="1600200"/>
            <a:ext cx="8972550" cy="5168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/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Analog and Digital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2743200" y="1219200"/>
            <a:ext cx="3643627" cy="582211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3200" b="1" dirty="0" err="1">
                <a:latin typeface="Arial" pitchFamily="34" charset="0"/>
                <a:cs typeface="Arial" pitchFamily="34" charset="0"/>
              </a:rPr>
              <a:t>Aperiodic</a:t>
            </a:r>
            <a:r>
              <a:rPr lang="en-US" sz="3200" b="1" dirty="0">
                <a:latin typeface="Arial" pitchFamily="34" charset="0"/>
                <a:cs typeface="Arial" pitchFamily="34" charset="0"/>
              </a:rPr>
              <a:t> Signals</a:t>
            </a:r>
          </a:p>
        </p:txBody>
      </p:sp>
      <p:pic>
        <p:nvPicPr>
          <p:cNvPr id="9222" name="Picture 6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1925" y="2840038"/>
            <a:ext cx="8770938" cy="27225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/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Analog and Digital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66" name="Rectangle 2"/>
          <p:cNvSpPr>
            <a:spLocks noChangeArrowheads="1"/>
          </p:cNvSpPr>
          <p:nvPr/>
        </p:nvSpPr>
        <p:spPr bwMode="auto">
          <a:xfrm>
            <a:off x="838200" y="2195513"/>
            <a:ext cx="7543800" cy="1797050"/>
          </a:xfrm>
          <a:prstGeom prst="rect">
            <a:avLst/>
          </a:prstGeom>
          <a:solidFill>
            <a:schemeClr val="bg1"/>
          </a:solidFill>
          <a:ln w="571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spcBef>
                <a:spcPts val="1200"/>
              </a:spcBef>
              <a:spcAft>
                <a:spcPts val="1000"/>
              </a:spcAft>
            </a:pPr>
            <a:r>
              <a:rPr lang="en-US" sz="3600" b="1" dirty="0">
                <a:latin typeface="Times New Roman" pitchFamily="18" charset="0"/>
              </a:rPr>
              <a:t>In data communication, we commonly use </a:t>
            </a:r>
            <a:r>
              <a:rPr lang="en-US" sz="3600" b="1" dirty="0">
                <a:solidFill>
                  <a:srgbClr val="FF0000"/>
                </a:solidFill>
                <a:latin typeface="Times New Roman" pitchFamily="18" charset="0"/>
              </a:rPr>
              <a:t>periodic analog signals </a:t>
            </a:r>
            <a:r>
              <a:rPr lang="en-US" sz="3600" b="1" dirty="0">
                <a:latin typeface="Times New Roman" pitchFamily="18" charset="0"/>
              </a:rPr>
              <a:t>and </a:t>
            </a:r>
            <a:r>
              <a:rPr lang="en-US" sz="3600" b="1" dirty="0" err="1">
                <a:solidFill>
                  <a:srgbClr val="FF0000"/>
                </a:solidFill>
                <a:latin typeface="Times New Roman" pitchFamily="18" charset="0"/>
              </a:rPr>
              <a:t>aperiodic</a:t>
            </a:r>
            <a:r>
              <a:rPr lang="en-US" sz="3600" b="1" dirty="0">
                <a:solidFill>
                  <a:srgbClr val="FF0000"/>
                </a:solidFill>
                <a:latin typeface="Times New Roman" pitchFamily="18" charset="0"/>
              </a:rPr>
              <a:t> digital signals</a:t>
            </a:r>
            <a:r>
              <a:rPr lang="en-US" sz="3600" b="1" dirty="0">
                <a:latin typeface="Times New Roman" pitchFamily="18" charset="0"/>
              </a:rPr>
              <a:t>.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/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Analog and Digital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3452813" y="1773238"/>
            <a:ext cx="2217724" cy="582211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3200" b="1" dirty="0">
                <a:latin typeface="Arial" pitchFamily="34" charset="0"/>
                <a:cs typeface="Arial" pitchFamily="34" charset="0"/>
              </a:rPr>
              <a:t>Sine Wave</a:t>
            </a:r>
          </a:p>
        </p:txBody>
      </p:sp>
      <p:pic>
        <p:nvPicPr>
          <p:cNvPr id="10246" name="Picture 6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7638" y="2763838"/>
            <a:ext cx="8799512" cy="3560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/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Periodic Analog Signals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9978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3200" y="1997075"/>
            <a:ext cx="8483600" cy="287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3200400" y="1773238"/>
            <a:ext cx="3242042" cy="582211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3200" b="1" dirty="0" smtClean="0">
                <a:latin typeface="Arial" pitchFamily="34" charset="0"/>
                <a:cs typeface="Arial" pitchFamily="34" charset="0"/>
              </a:rPr>
              <a:t>Peak Amplitude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/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Periodic Analog Signals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4" name="Rectangle 2"/>
          <p:cNvSpPr>
            <a:spLocks noChangeArrowheads="1"/>
          </p:cNvSpPr>
          <p:nvPr/>
        </p:nvSpPr>
        <p:spPr bwMode="auto">
          <a:xfrm>
            <a:off x="533400" y="1828800"/>
            <a:ext cx="8153400" cy="4103688"/>
          </a:xfrm>
          <a:prstGeom prst="rect">
            <a:avLst/>
          </a:prstGeom>
          <a:solidFill>
            <a:schemeClr val="bg1"/>
          </a:solidFill>
          <a:ln w="5715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742950" indent="-742950" algn="just" eaLnBrk="1" hangingPunct="1">
              <a:spcBef>
                <a:spcPts val="1200"/>
              </a:spcBef>
              <a:spcAft>
                <a:spcPts val="1000"/>
              </a:spcAft>
              <a:buFont typeface="Arial" pitchFamily="34" charset="0"/>
              <a:buChar char="•"/>
            </a:pPr>
            <a:r>
              <a:rPr lang="en-US" sz="3200" b="1" dirty="0" smtClean="0">
                <a:latin typeface="Arial" pitchFamily="34" charset="0"/>
                <a:cs typeface="Arial" pitchFamily="34" charset="0"/>
              </a:rPr>
              <a:t>Period refers to the amount of time, in seconds, a signal needs to complete 1 cycle.</a:t>
            </a:r>
          </a:p>
          <a:p>
            <a:pPr marL="742950" indent="-742950" algn="just" eaLnBrk="1" hangingPunct="1">
              <a:spcBef>
                <a:spcPts val="1200"/>
              </a:spcBef>
              <a:spcAft>
                <a:spcPts val="1000"/>
              </a:spcAft>
              <a:buFont typeface="Arial" pitchFamily="34" charset="0"/>
              <a:buChar char="•"/>
            </a:pPr>
            <a:r>
              <a:rPr lang="en-US" sz="3200" b="1" dirty="0" smtClean="0">
                <a:latin typeface="Arial" pitchFamily="34" charset="0"/>
                <a:cs typeface="Arial" pitchFamily="34" charset="0"/>
              </a:rPr>
              <a:t>Frequency refers to the number of periods in 1 second. </a:t>
            </a:r>
          </a:p>
          <a:p>
            <a:pPr marL="742950" indent="-742950" algn="just" eaLnBrk="1" hangingPunct="1">
              <a:spcBef>
                <a:spcPts val="1200"/>
              </a:spcBef>
              <a:spcAft>
                <a:spcPts val="1000"/>
              </a:spcAft>
              <a:buFont typeface="Arial" pitchFamily="34" charset="0"/>
              <a:buChar char="•"/>
            </a:pPr>
            <a:r>
              <a:rPr lang="en-US" sz="3200" b="1" dirty="0" smtClean="0">
                <a:latin typeface="Arial" pitchFamily="34" charset="0"/>
                <a:cs typeface="Arial" pitchFamily="34" charset="0"/>
              </a:rPr>
              <a:t>Frequency </a:t>
            </a:r>
            <a:r>
              <a:rPr lang="en-US" sz="3200" b="1" dirty="0">
                <a:latin typeface="Arial" pitchFamily="34" charset="0"/>
                <a:cs typeface="Arial" pitchFamily="34" charset="0"/>
              </a:rPr>
              <a:t>and period are inverses of each other.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/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Periodic Analog Signals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372797" y="1143000"/>
            <a:ext cx="4485203" cy="582211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3200" b="1" dirty="0" smtClean="0">
                <a:latin typeface="Arial" pitchFamily="34" charset="0"/>
                <a:cs typeface="Arial" pitchFamily="34" charset="0"/>
              </a:rPr>
              <a:t>Period and Frequency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Text Box 2"/>
          <p:cNvSpPr txBox="1">
            <a:spLocks noChangeArrowheads="1"/>
          </p:cNvSpPr>
          <p:nvPr/>
        </p:nvSpPr>
        <p:spPr bwMode="auto">
          <a:xfrm>
            <a:off x="2438400" y="1472625"/>
            <a:ext cx="4495800" cy="584775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en-US" sz="3200" b="1" dirty="0" smtClean="0">
                <a:latin typeface="Arial" pitchFamily="34" charset="0"/>
                <a:cs typeface="Arial" pitchFamily="34" charset="0"/>
              </a:rPr>
              <a:t>Period </a:t>
            </a:r>
            <a:r>
              <a:rPr lang="en-US" altLang="en-US" sz="3200" b="1" dirty="0">
                <a:latin typeface="Arial" pitchFamily="34" charset="0"/>
                <a:cs typeface="Arial" pitchFamily="34" charset="0"/>
              </a:rPr>
              <a:t>and </a:t>
            </a:r>
            <a:r>
              <a:rPr lang="en-US" altLang="en-US" sz="3200" b="1" dirty="0" smtClean="0">
                <a:latin typeface="Arial" pitchFamily="34" charset="0"/>
                <a:cs typeface="Arial" pitchFamily="34" charset="0"/>
              </a:rPr>
              <a:t>Frequency</a:t>
            </a:r>
            <a:endParaRPr lang="en-US" altLang="en-US" sz="32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41002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2095500"/>
            <a:ext cx="8382000" cy="331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/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Periodic Analog Signals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514" name="Text Box 2"/>
          <p:cNvSpPr txBox="1">
            <a:spLocks noChangeArrowheads="1"/>
          </p:cNvSpPr>
          <p:nvPr/>
        </p:nvSpPr>
        <p:spPr bwMode="auto">
          <a:xfrm>
            <a:off x="1291997" y="1396425"/>
            <a:ext cx="6556603" cy="584775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Units </a:t>
            </a:r>
            <a:r>
              <a:rPr lang="en-US" sz="3200" b="1" dirty="0">
                <a:latin typeface="Arial" pitchFamily="34" charset="0"/>
                <a:cs typeface="Arial" pitchFamily="34" charset="0"/>
              </a:rPr>
              <a:t>of periods and frequencies</a:t>
            </a:r>
          </a:p>
        </p:txBody>
      </p:sp>
      <p:graphicFrame>
        <p:nvGraphicFramePr>
          <p:cNvPr id="448581" name="Group 69"/>
          <p:cNvGraphicFramePr>
            <a:graphicFrameLocks noGrp="1"/>
          </p:cNvGraphicFramePr>
          <p:nvPr/>
        </p:nvGraphicFramePr>
        <p:xfrm>
          <a:off x="762000" y="2476499"/>
          <a:ext cx="7620000" cy="3924301"/>
        </p:xfrm>
        <a:graphic>
          <a:graphicData uri="http://schemas.openxmlformats.org/drawingml/2006/table">
            <a:tbl>
              <a:tblPr/>
              <a:tblGrid>
                <a:gridCol w="2286000"/>
                <a:gridCol w="1371600"/>
                <a:gridCol w="2438400"/>
                <a:gridCol w="1524000"/>
              </a:tblGrid>
              <a:tr h="769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Unit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Equivalent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Unit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Equivalent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  <a:tr h="612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</a:rPr>
                        <a:t>Seconds (s)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1 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</a:rPr>
                        <a:t>hertz (Hz)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1 Hz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</a:tr>
              <a:tr h="769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</a:rPr>
                        <a:t>Milliseconds (ms)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  <a:r>
                        <a:rPr kumimoji="0" lang="en-US" sz="18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–3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 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</a:rPr>
                        <a:t>kilohertz (KHz)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  <a:r>
                        <a:rPr kumimoji="0" lang="en-US" sz="18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 Hz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</a:tr>
              <a:tr h="590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</a:rPr>
                        <a:t>Microseconds (ms)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  <a:r>
                        <a:rPr kumimoji="0" lang="en-US" sz="18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–6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 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</a:rPr>
                        <a:t>megahertz (MHz)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  <a:r>
                        <a:rPr kumimoji="0" lang="en-US" sz="18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 Hz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</a:tr>
              <a:tr h="590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</a:rPr>
                        <a:t>Nanoseconds (ns)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  <a:r>
                        <a:rPr kumimoji="0" lang="en-US" sz="18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–9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 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</a:rPr>
                        <a:t>gigahertz (GHz)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  <a:r>
                        <a:rPr kumimoji="0" lang="en-US" sz="18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 Hz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</a:tr>
              <a:tr h="590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</a:rPr>
                        <a:t>Picoseconds (ps)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  <a:r>
                        <a:rPr kumimoji="0" lang="en-US" sz="18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–12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 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</a:rPr>
                        <a:t>terahertz (THz)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  <a:r>
                        <a:rPr kumimoji="0" lang="en-US" sz="18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12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 Hz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</a:tr>
            </a:tbl>
          </a:graphicData>
        </a:graphic>
      </p:graphicFrame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/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Periodic Analog Signals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38355" y="1600200"/>
            <a:ext cx="4114845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8800" b="1" u="sng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PART 2</a:t>
            </a:r>
            <a:endParaRPr lang="en-US" sz="8800" b="1" u="sng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1739900" y="3840163"/>
            <a:ext cx="5797550" cy="1189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en-US" sz="72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Physical Layer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Rectangle 2"/>
          <p:cNvSpPr>
            <a:spLocks noChangeArrowheads="1"/>
          </p:cNvSpPr>
          <p:nvPr/>
        </p:nvSpPr>
        <p:spPr bwMode="auto">
          <a:xfrm>
            <a:off x="838200" y="2703255"/>
            <a:ext cx="7543800" cy="2554545"/>
          </a:xfrm>
          <a:prstGeom prst="rect">
            <a:avLst/>
          </a:prstGeom>
          <a:solidFill>
            <a:schemeClr val="bg1"/>
          </a:solidFill>
          <a:ln w="571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spcBef>
                <a:spcPts val="1200"/>
              </a:spcBef>
              <a:spcAft>
                <a:spcPts val="1000"/>
              </a:spcAft>
            </a:pPr>
            <a:r>
              <a:rPr lang="en-US" sz="3200" b="1" dirty="0">
                <a:latin typeface="Arial" pitchFamily="34" charset="0"/>
                <a:cs typeface="Arial" pitchFamily="34" charset="0"/>
              </a:rPr>
              <a:t>Frequency is the rate of change with respect to time. Change in a short span of time means high frequency. Change over a long span of time means low frequency.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/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Periodic Analog Signals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3352800" y="1371600"/>
            <a:ext cx="2362200" cy="584775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en-US" sz="3200" b="1" dirty="0" smtClean="0">
                <a:latin typeface="Arial" pitchFamily="34" charset="0"/>
                <a:cs typeface="Arial" pitchFamily="34" charset="0"/>
              </a:rPr>
              <a:t>Frequency</a:t>
            </a:r>
            <a:endParaRPr lang="en-US" altLang="en-US" sz="32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2" name="Rectangle 2"/>
          <p:cNvSpPr>
            <a:spLocks noChangeArrowheads="1"/>
          </p:cNvSpPr>
          <p:nvPr/>
        </p:nvSpPr>
        <p:spPr bwMode="auto">
          <a:xfrm>
            <a:off x="838200" y="2433697"/>
            <a:ext cx="7543800" cy="2062103"/>
          </a:xfrm>
          <a:prstGeom prst="rect">
            <a:avLst/>
          </a:prstGeom>
          <a:solidFill>
            <a:schemeClr val="bg1"/>
          </a:solidFill>
          <a:ln w="571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spcBef>
                <a:spcPts val="1200"/>
              </a:spcBef>
              <a:spcAft>
                <a:spcPts val="1000"/>
              </a:spcAft>
            </a:pPr>
            <a:r>
              <a:rPr lang="en-US" sz="3200" b="1">
                <a:latin typeface="Arial" pitchFamily="34" charset="0"/>
                <a:cs typeface="Arial" pitchFamily="34" charset="0"/>
              </a:rPr>
              <a:t>If a signal does not change at all, its frequency is zero. If a signal changes instantaneously, its frequency is infinite.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/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Periodic Analog Signals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3505200" y="1371600"/>
            <a:ext cx="2362200" cy="584775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en-US" sz="3200" b="1" dirty="0" smtClean="0">
                <a:latin typeface="Arial" pitchFamily="34" charset="0"/>
                <a:cs typeface="Arial" pitchFamily="34" charset="0"/>
              </a:rPr>
              <a:t>Frequency</a:t>
            </a:r>
            <a:endParaRPr lang="en-US" altLang="en-US" sz="32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6" name="Rectangle 2"/>
          <p:cNvSpPr>
            <a:spLocks noChangeArrowheads="1"/>
          </p:cNvSpPr>
          <p:nvPr/>
        </p:nvSpPr>
        <p:spPr bwMode="auto">
          <a:xfrm>
            <a:off x="838200" y="3037582"/>
            <a:ext cx="7543800" cy="1077218"/>
          </a:xfrm>
          <a:prstGeom prst="rect">
            <a:avLst/>
          </a:prstGeom>
          <a:solidFill>
            <a:schemeClr val="bg1"/>
          </a:solidFill>
          <a:ln w="571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spcBef>
                <a:spcPts val="1200"/>
              </a:spcBef>
              <a:spcAft>
                <a:spcPts val="1000"/>
              </a:spcAft>
            </a:pPr>
            <a:r>
              <a:rPr lang="en-US" sz="3200" b="1">
                <a:latin typeface="Arial" pitchFamily="34" charset="0"/>
                <a:cs typeface="Arial" pitchFamily="34" charset="0"/>
              </a:rPr>
              <a:t>Phase describes the position of the waveform relative to time zero.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/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Periodic Analog Signals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3962400" y="1548825"/>
            <a:ext cx="1524000" cy="584775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en-US" sz="3200" b="1" dirty="0" smtClean="0">
                <a:latin typeface="Arial" pitchFamily="34" charset="0"/>
                <a:cs typeface="Arial" pitchFamily="34" charset="0"/>
              </a:rPr>
              <a:t>Phase</a:t>
            </a:r>
            <a:endParaRPr lang="en-US" altLang="en-US" sz="32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3538" y="1981200"/>
            <a:ext cx="8377237" cy="4730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/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Periodic Analog Signals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3810000" y="1219200"/>
            <a:ext cx="1676400" cy="584775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altLang="en-US" sz="3200" b="1" dirty="0" smtClean="0">
                <a:latin typeface="Arial" pitchFamily="34" charset="0"/>
                <a:cs typeface="Arial" pitchFamily="34" charset="0"/>
              </a:rPr>
              <a:t>Phase</a:t>
            </a:r>
            <a:endParaRPr lang="en-US" altLang="en-US" sz="32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0" name="Picture 6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6050" y="2924175"/>
            <a:ext cx="8801100" cy="172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/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Periodic Analog Signals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2590800" y="1396425"/>
            <a:ext cx="3962400" cy="584775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en-US" sz="3200" b="1" dirty="0" smtClean="0">
                <a:latin typeface="Arial" pitchFamily="34" charset="0"/>
                <a:cs typeface="Arial" pitchFamily="34" charset="0"/>
              </a:rPr>
              <a:t>Frequency Change</a:t>
            </a:r>
            <a:endParaRPr lang="en-US" altLang="en-US" sz="32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6" name="Picture 6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50" y="2438400"/>
            <a:ext cx="8750300" cy="2968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/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Periodic Analog Signals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2743200" y="1371600"/>
            <a:ext cx="3810000" cy="584775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en-US" sz="3200" b="1" dirty="0" smtClean="0">
                <a:latin typeface="Arial" pitchFamily="34" charset="0"/>
                <a:cs typeface="Arial" pitchFamily="34" charset="0"/>
              </a:rPr>
              <a:t>Amplitude Change</a:t>
            </a:r>
            <a:endParaRPr lang="en-US" altLang="en-US" sz="32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4" name="Picture 6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6050" y="2317750"/>
            <a:ext cx="8802688" cy="37782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/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Periodic Analog Signals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3124200" y="1219200"/>
            <a:ext cx="3124200" cy="584775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en-US" sz="3200" b="1" dirty="0" smtClean="0">
                <a:latin typeface="Arial" pitchFamily="34" charset="0"/>
                <a:cs typeface="Arial" pitchFamily="34" charset="0"/>
              </a:rPr>
              <a:t>Phase Change</a:t>
            </a:r>
            <a:endParaRPr lang="en-US" altLang="en-US" sz="32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9" name="Rectangle 9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pic>
        <p:nvPicPr>
          <p:cNvPr id="343050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8775" y="2690813"/>
            <a:ext cx="8328025" cy="2262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2763904" y="1447800"/>
            <a:ext cx="4017896" cy="582211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3200" b="1" dirty="0">
                <a:latin typeface="Arial" pitchFamily="34" charset="0"/>
                <a:cs typeface="Arial" pitchFamily="34" charset="0"/>
              </a:rPr>
              <a:t>Sine </a:t>
            </a:r>
            <a:r>
              <a:rPr lang="en-US" sz="3200" b="1" dirty="0" smtClean="0">
                <a:latin typeface="Arial" pitchFamily="34" charset="0"/>
                <a:cs typeface="Arial" pitchFamily="34" charset="0"/>
              </a:rPr>
              <a:t>Wave Example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/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Periodic Analog Signals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5579" name="Picture 1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4975" y="2247900"/>
            <a:ext cx="8328025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2819400" y="1295400"/>
            <a:ext cx="4017896" cy="582211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3200" b="1" dirty="0">
                <a:latin typeface="Arial" pitchFamily="34" charset="0"/>
                <a:cs typeface="Arial" pitchFamily="34" charset="0"/>
              </a:rPr>
              <a:t>Sine </a:t>
            </a:r>
            <a:r>
              <a:rPr lang="en-US" sz="3200" b="1" dirty="0" smtClean="0">
                <a:latin typeface="Arial" pitchFamily="34" charset="0"/>
                <a:cs typeface="Arial" pitchFamily="34" charset="0"/>
              </a:rPr>
              <a:t>Wave Example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/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Periodic Analog Signals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6604" name="Picture 1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9575" y="2281238"/>
            <a:ext cx="8324850" cy="229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2590800" y="1295400"/>
            <a:ext cx="4131710" cy="582211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3200" b="1" dirty="0">
                <a:latin typeface="Arial" pitchFamily="34" charset="0"/>
                <a:cs typeface="Arial" pitchFamily="34" charset="0"/>
              </a:rPr>
              <a:t>Sine </a:t>
            </a:r>
            <a:r>
              <a:rPr lang="en-US" sz="3200" b="1" dirty="0" smtClean="0">
                <a:latin typeface="Arial" pitchFamily="34" charset="0"/>
                <a:cs typeface="Arial" pitchFamily="34" charset="0"/>
              </a:rPr>
              <a:t>Wave Example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/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Periodic Analog Signals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8" name="Text Box 10"/>
          <p:cNvSpPr txBox="1">
            <a:spLocks noChangeArrowheads="1"/>
          </p:cNvSpPr>
          <p:nvPr/>
        </p:nvSpPr>
        <p:spPr bwMode="auto">
          <a:xfrm>
            <a:off x="609600" y="304800"/>
            <a:ext cx="7997702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400" b="1" u="sng" dirty="0">
                <a:latin typeface="Arial" pitchFamily="34" charset="0"/>
                <a:cs typeface="Arial" pitchFamily="34" charset="0"/>
              </a:rPr>
              <a:t>Position of the physical layer</a:t>
            </a:r>
          </a:p>
        </p:txBody>
      </p:sp>
      <p:pic>
        <p:nvPicPr>
          <p:cNvPr id="437260" name="Picture 1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1790700"/>
            <a:ext cx="7805738" cy="354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1752600" y="914400"/>
            <a:ext cx="5776198" cy="582211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3200" b="1" dirty="0">
                <a:solidFill>
                  <a:srgbClr val="063DE8"/>
                </a:solidFill>
                <a:latin typeface="Arial" pitchFamily="34" charset="0"/>
                <a:cs typeface="Arial" pitchFamily="34" charset="0"/>
              </a:rPr>
              <a:t>Time and Frequency Domain</a:t>
            </a:r>
          </a:p>
        </p:txBody>
      </p:sp>
      <p:pic>
        <p:nvPicPr>
          <p:cNvPr id="8198" name="Picture 6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1150" y="1524001"/>
            <a:ext cx="8469313" cy="2667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/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Periodic Analog Signals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52400" y="4191000"/>
            <a:ext cx="8763000" cy="2528897"/>
          </a:xfrm>
          <a:prstGeom prst="rect">
            <a:avLst/>
          </a:prstGeom>
          <a:solidFill>
            <a:schemeClr val="bg1"/>
          </a:solidFill>
          <a:ln w="5715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 eaLnBrk="1" hangingPunct="1">
              <a:spcBef>
                <a:spcPts val="1200"/>
              </a:spcBef>
              <a:spcAft>
                <a:spcPts val="1000"/>
              </a:spcAft>
              <a:buFont typeface="Arial" pitchFamily="34" charset="0"/>
              <a:buChar char="•"/>
            </a:pPr>
            <a:r>
              <a:rPr lang="en-US" sz="2800" b="1" dirty="0">
                <a:latin typeface="Arial" pitchFamily="34" charset="0"/>
                <a:cs typeface="Arial" pitchFamily="34" charset="0"/>
              </a:rPr>
              <a:t>An analog signal is best represented in the frequency 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domain</a:t>
            </a:r>
          </a:p>
          <a:p>
            <a:pPr algn="just" eaLnBrk="1" hangingPunct="1">
              <a:spcBef>
                <a:spcPts val="1200"/>
              </a:spcBef>
              <a:spcAft>
                <a:spcPts val="1000"/>
              </a:spcAft>
              <a:buFont typeface="Arial" pitchFamily="34" charset="0"/>
              <a:buChar char="•"/>
            </a:pP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A complete sine wave in a time domain can be represented by one single spike in the frequency domain</a:t>
            </a:r>
            <a:endParaRPr lang="en-US" sz="28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2" name="Picture 6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538" y="1752600"/>
            <a:ext cx="8604250" cy="5029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85800" y="1017989"/>
            <a:ext cx="7803997" cy="582211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3200" b="1" dirty="0">
                <a:solidFill>
                  <a:srgbClr val="063DE8"/>
                </a:solidFill>
                <a:latin typeface="Arial" pitchFamily="34" charset="0"/>
                <a:cs typeface="Arial" pitchFamily="34" charset="0"/>
              </a:rPr>
              <a:t>Time and Frequency </a:t>
            </a:r>
            <a:r>
              <a:rPr lang="en-US" sz="3200" b="1" dirty="0" smtClean="0">
                <a:solidFill>
                  <a:srgbClr val="063DE8"/>
                </a:solidFill>
                <a:latin typeface="Arial" pitchFamily="34" charset="0"/>
                <a:cs typeface="Arial" pitchFamily="34" charset="0"/>
              </a:rPr>
              <a:t>Domain Examples</a:t>
            </a:r>
            <a:endParaRPr lang="en-US" sz="3200" b="1" dirty="0">
              <a:solidFill>
                <a:srgbClr val="063DE8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/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Periodic Analog Signals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8" name="Rectangle 2"/>
          <p:cNvSpPr>
            <a:spLocks noChangeArrowheads="1"/>
          </p:cNvSpPr>
          <p:nvPr/>
        </p:nvSpPr>
        <p:spPr bwMode="auto">
          <a:xfrm>
            <a:off x="304800" y="1692275"/>
            <a:ext cx="8534400" cy="4965462"/>
          </a:xfrm>
          <a:prstGeom prst="rect">
            <a:avLst/>
          </a:prstGeom>
          <a:solidFill>
            <a:schemeClr val="bg1"/>
          </a:solidFill>
          <a:ln w="5715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 eaLnBrk="1" hangingPunct="1">
              <a:spcBef>
                <a:spcPts val="1200"/>
              </a:spcBef>
              <a:spcAft>
                <a:spcPts val="1000"/>
              </a:spcAft>
              <a:buFont typeface="Arial" pitchFamily="34" charset="0"/>
              <a:buChar char="•"/>
            </a:pPr>
            <a:r>
              <a:rPr lang="en-US" sz="2800" b="1" dirty="0">
                <a:latin typeface="Arial" pitchFamily="34" charset="0"/>
                <a:cs typeface="Arial" pitchFamily="34" charset="0"/>
              </a:rPr>
              <a:t>A single-frequency sine wave is not useful in data communications; we need to 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change 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one or more of its characteristics to make it 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useful</a:t>
            </a:r>
          </a:p>
          <a:p>
            <a:pPr algn="just">
              <a:spcBef>
                <a:spcPts val="1200"/>
              </a:spcBef>
              <a:spcAft>
                <a:spcPts val="1000"/>
              </a:spcAft>
              <a:buFont typeface="Arial" pitchFamily="34" charset="0"/>
              <a:buChar char="•"/>
            </a:pP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 When we change one or more characteristics of a single-frequency signal, it becomes a composite signal made of many frequencies</a:t>
            </a:r>
          </a:p>
          <a:p>
            <a:pPr algn="just">
              <a:spcBef>
                <a:spcPts val="1200"/>
              </a:spcBef>
              <a:spcAft>
                <a:spcPts val="1000"/>
              </a:spcAft>
              <a:buFont typeface="Arial" pitchFamily="34" charset="0"/>
              <a:buChar char="•"/>
            </a:pP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According to Fourier analysis, </a:t>
            </a:r>
            <a:r>
              <a:rPr lang="en-US" sz="2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any composite signal can be represented as a combination of simple sine waves with different frequencies, phases, and amplitudes</a:t>
            </a:r>
            <a:endParaRPr lang="en-US" sz="28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819400" y="1017989"/>
            <a:ext cx="3871254" cy="582211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3200" b="1" dirty="0" smtClean="0">
                <a:solidFill>
                  <a:srgbClr val="063DE8"/>
                </a:solidFill>
                <a:latin typeface="Arial" pitchFamily="34" charset="0"/>
                <a:cs typeface="Arial" pitchFamily="34" charset="0"/>
              </a:rPr>
              <a:t>Composite Signals</a:t>
            </a:r>
            <a:endParaRPr lang="en-US" sz="3200" b="1" dirty="0">
              <a:solidFill>
                <a:srgbClr val="063DE8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/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Periodic Analog Signals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8" name="Rectangle 2"/>
          <p:cNvSpPr>
            <a:spLocks noChangeArrowheads="1"/>
          </p:cNvSpPr>
          <p:nvPr/>
        </p:nvSpPr>
        <p:spPr bwMode="auto">
          <a:xfrm>
            <a:off x="304800" y="1692275"/>
            <a:ext cx="8534400" cy="2677656"/>
          </a:xfrm>
          <a:prstGeom prst="rect">
            <a:avLst/>
          </a:prstGeom>
          <a:solidFill>
            <a:schemeClr val="bg1"/>
          </a:solidFill>
          <a:ln w="5715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 eaLnBrk="1" hangingPunct="1">
              <a:spcBef>
                <a:spcPts val="1200"/>
              </a:spcBef>
              <a:spcAft>
                <a:spcPts val="1000"/>
              </a:spcAft>
              <a:buFont typeface="Arial" pitchFamily="34" charset="0"/>
              <a:buChar char="•"/>
            </a:pP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If the composite signal is </a:t>
            </a:r>
            <a:r>
              <a:rPr lang="en-US" sz="2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periodic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, the decomposition gives a </a:t>
            </a:r>
            <a:r>
              <a:rPr lang="en-US" sz="2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series of signals with discrete frequencies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; if the composite signal is </a:t>
            </a:r>
            <a:r>
              <a:rPr lang="en-US" sz="2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non-periodic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, the decomposition gives a combination of sine waves with </a:t>
            </a:r>
            <a:r>
              <a:rPr lang="en-US" sz="2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continuous frequencies  </a:t>
            </a:r>
            <a:endParaRPr lang="en-US" sz="28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819400" y="1017989"/>
            <a:ext cx="3871254" cy="582211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3200" b="1" dirty="0" smtClean="0">
                <a:solidFill>
                  <a:srgbClr val="063DE8"/>
                </a:solidFill>
                <a:latin typeface="Arial" pitchFamily="34" charset="0"/>
                <a:cs typeface="Arial" pitchFamily="34" charset="0"/>
              </a:rPr>
              <a:t>Composite Signals</a:t>
            </a:r>
            <a:endParaRPr lang="en-US" sz="3200" b="1" dirty="0">
              <a:solidFill>
                <a:srgbClr val="063DE8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/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Periodic Analog Signals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Text Box 2"/>
          <p:cNvSpPr txBox="1">
            <a:spLocks noChangeArrowheads="1"/>
          </p:cNvSpPr>
          <p:nvPr/>
        </p:nvSpPr>
        <p:spPr bwMode="auto">
          <a:xfrm>
            <a:off x="2743200" y="1066800"/>
            <a:ext cx="3505200" cy="584775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en-US" sz="3200" b="1" dirty="0" smtClean="0">
                <a:latin typeface="Arial" pitchFamily="34" charset="0"/>
                <a:cs typeface="Arial" pitchFamily="34" charset="0"/>
              </a:rPr>
              <a:t>Three </a:t>
            </a:r>
            <a:r>
              <a:rPr lang="en-US" altLang="en-US" sz="3200" b="1" dirty="0">
                <a:latin typeface="Arial" pitchFamily="34" charset="0"/>
                <a:cs typeface="Arial" pitchFamily="34" charset="0"/>
              </a:rPr>
              <a:t>harmonics</a:t>
            </a:r>
          </a:p>
        </p:txBody>
      </p:sp>
      <p:pic>
        <p:nvPicPr>
          <p:cNvPr id="346122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7813" y="2070100"/>
            <a:ext cx="8637587" cy="280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/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Periodic Analog Signals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8" name="Text Box 2"/>
          <p:cNvSpPr txBox="1">
            <a:spLocks noChangeArrowheads="1"/>
          </p:cNvSpPr>
          <p:nvPr/>
        </p:nvSpPr>
        <p:spPr bwMode="auto">
          <a:xfrm>
            <a:off x="1676400" y="1143000"/>
            <a:ext cx="5791200" cy="584775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en-US" sz="3200" b="1" dirty="0" smtClean="0">
                <a:latin typeface="Arial" pitchFamily="34" charset="0"/>
                <a:cs typeface="Arial" pitchFamily="34" charset="0"/>
              </a:rPr>
              <a:t>Adding </a:t>
            </a:r>
            <a:r>
              <a:rPr lang="en-US" altLang="en-US" sz="3200" b="1" dirty="0">
                <a:latin typeface="Arial" pitchFamily="34" charset="0"/>
                <a:cs typeface="Arial" pitchFamily="34" charset="0"/>
              </a:rPr>
              <a:t>first three </a:t>
            </a:r>
            <a:r>
              <a:rPr lang="en-US" altLang="en-US" sz="3200" b="1" dirty="0" smtClean="0">
                <a:latin typeface="Arial" pitchFamily="34" charset="0"/>
                <a:cs typeface="Arial" pitchFamily="34" charset="0"/>
              </a:rPr>
              <a:t>Harmonics</a:t>
            </a:r>
            <a:endParaRPr lang="en-US" altLang="en-US" sz="32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47146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2303463"/>
            <a:ext cx="8729663" cy="2954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/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Periodic Analog Signals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Text Box 2"/>
          <p:cNvSpPr txBox="1">
            <a:spLocks noChangeArrowheads="1"/>
          </p:cNvSpPr>
          <p:nvPr/>
        </p:nvSpPr>
        <p:spPr bwMode="auto">
          <a:xfrm>
            <a:off x="3200400" y="1143000"/>
            <a:ext cx="2667000" cy="584775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en-US" sz="3200" b="1" dirty="0" smtClean="0">
                <a:latin typeface="Arial" pitchFamily="34" charset="0"/>
                <a:cs typeface="Arial" pitchFamily="34" charset="0"/>
              </a:rPr>
              <a:t>Square </a:t>
            </a:r>
            <a:r>
              <a:rPr lang="en-US" altLang="en-US" sz="3200" b="1" dirty="0">
                <a:latin typeface="Arial" pitchFamily="34" charset="0"/>
                <a:cs typeface="Arial" pitchFamily="34" charset="0"/>
              </a:rPr>
              <a:t>wave</a:t>
            </a:r>
          </a:p>
        </p:txBody>
      </p:sp>
      <p:pic>
        <p:nvPicPr>
          <p:cNvPr id="345098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7213" y="2578100"/>
            <a:ext cx="7824787" cy="237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/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Periodic Analog Signals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1873004" y="947738"/>
            <a:ext cx="5442196" cy="582211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3200" b="1">
                <a:latin typeface="Arial" pitchFamily="34" charset="0"/>
                <a:cs typeface="Arial" pitchFamily="34" charset="0"/>
              </a:rPr>
              <a:t>Signal with DC Component</a:t>
            </a:r>
          </a:p>
        </p:txBody>
      </p:sp>
      <p:pic>
        <p:nvPicPr>
          <p:cNvPr id="4102" name="Picture 6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3200" y="1600200"/>
            <a:ext cx="8559800" cy="49133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/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Periodic Analog Signals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2743200" y="990600"/>
            <a:ext cx="3995454" cy="582211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3200" b="1" dirty="0">
                <a:latin typeface="Arial" pitchFamily="34" charset="0"/>
                <a:cs typeface="Arial" pitchFamily="34" charset="0"/>
              </a:rPr>
              <a:t>Complex Waveform</a:t>
            </a:r>
          </a:p>
        </p:txBody>
      </p:sp>
      <p:pic>
        <p:nvPicPr>
          <p:cNvPr id="5126" name="Picture 6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0188" y="1898650"/>
            <a:ext cx="8620125" cy="4730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/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Periodic Analog Signals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Rectangle 2"/>
          <p:cNvSpPr>
            <a:spLocks noChangeArrowheads="1"/>
          </p:cNvSpPr>
          <p:nvPr/>
        </p:nvSpPr>
        <p:spPr bwMode="auto">
          <a:xfrm>
            <a:off x="228600" y="1676400"/>
            <a:ext cx="8763000" cy="4103688"/>
          </a:xfrm>
          <a:prstGeom prst="rect">
            <a:avLst/>
          </a:prstGeom>
          <a:solidFill>
            <a:schemeClr val="bg1"/>
          </a:solidFill>
          <a:ln w="5715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 eaLnBrk="1" hangingPunct="1">
              <a:spcBef>
                <a:spcPts val="1200"/>
              </a:spcBef>
              <a:spcAft>
                <a:spcPts val="1000"/>
              </a:spcAft>
              <a:buFont typeface="Arial" pitchFamily="34" charset="0"/>
              <a:buChar char="•"/>
            </a:pPr>
            <a:r>
              <a:rPr lang="en-US" sz="2800" b="1" dirty="0">
                <a:latin typeface="Arial" pitchFamily="34" charset="0"/>
                <a:cs typeface="Arial" pitchFamily="34" charset="0"/>
              </a:rPr>
              <a:t>The bandwidth is a property of a medium: It is the difference between the highest and the lowest frequencies that the medium can </a:t>
            </a:r>
            <a:br>
              <a:rPr lang="en-US" sz="2800" b="1" dirty="0">
                <a:latin typeface="Arial" pitchFamily="34" charset="0"/>
                <a:cs typeface="Arial" pitchFamily="34" charset="0"/>
              </a:rPr>
            </a:br>
            <a:r>
              <a:rPr lang="en-US" sz="2800" b="1" dirty="0">
                <a:latin typeface="Arial" pitchFamily="34" charset="0"/>
                <a:cs typeface="Arial" pitchFamily="34" charset="0"/>
              </a:rPr>
              <a:t>satisfactorily 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pass</a:t>
            </a:r>
          </a:p>
          <a:p>
            <a:pPr algn="just">
              <a:spcBef>
                <a:spcPts val="1200"/>
              </a:spcBef>
              <a:spcAft>
                <a:spcPts val="1000"/>
              </a:spcAft>
              <a:buFont typeface="Arial" pitchFamily="34" charset="0"/>
              <a:buChar char="•"/>
            </a:pP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i="1" dirty="0" smtClean="0">
                <a:latin typeface="Arial" pitchFamily="34" charset="0"/>
                <a:cs typeface="Arial" pitchFamily="34" charset="0"/>
              </a:rPr>
              <a:t>we use the term bandwidth to refer to the property of a medium or the width of a single spectrum. </a:t>
            </a:r>
          </a:p>
          <a:p>
            <a:pPr algn="just" eaLnBrk="1" hangingPunct="1">
              <a:spcBef>
                <a:spcPts val="1200"/>
              </a:spcBef>
              <a:spcAft>
                <a:spcPts val="1000"/>
              </a:spcAft>
              <a:buFont typeface="Arial" pitchFamily="34" charset="0"/>
              <a:buChar char="•"/>
            </a:pPr>
            <a:endParaRPr lang="en-US" sz="2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/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Periodic Analog Signals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3591135" y="990600"/>
            <a:ext cx="2276265" cy="582211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3200" b="1" dirty="0" smtClean="0">
                <a:latin typeface="Arial" pitchFamily="34" charset="0"/>
                <a:cs typeface="Arial" pitchFamily="34" charset="0"/>
              </a:rPr>
              <a:t>Bandwidth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29" name="Text Box 9"/>
          <p:cNvSpPr txBox="1">
            <a:spLocks noChangeArrowheads="1"/>
          </p:cNvSpPr>
          <p:nvPr/>
        </p:nvSpPr>
        <p:spPr bwMode="auto">
          <a:xfrm>
            <a:off x="3276600" y="776287"/>
            <a:ext cx="2630848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400" b="1" u="sng" dirty="0">
                <a:latin typeface="Arial" pitchFamily="34" charset="0"/>
                <a:cs typeface="Arial" pitchFamily="34" charset="0"/>
              </a:rPr>
              <a:t>Chapters</a:t>
            </a:r>
          </a:p>
        </p:txBody>
      </p:sp>
      <p:sp>
        <p:nvSpPr>
          <p:cNvPr id="440332" name="Text Box 12"/>
          <p:cNvSpPr txBox="1">
            <a:spLocks noChangeArrowheads="1"/>
          </p:cNvSpPr>
          <p:nvPr/>
        </p:nvSpPr>
        <p:spPr bwMode="auto">
          <a:xfrm>
            <a:off x="609600" y="1590675"/>
            <a:ext cx="477085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i="1" dirty="0">
                <a:solidFill>
                  <a:schemeClr val="folHlink"/>
                </a:solidFill>
                <a:latin typeface="Arial" pitchFamily="34" charset="0"/>
                <a:cs typeface="Arial" pitchFamily="34" charset="0"/>
              </a:rPr>
              <a:t>Chapter 3</a:t>
            </a:r>
            <a:r>
              <a:rPr lang="en-US" sz="2800" i="1" dirty="0">
                <a:latin typeface="Arial" pitchFamily="34" charset="0"/>
                <a:cs typeface="Arial" pitchFamily="34" charset="0"/>
              </a:rPr>
              <a:t> 	</a:t>
            </a:r>
            <a:r>
              <a:rPr lang="en-US" sz="2800" i="1" dirty="0" smtClean="0">
                <a:latin typeface="Arial" pitchFamily="34" charset="0"/>
                <a:cs typeface="Arial" pitchFamily="34" charset="0"/>
              </a:rPr>
              <a:t>Data and Signals</a:t>
            </a:r>
            <a:endParaRPr lang="en-US" sz="28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40333" name="Text Box 13"/>
          <p:cNvSpPr txBox="1">
            <a:spLocks noChangeArrowheads="1"/>
          </p:cNvSpPr>
          <p:nvPr/>
        </p:nvSpPr>
        <p:spPr bwMode="auto">
          <a:xfrm>
            <a:off x="609600" y="2219325"/>
            <a:ext cx="524432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i="1">
                <a:solidFill>
                  <a:schemeClr val="folHlink"/>
                </a:solidFill>
                <a:latin typeface="Arial" pitchFamily="34" charset="0"/>
                <a:cs typeface="Arial" pitchFamily="34" charset="0"/>
              </a:rPr>
              <a:t>Chapter 4</a:t>
            </a:r>
            <a:r>
              <a:rPr lang="en-US" sz="2800" i="1">
                <a:latin typeface="Arial" pitchFamily="34" charset="0"/>
                <a:cs typeface="Arial" pitchFamily="34" charset="0"/>
              </a:rPr>
              <a:t> 	Digital Transmission</a:t>
            </a:r>
          </a:p>
        </p:txBody>
      </p:sp>
      <p:sp>
        <p:nvSpPr>
          <p:cNvPr id="440334" name="Text Box 14"/>
          <p:cNvSpPr txBox="1">
            <a:spLocks noChangeArrowheads="1"/>
          </p:cNvSpPr>
          <p:nvPr/>
        </p:nvSpPr>
        <p:spPr bwMode="auto">
          <a:xfrm>
            <a:off x="609600" y="2752725"/>
            <a:ext cx="536454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i="1" dirty="0">
                <a:solidFill>
                  <a:schemeClr val="folHlink"/>
                </a:solidFill>
                <a:latin typeface="Arial" pitchFamily="34" charset="0"/>
                <a:cs typeface="Arial" pitchFamily="34" charset="0"/>
              </a:rPr>
              <a:t>Chapter 5</a:t>
            </a:r>
            <a:r>
              <a:rPr lang="en-US" sz="2800" i="1" dirty="0">
                <a:latin typeface="Arial" pitchFamily="34" charset="0"/>
                <a:cs typeface="Arial" pitchFamily="34" charset="0"/>
              </a:rPr>
              <a:t> 	Analog Transmission</a:t>
            </a:r>
          </a:p>
        </p:txBody>
      </p:sp>
      <p:sp>
        <p:nvSpPr>
          <p:cNvPr id="440335" name="Text Box 15"/>
          <p:cNvSpPr txBox="1">
            <a:spLocks noChangeArrowheads="1"/>
          </p:cNvSpPr>
          <p:nvPr/>
        </p:nvSpPr>
        <p:spPr bwMode="auto">
          <a:xfrm>
            <a:off x="609600" y="3362325"/>
            <a:ext cx="7569701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i="1" dirty="0">
                <a:solidFill>
                  <a:schemeClr val="folHlink"/>
                </a:solidFill>
                <a:latin typeface="Arial" pitchFamily="34" charset="0"/>
                <a:cs typeface="Arial" pitchFamily="34" charset="0"/>
              </a:rPr>
              <a:t>Chapter 6</a:t>
            </a:r>
            <a:r>
              <a:rPr lang="en-US" sz="2800" i="1" dirty="0">
                <a:latin typeface="Arial" pitchFamily="34" charset="0"/>
                <a:cs typeface="Arial" pitchFamily="34" charset="0"/>
              </a:rPr>
              <a:t> 	</a:t>
            </a:r>
            <a:r>
              <a:rPr lang="en-US" sz="2800" i="1" dirty="0" smtClean="0">
                <a:latin typeface="Arial" pitchFamily="34" charset="0"/>
                <a:cs typeface="Arial" pitchFamily="34" charset="0"/>
              </a:rPr>
              <a:t>Band width Utilization: Multiplexing</a:t>
            </a:r>
          </a:p>
          <a:p>
            <a:r>
              <a:rPr lang="en-US" sz="2800" i="1" dirty="0" smtClean="0">
                <a:latin typeface="Arial" pitchFamily="34" charset="0"/>
                <a:cs typeface="Arial" pitchFamily="34" charset="0"/>
              </a:rPr>
              <a:t>		and Spreading</a:t>
            </a:r>
            <a:endParaRPr lang="en-US" sz="28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40336" name="Text Box 16"/>
          <p:cNvSpPr txBox="1">
            <a:spLocks noChangeArrowheads="1"/>
          </p:cNvSpPr>
          <p:nvPr/>
        </p:nvSpPr>
        <p:spPr bwMode="auto">
          <a:xfrm>
            <a:off x="609600" y="4191000"/>
            <a:ext cx="522508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i="1" dirty="0">
                <a:solidFill>
                  <a:schemeClr val="folHlink"/>
                </a:solidFill>
                <a:latin typeface="Arial" pitchFamily="34" charset="0"/>
                <a:cs typeface="Arial" pitchFamily="34" charset="0"/>
              </a:rPr>
              <a:t>Chapter 7</a:t>
            </a:r>
            <a:r>
              <a:rPr lang="en-US" sz="2800" i="1" dirty="0">
                <a:latin typeface="Arial" pitchFamily="34" charset="0"/>
                <a:cs typeface="Arial" pitchFamily="34" charset="0"/>
              </a:rPr>
              <a:t> 	Transmission Media</a:t>
            </a:r>
          </a:p>
        </p:txBody>
      </p:sp>
      <p:sp>
        <p:nvSpPr>
          <p:cNvPr id="440337" name="Text Box 17"/>
          <p:cNvSpPr txBox="1">
            <a:spLocks noChangeArrowheads="1"/>
          </p:cNvSpPr>
          <p:nvPr/>
        </p:nvSpPr>
        <p:spPr bwMode="auto">
          <a:xfrm>
            <a:off x="609600" y="4800600"/>
            <a:ext cx="357020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i="1" dirty="0">
                <a:solidFill>
                  <a:schemeClr val="folHlink"/>
                </a:solidFill>
                <a:latin typeface="Arial" pitchFamily="34" charset="0"/>
                <a:cs typeface="Arial" pitchFamily="34" charset="0"/>
              </a:rPr>
              <a:t>Chapter 8</a:t>
            </a:r>
            <a:r>
              <a:rPr lang="en-US" sz="2800" i="1" dirty="0">
                <a:latin typeface="Arial" pitchFamily="34" charset="0"/>
                <a:cs typeface="Arial" pitchFamily="34" charset="0"/>
              </a:rPr>
              <a:t> 	</a:t>
            </a:r>
            <a:r>
              <a:rPr lang="en-US" sz="2800" i="1" dirty="0" smtClean="0">
                <a:latin typeface="Arial" pitchFamily="34" charset="0"/>
                <a:cs typeface="Arial" pitchFamily="34" charset="0"/>
              </a:rPr>
              <a:t>Switching</a:t>
            </a:r>
            <a:endParaRPr lang="en-US" sz="28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40338" name="Text Box 18"/>
          <p:cNvSpPr txBox="1">
            <a:spLocks noChangeArrowheads="1"/>
          </p:cNvSpPr>
          <p:nvPr/>
        </p:nvSpPr>
        <p:spPr bwMode="auto">
          <a:xfrm>
            <a:off x="609600" y="5410200"/>
            <a:ext cx="8687058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i="1" dirty="0">
                <a:solidFill>
                  <a:schemeClr val="folHlink"/>
                </a:solidFill>
                <a:latin typeface="Arial" pitchFamily="34" charset="0"/>
                <a:cs typeface="Arial" pitchFamily="34" charset="0"/>
              </a:rPr>
              <a:t>Chapter 9</a:t>
            </a:r>
            <a:r>
              <a:rPr lang="en-US" sz="2800" i="1" dirty="0">
                <a:latin typeface="Arial" pitchFamily="34" charset="0"/>
                <a:cs typeface="Arial" pitchFamily="34" charset="0"/>
              </a:rPr>
              <a:t> 	</a:t>
            </a:r>
            <a:r>
              <a:rPr lang="en-US" sz="2800" i="1" dirty="0" smtClean="0">
                <a:latin typeface="Arial" pitchFamily="34" charset="0"/>
                <a:cs typeface="Arial" pitchFamily="34" charset="0"/>
              </a:rPr>
              <a:t>Using Telephone and Cable Network for</a:t>
            </a:r>
          </a:p>
          <a:p>
            <a:r>
              <a:rPr lang="en-US" sz="2800" i="1" dirty="0" smtClean="0">
                <a:latin typeface="Arial" pitchFamily="34" charset="0"/>
                <a:cs typeface="Arial" pitchFamily="34" charset="0"/>
              </a:rPr>
              <a:t>		Data Transmission</a:t>
            </a:r>
            <a:endParaRPr lang="en-US" sz="2800" i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0218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5438" y="2133600"/>
            <a:ext cx="8208962" cy="297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/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Periodic Analog Signals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3429000" y="1170389"/>
            <a:ext cx="2276265" cy="582211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3200" b="1" dirty="0" smtClean="0">
                <a:latin typeface="Arial" pitchFamily="34" charset="0"/>
                <a:cs typeface="Arial" pitchFamily="34" charset="0"/>
              </a:rPr>
              <a:t>Bandwidth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2" name="Text Box 2"/>
          <p:cNvSpPr txBox="1">
            <a:spLocks noChangeArrowheads="1"/>
          </p:cNvSpPr>
          <p:nvPr/>
        </p:nvSpPr>
        <p:spPr bwMode="auto">
          <a:xfrm>
            <a:off x="284043" y="1091625"/>
            <a:ext cx="1620957" cy="584775"/>
          </a:xfrm>
          <a:prstGeom prst="rect">
            <a:avLst/>
          </a:prstGeom>
          <a:solidFill>
            <a:schemeClr val="bg1"/>
          </a:solidFill>
          <a:ln w="38100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3200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Example</a:t>
            </a:r>
            <a:endParaRPr lang="en-US" sz="3200" i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419843" name="Rectangle 3"/>
          <p:cNvSpPr>
            <a:spLocks noChangeArrowheads="1"/>
          </p:cNvSpPr>
          <p:nvPr/>
        </p:nvSpPr>
        <p:spPr bwMode="auto">
          <a:xfrm>
            <a:off x="152400" y="1579562"/>
            <a:ext cx="8763000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 eaLnBrk="1" hangingPunct="1">
              <a:spcBef>
                <a:spcPct val="50000"/>
              </a:spcBef>
            </a:pPr>
            <a:r>
              <a:rPr lang="en-US" sz="2800" b="0" dirty="0">
                <a:latin typeface="Times New Roman" pitchFamily="18" charset="0"/>
              </a:rPr>
              <a:t>If a periodic signal is decomposed into five sine waves with frequencies of 100, 	300, 500, 700, and 900 Hz, what is the bandwidth? Draw the spectrum, assuming all components have a maximum amplitude of 10 V.</a:t>
            </a:r>
          </a:p>
        </p:txBody>
      </p:sp>
      <p:sp>
        <p:nvSpPr>
          <p:cNvPr id="419844" name="Text Box 4"/>
          <p:cNvSpPr txBox="1">
            <a:spLocks noChangeArrowheads="1"/>
          </p:cNvSpPr>
          <p:nvPr/>
        </p:nvSpPr>
        <p:spPr bwMode="auto">
          <a:xfrm>
            <a:off x="239712" y="3429000"/>
            <a:ext cx="1665288" cy="617537"/>
          </a:xfrm>
          <a:prstGeom prst="rect">
            <a:avLst/>
          </a:prstGeom>
          <a:solidFill>
            <a:schemeClr val="bg2"/>
          </a:solidFill>
          <a:ln w="38100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3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Solution</a:t>
            </a:r>
          </a:p>
        </p:txBody>
      </p:sp>
      <p:sp>
        <p:nvSpPr>
          <p:cNvPr id="419845" name="Rectangle 5"/>
          <p:cNvSpPr>
            <a:spLocks noChangeArrowheads="1"/>
          </p:cNvSpPr>
          <p:nvPr/>
        </p:nvSpPr>
        <p:spPr bwMode="auto">
          <a:xfrm>
            <a:off x="228600" y="4067175"/>
            <a:ext cx="8763000" cy="95410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800" b="0" i="1" dirty="0">
                <a:latin typeface="Times New Roman" pitchFamily="18" charset="0"/>
              </a:rPr>
              <a:t>B</a:t>
            </a:r>
            <a:r>
              <a:rPr lang="en-US" sz="2800" b="0" dirty="0">
                <a:latin typeface="Times New Roman" pitchFamily="18" charset="0"/>
              </a:rPr>
              <a:t> = </a:t>
            </a:r>
            <a:r>
              <a:rPr lang="en-US" sz="2800" b="0" i="1" dirty="0" err="1">
                <a:latin typeface="Times New Roman" pitchFamily="18" charset="0"/>
              </a:rPr>
              <a:t>f</a:t>
            </a:r>
            <a:r>
              <a:rPr lang="en-US" sz="2800" b="0" i="1" baseline="-25000" dirty="0" err="1">
                <a:latin typeface="Times New Roman" pitchFamily="18" charset="0"/>
              </a:rPr>
              <a:t>h</a:t>
            </a:r>
            <a:r>
              <a:rPr lang="en-US" sz="2800" b="0" dirty="0">
                <a:latin typeface="Times New Roman" pitchFamily="18" charset="0"/>
              </a:rPr>
              <a:t> </a:t>
            </a:r>
            <a:r>
              <a:rPr lang="en-US" sz="2800" b="0" dirty="0">
                <a:latin typeface="Symbol" pitchFamily="18" charset="2"/>
              </a:rPr>
              <a:t>-</a:t>
            </a:r>
            <a:r>
              <a:rPr lang="en-US" sz="2800" b="0" dirty="0">
                <a:latin typeface="Times New Roman" pitchFamily="18" charset="0"/>
              </a:rPr>
              <a:t> </a:t>
            </a:r>
            <a:r>
              <a:rPr lang="en-US" sz="2800" b="0" i="1" dirty="0">
                <a:latin typeface="Times New Roman" pitchFamily="18" charset="0"/>
              </a:rPr>
              <a:t>f</a:t>
            </a:r>
            <a:r>
              <a:rPr lang="en-US" sz="2800" b="0" i="1" baseline="-25000" dirty="0">
                <a:latin typeface="Times New Roman" pitchFamily="18" charset="0"/>
              </a:rPr>
              <a:t>l</a:t>
            </a:r>
            <a:r>
              <a:rPr lang="en-US" sz="2800" b="0" dirty="0">
                <a:latin typeface="Times New Roman" pitchFamily="18" charset="0"/>
              </a:rPr>
              <a:t>  = 900 </a:t>
            </a:r>
            <a:r>
              <a:rPr lang="en-US" sz="2800" b="0" dirty="0">
                <a:latin typeface="Symbol" pitchFamily="18" charset="2"/>
              </a:rPr>
              <a:t>-</a:t>
            </a:r>
            <a:r>
              <a:rPr lang="en-US" sz="2800" b="0" dirty="0">
                <a:latin typeface="Times New Roman" pitchFamily="18" charset="0"/>
              </a:rPr>
              <a:t> 100 = 800 Hz</a:t>
            </a:r>
          </a:p>
          <a:p>
            <a:r>
              <a:rPr lang="en-US" sz="2800" b="0" dirty="0">
                <a:latin typeface="Times New Roman" pitchFamily="18" charset="0"/>
              </a:rPr>
              <a:t>The spectrum has </a:t>
            </a:r>
            <a:r>
              <a:rPr lang="en-US" sz="2800" b="0" dirty="0" smtClean="0">
                <a:latin typeface="Times New Roman" pitchFamily="18" charset="0"/>
              </a:rPr>
              <a:t>five </a:t>
            </a:r>
            <a:r>
              <a:rPr lang="en-US" sz="2800" b="0" dirty="0">
                <a:latin typeface="Times New Roman" pitchFamily="18" charset="0"/>
              </a:rPr>
              <a:t>spikes, at 100, 300, 500, </a:t>
            </a:r>
            <a:r>
              <a:rPr lang="en-US" sz="2800" b="0" dirty="0" smtClean="0">
                <a:latin typeface="Times New Roman" pitchFamily="18" charset="0"/>
              </a:rPr>
              <a:t>700</a:t>
            </a:r>
            <a:r>
              <a:rPr lang="en-US" sz="2800" dirty="0" smtClean="0">
                <a:latin typeface="Times New Roman" pitchFamily="18" charset="0"/>
              </a:rPr>
              <a:t> &amp;</a:t>
            </a:r>
            <a:r>
              <a:rPr lang="en-US" sz="2800" b="0" dirty="0" smtClean="0">
                <a:latin typeface="Times New Roman" pitchFamily="18" charset="0"/>
              </a:rPr>
              <a:t> 900</a:t>
            </a:r>
            <a:endParaRPr lang="en-US" sz="2800" dirty="0">
              <a:solidFill>
                <a:schemeClr val="bg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/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Periodic Analog Signals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3591135" y="990600"/>
            <a:ext cx="2276265" cy="582211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3200" b="1" dirty="0" smtClean="0">
                <a:latin typeface="Arial" pitchFamily="34" charset="0"/>
                <a:cs typeface="Arial" pitchFamily="34" charset="0"/>
              </a:rPr>
              <a:t>Bandwidth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2425" y="5029200"/>
            <a:ext cx="8486775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4" name="Picture 6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1925" y="1731963"/>
            <a:ext cx="8767763" cy="33543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/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Digital Signals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381000" y="1143000"/>
            <a:ext cx="8534400" cy="551433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3000" b="1" dirty="0">
                <a:latin typeface="Arial" pitchFamily="34" charset="0"/>
                <a:cs typeface="Arial" pitchFamily="34" charset="0"/>
              </a:rPr>
              <a:t>Amplitude, </a:t>
            </a:r>
            <a:r>
              <a:rPr lang="en-US" sz="3000" b="1" dirty="0" smtClean="0">
                <a:latin typeface="Arial" pitchFamily="34" charset="0"/>
                <a:cs typeface="Arial" pitchFamily="34" charset="0"/>
              </a:rPr>
              <a:t>Period &amp; Phase for </a:t>
            </a:r>
            <a:r>
              <a:rPr lang="en-US" sz="3000" b="1" dirty="0">
                <a:latin typeface="Arial" pitchFamily="34" charset="0"/>
                <a:cs typeface="Arial" pitchFamily="34" charset="0"/>
              </a:rPr>
              <a:t>a Digital Signal</a:t>
            </a:r>
          </a:p>
        </p:txBody>
      </p:sp>
      <p:pic>
        <p:nvPicPr>
          <p:cNvPr id="8198" name="Picture 6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8788" y="2303463"/>
            <a:ext cx="8008937" cy="42497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/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Digital Signals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1905000" y="1143000"/>
            <a:ext cx="5852565" cy="582211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3200" b="1" dirty="0">
                <a:latin typeface="Arial" pitchFamily="34" charset="0"/>
                <a:cs typeface="Arial" pitchFamily="34" charset="0"/>
              </a:rPr>
              <a:t>Harmonics of a Digital Signal</a:t>
            </a:r>
          </a:p>
        </p:txBody>
      </p:sp>
      <p:pic>
        <p:nvPicPr>
          <p:cNvPr id="10246" name="Picture 6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625" y="1901825"/>
            <a:ext cx="8074025" cy="4803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/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Digital Signals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2286000" y="914400"/>
            <a:ext cx="4804201" cy="582211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3200" b="1" dirty="0">
                <a:latin typeface="Arial" pitchFamily="34" charset="0"/>
                <a:cs typeface="Arial" pitchFamily="34" charset="0"/>
              </a:rPr>
              <a:t>Bit Rate and Bit Interval</a:t>
            </a:r>
          </a:p>
        </p:txBody>
      </p:sp>
      <p:pic>
        <p:nvPicPr>
          <p:cNvPr id="7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524000"/>
            <a:ext cx="8428038" cy="348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/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Digital Signals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8600" y="5181600"/>
            <a:ext cx="8686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Bit Interval is the time required to send one single bit</a:t>
            </a:r>
          </a:p>
          <a:p>
            <a:pPr>
              <a:buFont typeface="Arial" pitchFamily="34" charset="0"/>
              <a:buChar char="•"/>
            </a:pP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Bit Rate is no of bit intervals send per second</a:t>
            </a:r>
            <a:endParaRPr lang="en-US" sz="28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3355263" y="1170389"/>
            <a:ext cx="2207337" cy="582211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3200" b="1" dirty="0">
                <a:latin typeface="Arial" pitchFamily="34" charset="0"/>
                <a:cs typeface="Arial" pitchFamily="34" charset="0"/>
              </a:rPr>
              <a:t>Bit </a:t>
            </a:r>
            <a:r>
              <a:rPr lang="en-US" sz="3200" b="1" dirty="0" smtClean="0">
                <a:latin typeface="Arial" pitchFamily="34" charset="0"/>
                <a:cs typeface="Arial" pitchFamily="34" charset="0"/>
              </a:rPr>
              <a:t>Length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/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Digital Signals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8600" y="1994118"/>
            <a:ext cx="8686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The Bit Length is the distance one bit occupies on the transmission medium</a:t>
            </a:r>
          </a:p>
          <a:p>
            <a:pPr algn="just">
              <a:lnSpc>
                <a:spcPct val="150000"/>
              </a:lnSpc>
            </a:pPr>
            <a:r>
              <a:rPr lang="en-US" sz="2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 Bit Length = Propagation Speed * Bit duration</a:t>
            </a:r>
            <a:endParaRPr lang="en-US" sz="28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2"/>
          <p:cNvSpPr>
            <a:spLocks noChangeArrowheads="1"/>
          </p:cNvSpPr>
          <p:nvPr/>
        </p:nvSpPr>
        <p:spPr bwMode="auto">
          <a:xfrm>
            <a:off x="304800" y="1066800"/>
            <a:ext cx="8534400" cy="1384995"/>
          </a:xfrm>
          <a:prstGeom prst="rect">
            <a:avLst/>
          </a:prstGeom>
          <a:solidFill>
            <a:schemeClr val="bg1"/>
          </a:solidFill>
          <a:ln w="5715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 eaLnBrk="1" hangingPunct="1">
              <a:buFont typeface="Arial" pitchFamily="34" charset="0"/>
              <a:buChar char="•"/>
            </a:pPr>
            <a:r>
              <a:rPr lang="en-US" sz="2800" b="1" dirty="0">
                <a:latin typeface="Arial" pitchFamily="34" charset="0"/>
                <a:cs typeface="Arial" pitchFamily="34" charset="0"/>
              </a:rPr>
              <a:t>A digital signal is a composite signal with an infinite 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bandwidth</a:t>
            </a:r>
          </a:p>
          <a:p>
            <a:pPr algn="just" eaLnBrk="1" hangingPunct="1">
              <a:buFont typeface="Arial" pitchFamily="34" charset="0"/>
              <a:buChar char="•"/>
            </a:pP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Bandwidth Requirements</a:t>
            </a:r>
            <a:endParaRPr lang="en-US" sz="2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/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Digital Signals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graphicFrame>
        <p:nvGraphicFramePr>
          <p:cNvPr id="8" name="Group 77"/>
          <p:cNvGraphicFramePr>
            <a:graphicFrameLocks noGrp="1"/>
          </p:cNvGraphicFramePr>
          <p:nvPr/>
        </p:nvGraphicFramePr>
        <p:xfrm>
          <a:off x="838200" y="2666999"/>
          <a:ext cx="7391400" cy="2743201"/>
        </p:xfrm>
        <a:graphic>
          <a:graphicData uri="http://schemas.openxmlformats.org/drawingml/2006/table">
            <a:tbl>
              <a:tblPr/>
              <a:tblGrid>
                <a:gridCol w="1676400"/>
                <a:gridCol w="1219200"/>
                <a:gridCol w="1524000"/>
                <a:gridCol w="1447800"/>
                <a:gridCol w="1524000"/>
              </a:tblGrid>
              <a:tr h="769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Bit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Rate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Harmonic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Harmonics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1, 3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Harmonics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1, 3, 5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Harmonics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1, 3, 5, 7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  <a:tr h="612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</a:rPr>
                        <a:t>1 Kbps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500 Hz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2 KHz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4.5 KHz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8 KHz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</a:tr>
              <a:tr h="769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</a:rPr>
                        <a:t>10 Kbps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5 KHz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20 KHz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45 KHz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80 KHz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</a:tr>
              <a:tr h="590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</a:rPr>
                        <a:t>100 Kbps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50 KHz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200 KHz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450 KHz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800 KHz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</a:tr>
            </a:tbl>
          </a:graphicData>
        </a:graphic>
      </p:graphicFrame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304800" y="5675293"/>
            <a:ext cx="8534400" cy="954107"/>
          </a:xfrm>
          <a:prstGeom prst="rect">
            <a:avLst/>
          </a:prstGeom>
          <a:solidFill>
            <a:schemeClr val="bg1"/>
          </a:solidFill>
          <a:ln w="5715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 eaLnBrk="1" hangingPunct="1">
              <a:spcBef>
                <a:spcPts val="1200"/>
              </a:spcBef>
              <a:spcAft>
                <a:spcPts val="1000"/>
              </a:spcAft>
            </a:pPr>
            <a:r>
              <a:rPr lang="en-US" sz="2800" b="1">
                <a:latin typeface="Arial" pitchFamily="34" charset="0"/>
                <a:cs typeface="Arial" pitchFamily="34" charset="0"/>
              </a:rPr>
              <a:t>The bit rate and the bandwidth are proportional to each other.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304800" y="990600"/>
            <a:ext cx="8382000" cy="582211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r>
              <a:rPr lang="en-US" sz="3200" b="1" dirty="0" smtClean="0">
                <a:latin typeface="Arial" pitchFamily="34" charset="0"/>
                <a:cs typeface="Arial" pitchFamily="34" charset="0"/>
              </a:rPr>
              <a:t>Digital Signal as Composite Analog Signal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/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Digital Signals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0" y="1600200"/>
            <a:ext cx="86868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3550" indent="-463550" algn="just">
              <a:buFont typeface="Arial" pitchFamily="34" charset="0"/>
              <a:buChar char="•"/>
            </a:pP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A digital signal is a composite analog signal with an infinite bandwidth</a:t>
            </a:r>
          </a:p>
          <a:p>
            <a:pPr marL="463550" indent="-463550" algn="just">
              <a:buFont typeface="Arial" pitchFamily="34" charset="0"/>
              <a:buChar char="•"/>
            </a:pP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Baseband transmission means sending a digital signal over a channel without changing it to analog signal</a:t>
            </a:r>
            <a:endParaRPr lang="en-US" sz="28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6688" y="3886200"/>
            <a:ext cx="8810625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1524000" y="990600"/>
            <a:ext cx="6172200" cy="582211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Transmission of Digital Signal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/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Digital Signals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0" y="1600200"/>
            <a:ext cx="8686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3550" indent="-463550" algn="just">
              <a:buFont typeface="Arial" pitchFamily="34" charset="0"/>
              <a:buChar char="•"/>
            </a:pP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Baseband transmission of a digital signal that preserve the shape of digital signal is possible only if we have a </a:t>
            </a:r>
            <a: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low pass channel 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with an </a:t>
            </a:r>
            <a: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infinite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or very </a:t>
            </a:r>
            <a: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wide BW</a:t>
            </a:r>
          </a:p>
          <a:p>
            <a:pPr marL="463550" indent="-463550" algn="just">
              <a:buFont typeface="Arial" pitchFamily="34" charset="0"/>
              <a:buChar char="•"/>
            </a:pP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In baseband transmission, the required BW is proportional to the bit rate; </a:t>
            </a:r>
            <a: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if we need to send bits faster, we need more BW</a:t>
            </a:r>
            <a:endParaRPr lang="en-US" sz="24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9" name="Group 77"/>
          <p:cNvGraphicFramePr>
            <a:graphicFrameLocks noGrp="1"/>
          </p:cNvGraphicFramePr>
          <p:nvPr/>
        </p:nvGraphicFramePr>
        <p:xfrm>
          <a:off x="1143000" y="3962400"/>
          <a:ext cx="7391400" cy="2743201"/>
        </p:xfrm>
        <a:graphic>
          <a:graphicData uri="http://schemas.openxmlformats.org/drawingml/2006/table">
            <a:tbl>
              <a:tblPr/>
              <a:tblGrid>
                <a:gridCol w="1676400"/>
                <a:gridCol w="1219200"/>
                <a:gridCol w="1524000"/>
                <a:gridCol w="1447800"/>
                <a:gridCol w="1524000"/>
              </a:tblGrid>
              <a:tr h="769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Bit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Rate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Harmonic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Harmonics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1, 3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Harmonics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1, 3, 5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Harmonics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1, 3, 5, 7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  <a:tr h="612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</a:rPr>
                        <a:t>1 Kbps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500 Hz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1.5 KHz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2.5 KHz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8 KHz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</a:tr>
              <a:tr h="769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</a:rPr>
                        <a:t>10 Kbps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5 KHz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15 KHz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25 KHz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80 KHz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</a:tr>
              <a:tr h="590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</a:rPr>
                        <a:t>100 Kbps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50 KHz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150 KHz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250 KHz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800 KHz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 fontScale="90000"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Chapter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3</a:t>
            </a:r>
            <a:r>
              <a:rPr lang="en-US" dirty="0">
                <a:latin typeface="Arial" pitchFamily="34" charset="0"/>
                <a:cs typeface="Arial" pitchFamily="34" charset="0"/>
              </a:rPr>
              <a:t/>
            </a:r>
            <a:br>
              <a:rPr lang="en-US" dirty="0">
                <a:latin typeface="Arial" pitchFamily="34" charset="0"/>
                <a:cs typeface="Arial" pitchFamily="34" charset="0"/>
              </a:rPr>
            </a:br>
            <a:r>
              <a:rPr lang="en-US" b="1" u="sng" dirty="0" smtClean="0">
                <a:latin typeface="Arial" pitchFamily="34" charset="0"/>
                <a:cs typeface="Arial" pitchFamily="34" charset="0"/>
              </a:rPr>
              <a:t>Data and Signal</a:t>
            </a:r>
            <a:endParaRPr lang="en-US" sz="4900" b="1" u="sng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05000"/>
            <a:ext cx="7772400" cy="4648200"/>
          </a:xfrm>
          <a:noFill/>
          <a:ln/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Analog and Digital</a:t>
            </a:r>
          </a:p>
          <a:p>
            <a:pPr>
              <a:lnSpc>
                <a:spcPct val="150000"/>
              </a:lnSpc>
            </a:pP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Periodic Analog Signals</a:t>
            </a:r>
          </a:p>
          <a:p>
            <a:pPr>
              <a:lnSpc>
                <a:spcPct val="150000"/>
              </a:lnSpc>
            </a:pP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Digital Signals</a:t>
            </a:r>
          </a:p>
          <a:p>
            <a:pPr>
              <a:lnSpc>
                <a:spcPct val="150000"/>
              </a:lnSpc>
            </a:pP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Transmission Impairment</a:t>
            </a:r>
          </a:p>
          <a:p>
            <a:pPr>
              <a:lnSpc>
                <a:spcPct val="150000"/>
              </a:lnSpc>
            </a:pP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Data Rate limit</a:t>
            </a:r>
          </a:p>
          <a:p>
            <a:pPr>
              <a:lnSpc>
                <a:spcPct val="150000"/>
              </a:lnSpc>
            </a:pP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Performance</a:t>
            </a:r>
            <a:endParaRPr lang="en-US" sz="28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6362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0088" y="1831975"/>
            <a:ext cx="7605712" cy="380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Rectangle 10"/>
          <p:cNvSpPr/>
          <p:nvPr/>
        </p:nvSpPr>
        <p:spPr>
          <a:xfrm>
            <a:off x="2209800" y="1752600"/>
            <a:ext cx="4572000" cy="830997"/>
          </a:xfrm>
          <a:prstGeom prst="rect">
            <a:avLst/>
          </a:prstGeom>
          <a:solidFill>
            <a:srgbClr val="FFFF00"/>
          </a:solidFill>
        </p:spPr>
        <p:txBody>
          <a:bodyPr>
            <a:spAutoFit/>
          </a:bodyPr>
          <a:lstStyle/>
          <a:p>
            <a:pPr algn="ctr">
              <a:spcBef>
                <a:spcPts val="1200"/>
              </a:spcBef>
              <a:spcAft>
                <a:spcPts val="1000"/>
              </a:spcAft>
            </a:pP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Digital transmission needs a </a:t>
            </a:r>
            <a:br>
              <a:rPr lang="en-US" sz="2400" b="1" dirty="0" smtClean="0">
                <a:latin typeface="Arial" pitchFamily="34" charset="0"/>
                <a:cs typeface="Arial" pitchFamily="34" charset="0"/>
              </a:rPr>
            </a:b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low-pass channel.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209800" y="5715000"/>
            <a:ext cx="4572000" cy="830997"/>
          </a:xfrm>
          <a:prstGeom prst="rect">
            <a:avLst/>
          </a:prstGeom>
          <a:solidFill>
            <a:srgbClr val="FFFF00"/>
          </a:solidFill>
        </p:spPr>
        <p:txBody>
          <a:bodyPr>
            <a:spAutoFit/>
          </a:bodyPr>
          <a:lstStyle/>
          <a:p>
            <a:pPr algn="ctr">
              <a:spcBef>
                <a:spcPts val="1200"/>
              </a:spcBef>
              <a:spcAft>
                <a:spcPts val="1000"/>
              </a:spcAft>
            </a:pP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Analog transmission can use a band-pass channel.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1524000" y="990600"/>
            <a:ext cx="6172200" cy="582211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Transmission of Digital Signal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/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Digital Signals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/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Transmission Impairments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0" y="990600"/>
            <a:ext cx="8686800" cy="5183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3550" indent="-4635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Signal travel through transmission media, which are not perfect. The imperfection causes signal impairment. This means what is sent is not what is received. Following are the causes of impairments:-</a:t>
            </a:r>
          </a:p>
          <a:p>
            <a:pPr marL="920750" lvl="1" indent="-4635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 Attenuation</a:t>
            </a:r>
          </a:p>
          <a:p>
            <a:pPr marL="920750" lvl="1" indent="-4635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Distortion</a:t>
            </a:r>
          </a:p>
          <a:p>
            <a:pPr marL="920750" lvl="1" indent="-4635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Noise</a:t>
            </a:r>
            <a:endParaRPr lang="en-US" sz="28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3352800" y="990600"/>
            <a:ext cx="2667000" cy="582211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Attenuation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0" y="1600200"/>
            <a:ext cx="868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3550" indent="-463550" algn="just">
              <a:buFont typeface="Arial" pitchFamily="34" charset="0"/>
              <a:buChar char="•"/>
            </a:pP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Attenuation means loss of energy</a:t>
            </a:r>
            <a:endParaRPr lang="en-US" sz="2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/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Transmission Impairments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9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7850" y="2667000"/>
            <a:ext cx="810895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3352800" y="990600"/>
            <a:ext cx="2667000" cy="582211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Distortion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0" y="1600200"/>
            <a:ext cx="8686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3550" indent="-463550" algn="just">
              <a:buFont typeface="Arial" pitchFamily="34" charset="0"/>
              <a:buChar char="•"/>
            </a:pP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Distortion means that signal changes its form or shape</a:t>
            </a:r>
            <a:endParaRPr lang="en-US" sz="2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/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Transmission Impairments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7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1938" y="2590800"/>
            <a:ext cx="8501062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3352800" y="990600"/>
            <a:ext cx="2667000" cy="582211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Noise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0" y="1600200"/>
            <a:ext cx="8686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3550" indent="-463550" algn="just">
              <a:buFont typeface="Arial" pitchFamily="34" charset="0"/>
              <a:buChar char="•"/>
            </a:pP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Several types of noise such as thermal noise, induced noise, crosstalk and impulse noise may corrupt the signal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/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Transmission Impairments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7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2971800"/>
            <a:ext cx="8382000" cy="376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3352800" y="990600"/>
            <a:ext cx="2667000" cy="582211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Noise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0" y="1600200"/>
            <a:ext cx="86868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3550" indent="-463550" algn="just"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Thermal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 noise is the </a:t>
            </a:r>
            <a:r>
              <a:rPr lang="en-US" sz="2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random motion in a wire 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which causes an extra signal</a:t>
            </a:r>
          </a:p>
          <a:p>
            <a:pPr marL="463550" indent="-463550" algn="just"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Induced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 noise comes from sources such as </a:t>
            </a:r>
            <a:r>
              <a:rPr lang="en-US" sz="2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motors 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and</a:t>
            </a:r>
            <a:r>
              <a:rPr lang="en-US" sz="2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appliances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, These devices act as a sending antenna and the transmission medium acts as receiving antenna</a:t>
            </a:r>
          </a:p>
          <a:p>
            <a:pPr marL="463550" indent="-463550" algn="just"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Crosstalk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 is the effect of </a:t>
            </a:r>
            <a:r>
              <a:rPr lang="en-US" sz="2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one wire on 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the</a:t>
            </a:r>
            <a:r>
              <a:rPr lang="en-US" sz="2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other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. One wire act as sending antenna and other as receiving antenna</a:t>
            </a:r>
          </a:p>
          <a:p>
            <a:pPr marL="463550" indent="-463550" algn="just"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Impulse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 noise </a:t>
            </a:r>
            <a:r>
              <a:rPr lang="en-US" sz="2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is a spike 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(a signal with high energy in a very short time) that comes from </a:t>
            </a:r>
            <a:r>
              <a:rPr lang="en-US" sz="2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power lines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en-US" sz="2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lightning 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and so on</a:t>
            </a:r>
            <a:endParaRPr lang="en-US" sz="2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/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Transmission Impairments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/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Data Rate Limits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00" y="1066800"/>
            <a:ext cx="86868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3550" indent="-463550" algn="just">
              <a:buFont typeface="Arial" pitchFamily="34" charset="0"/>
              <a:buChar char="•"/>
            </a:pP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A very important consideration in data communications is </a:t>
            </a:r>
            <a:r>
              <a:rPr lang="en-US" sz="2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how fast we can send data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, in bits per second, over a channel. </a:t>
            </a:r>
            <a:r>
              <a:rPr lang="en-US" sz="2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Data Rate depends on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:-</a:t>
            </a:r>
          </a:p>
          <a:p>
            <a:pPr marL="920750" lvl="1" indent="-463550" algn="just">
              <a:buFont typeface="Arial" pitchFamily="34" charset="0"/>
              <a:buChar char="•"/>
            </a:pP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The </a:t>
            </a:r>
            <a:r>
              <a:rPr lang="en-US" sz="2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bandwidth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 available</a:t>
            </a:r>
          </a:p>
          <a:p>
            <a:pPr marL="920750" lvl="1" indent="-463550" algn="just">
              <a:buFont typeface="Arial" pitchFamily="34" charset="0"/>
              <a:buChar char="•"/>
            </a:pP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The </a:t>
            </a:r>
            <a:r>
              <a:rPr lang="en-US" sz="2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level of the signals 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we use</a:t>
            </a:r>
          </a:p>
          <a:p>
            <a:pPr marL="920750" lvl="1" indent="-463550" algn="just">
              <a:buFont typeface="Arial" pitchFamily="34" charset="0"/>
              <a:buChar char="•"/>
            </a:pP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The </a:t>
            </a:r>
            <a:r>
              <a:rPr lang="en-US" sz="2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quality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 of the </a:t>
            </a:r>
            <a:r>
              <a:rPr lang="en-US" sz="2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channel</a:t>
            </a:r>
          </a:p>
          <a:p>
            <a:pPr marL="463550" indent="-463550" algn="just">
              <a:buFont typeface="Arial" pitchFamily="34" charset="0"/>
              <a:buChar char="•"/>
            </a:pP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Two theoretical formulas were developed to calculate the data rate</a:t>
            </a:r>
          </a:p>
          <a:p>
            <a:pPr marL="920750" lvl="1" indent="-463550" algn="just">
              <a:buFont typeface="Arial" pitchFamily="34" charset="0"/>
              <a:buChar char="•"/>
            </a:pPr>
            <a:r>
              <a:rPr lang="en-US" sz="28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Nyquist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 for a </a:t>
            </a:r>
            <a:r>
              <a:rPr lang="en-US" sz="2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noiseless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 channel</a:t>
            </a:r>
          </a:p>
          <a:p>
            <a:pPr marL="920750" lvl="1" indent="-463550" algn="just"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Shannon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 for </a:t>
            </a:r>
            <a:r>
              <a:rPr lang="en-US" sz="2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noisy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 channel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/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Data Rate Limits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00" y="1676400"/>
            <a:ext cx="86868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3550" indent="-463550" algn="just">
              <a:buFont typeface="Arial" pitchFamily="34" charset="0"/>
              <a:buChar char="•"/>
            </a:pP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For a noiseless channel, the </a:t>
            </a:r>
            <a:r>
              <a:rPr lang="en-US" sz="2800" b="1" dirty="0" err="1" smtClean="0">
                <a:latin typeface="Arial" pitchFamily="34" charset="0"/>
                <a:cs typeface="Arial" pitchFamily="34" charset="0"/>
              </a:rPr>
              <a:t>Nyquist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 bit rate formula defines theoretical maximum bit rate</a:t>
            </a:r>
          </a:p>
          <a:p>
            <a:pPr marL="920750" lvl="1" indent="-463550" algn="just">
              <a:buFont typeface="Arial" pitchFamily="34" charset="0"/>
              <a:buChar char="•"/>
            </a:pP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Bandwidth is the bandwidth of channel</a:t>
            </a:r>
          </a:p>
          <a:p>
            <a:pPr marL="920750" lvl="1" indent="-463550" algn="just">
              <a:buFont typeface="Arial" pitchFamily="34" charset="0"/>
              <a:buChar char="•"/>
            </a:pP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L is the no of signal level used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838200" y="990600"/>
            <a:ext cx="7543800" cy="582211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Noiseless Channel – </a:t>
            </a:r>
            <a:r>
              <a:rPr lang="en-US" sz="3200" b="1" dirty="0" err="1" smtClean="0">
                <a:latin typeface="Arial" pitchFamily="34" charset="0"/>
                <a:cs typeface="Arial" pitchFamily="34" charset="0"/>
              </a:rPr>
              <a:t>Nyquist</a:t>
            </a:r>
            <a:r>
              <a:rPr lang="en-US" sz="3200" b="1" dirty="0" smtClean="0">
                <a:latin typeface="Arial" pitchFamily="34" charset="0"/>
                <a:cs typeface="Arial" pitchFamily="34" charset="0"/>
              </a:rPr>
              <a:t> Bit Rate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3448050"/>
            <a:ext cx="5895975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" y="4600575"/>
            <a:ext cx="8915400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/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Data Rate Limits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00" y="1676400"/>
            <a:ext cx="86868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3550" indent="-463550" algn="just">
              <a:buFont typeface="Arial" pitchFamily="34" charset="0"/>
              <a:buChar char="•"/>
            </a:pP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For a noisy channel, In 1944, Claude Shannon introduced a formula, called the Shannon capacity, to determine the theoretical highest data rate for a noisy channel:</a:t>
            </a:r>
          </a:p>
          <a:p>
            <a:pPr marL="920750" lvl="1" indent="-463550" algn="just">
              <a:buFont typeface="Arial" pitchFamily="34" charset="0"/>
              <a:buChar char="•"/>
            </a:pP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SNR is the Signal to Noise Ratio</a:t>
            </a:r>
          </a:p>
          <a:p>
            <a:pPr marL="920750" lvl="1" indent="-463550" algn="just">
              <a:buFont typeface="Arial" pitchFamily="34" charset="0"/>
              <a:buChar char="•"/>
            </a:pP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Bandwidth is the bandwidth of channel</a:t>
            </a:r>
          </a:p>
          <a:p>
            <a:pPr marL="920750" lvl="1" indent="-463550" algn="just">
              <a:buFont typeface="Arial" pitchFamily="34" charset="0"/>
              <a:buChar char="•"/>
            </a:pP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Capacity is the capacity of the channel in bits per second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838200" y="990600"/>
            <a:ext cx="7543800" cy="582211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Noisy Channel – Shannon Capacity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33525" y="5143500"/>
            <a:ext cx="6162675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5791200"/>
            <a:ext cx="8624888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/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Performance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3505200" y="990600"/>
            <a:ext cx="2286000" cy="582211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Bandwidth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1" y="1600200"/>
            <a:ext cx="8762999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38200" y="3505200"/>
            <a:ext cx="7543800" cy="1667123"/>
          </a:xfrm>
          <a:prstGeom prst="rect">
            <a:avLst/>
          </a:prstGeom>
          <a:solidFill>
            <a:schemeClr val="bg1"/>
          </a:solidFill>
          <a:ln w="57150">
            <a:solidFill>
              <a:srgbClr val="FF0066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spcBef>
                <a:spcPts val="1200"/>
              </a:spcBef>
              <a:spcAft>
                <a:spcPts val="1000"/>
              </a:spcAft>
            </a:pPr>
            <a:r>
              <a:rPr lang="en-US" sz="2800" b="1" dirty="0">
                <a:latin typeface="Arial" pitchFamily="34" charset="0"/>
                <a:cs typeface="Arial" pitchFamily="34" charset="0"/>
              </a:rPr>
              <a:t>The </a:t>
            </a:r>
            <a:r>
              <a:rPr lang="en-US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analog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bandwidth of a medium is expressed in </a:t>
            </a:r>
            <a:r>
              <a:rPr lang="en-US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hertz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;</a:t>
            </a:r>
          </a:p>
          <a:p>
            <a:pPr algn="just" eaLnBrk="1" hangingPunct="1">
              <a:spcBef>
                <a:spcPts val="1200"/>
              </a:spcBef>
              <a:spcAft>
                <a:spcPts val="1000"/>
              </a:spcAft>
            </a:pP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The </a:t>
            </a:r>
            <a:r>
              <a:rPr lang="en-US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digital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bandwidth, in </a:t>
            </a:r>
            <a:r>
              <a:rPr lang="en-US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bits per second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4" name="Rectangle 2"/>
          <p:cNvSpPr>
            <a:spLocks noChangeArrowheads="1"/>
          </p:cNvSpPr>
          <p:nvPr/>
        </p:nvSpPr>
        <p:spPr bwMode="auto">
          <a:xfrm>
            <a:off x="838200" y="2667000"/>
            <a:ext cx="7543800" cy="1797050"/>
          </a:xfrm>
          <a:prstGeom prst="rect">
            <a:avLst/>
          </a:prstGeom>
          <a:solidFill>
            <a:schemeClr val="bg1"/>
          </a:solidFill>
          <a:ln w="571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spcBef>
                <a:spcPts val="1200"/>
              </a:spcBef>
              <a:spcAft>
                <a:spcPts val="1000"/>
              </a:spcAft>
            </a:pPr>
            <a:r>
              <a:rPr lang="en-US" sz="3200" b="1" dirty="0">
                <a:latin typeface="Arial" pitchFamily="34" charset="0"/>
                <a:cs typeface="Arial" pitchFamily="34" charset="0"/>
              </a:rPr>
              <a:t>To</a:t>
            </a:r>
            <a:r>
              <a:rPr lang="en-US" sz="3600" b="1" dirty="0">
                <a:latin typeface="Arial" pitchFamily="34" charset="0"/>
                <a:cs typeface="Arial" pitchFamily="34" charset="0"/>
              </a:rPr>
              <a:t> be transmitted, data must be transformed to electromagnetic signals.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/>
        </p:spPr>
        <p:txBody>
          <a:bodyPr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Data and Signal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/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Performance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3276600" y="990600"/>
            <a:ext cx="2667000" cy="582211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Throughput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666875"/>
            <a:ext cx="8686800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5338" y="2819400"/>
            <a:ext cx="7586662" cy="290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/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Performance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2895600" y="990600"/>
            <a:ext cx="3429000" cy="582211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Latency (Delay)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828800"/>
            <a:ext cx="8591550" cy="307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/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Performance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2895600" y="990600"/>
            <a:ext cx="3657600" cy="582211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Propagation Time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704975"/>
            <a:ext cx="8686800" cy="500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/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Performance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2895600" y="990600"/>
            <a:ext cx="3657600" cy="582211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Propagation Time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2078038"/>
            <a:ext cx="8077200" cy="3560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/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Performance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2895600" y="990600"/>
            <a:ext cx="3657600" cy="582211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Time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828800"/>
            <a:ext cx="8686800" cy="461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/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Performance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2895600" y="990600"/>
            <a:ext cx="3657600" cy="582211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Queuing Time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2057401"/>
            <a:ext cx="8839200" cy="3352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/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Performance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2895600" y="990600"/>
            <a:ext cx="3657600" cy="582211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Jitter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2743200"/>
            <a:ext cx="883920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533400" y="1627589"/>
            <a:ext cx="8305800" cy="582211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3200" b="1" dirty="0">
                <a:latin typeface="Arial" pitchFamily="34" charset="0"/>
                <a:cs typeface="Arial" pitchFamily="34" charset="0"/>
              </a:rPr>
              <a:t>Transformation of </a:t>
            </a:r>
            <a:r>
              <a:rPr lang="en-US" sz="3200" b="1" dirty="0" smtClean="0">
                <a:latin typeface="Arial" pitchFamily="34" charset="0"/>
                <a:cs typeface="Arial" pitchFamily="34" charset="0"/>
              </a:rPr>
              <a:t>Information </a:t>
            </a:r>
            <a:r>
              <a:rPr lang="en-US" sz="3200" b="1" dirty="0">
                <a:latin typeface="Arial" pitchFamily="34" charset="0"/>
                <a:cs typeface="Arial" pitchFamily="34" charset="0"/>
              </a:rPr>
              <a:t>to Signals</a:t>
            </a:r>
          </a:p>
        </p:txBody>
      </p:sp>
      <p:pic>
        <p:nvPicPr>
          <p:cNvPr id="5126" name="Picture 6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7000" y="2768600"/>
            <a:ext cx="8850313" cy="2870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/>
        </p:spPr>
        <p:txBody>
          <a:bodyPr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Data and Signal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  <a:noFill/>
          <a:ln/>
        </p:spPr>
        <p:txBody>
          <a:bodyPr>
            <a:normAutofit/>
          </a:bodyPr>
          <a:lstStyle/>
          <a:p>
            <a:r>
              <a:rPr lang="en-US" b="1" u="sng" dirty="0" smtClean="0">
                <a:latin typeface="Arial" pitchFamily="34" charset="0"/>
                <a:cs typeface="Arial" pitchFamily="34" charset="0"/>
              </a:rPr>
              <a:t>Analog and Digital</a:t>
            </a:r>
            <a:endParaRPr lang="en-US" b="1" u="sng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828800"/>
            <a:ext cx="7772400" cy="1066800"/>
          </a:xfrm>
          <a:noFill/>
          <a:ln/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Analog Data</a:t>
            </a:r>
          </a:p>
          <a:p>
            <a:r>
              <a:rPr lang="en-US" sz="2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Digital Data</a:t>
            </a:r>
            <a:endParaRPr lang="en-US" sz="24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5361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3038475"/>
            <a:ext cx="8610601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457200" y="4191000"/>
            <a:ext cx="36576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Analog examples: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telephone system</a:t>
            </a:r>
            <a:r>
              <a:rPr lang="en-US" dirty="0" smtClean="0"/>
              <a:t>, an </a:t>
            </a:r>
            <a:r>
              <a:rPr lang="en-US" dirty="0" smtClean="0">
                <a:solidFill>
                  <a:srgbClr val="FF0000"/>
                </a:solidFill>
              </a:rPr>
              <a:t>electric current </a:t>
            </a:r>
            <a:r>
              <a:rPr lang="en-US" dirty="0" smtClean="0"/>
              <a:t>or the reproduction of patterned </a:t>
            </a:r>
            <a:r>
              <a:rPr lang="en-US" dirty="0" smtClean="0">
                <a:solidFill>
                  <a:srgbClr val="FF0000"/>
                </a:solidFill>
              </a:rPr>
              <a:t>sound waves, audio/voice, video/image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495800" y="4343400"/>
            <a:ext cx="3657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Digitals examples: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bits , 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0" name="Rectangle 2"/>
          <p:cNvSpPr>
            <a:spLocks noChangeArrowheads="1"/>
          </p:cNvSpPr>
          <p:nvPr/>
        </p:nvSpPr>
        <p:spPr bwMode="auto">
          <a:xfrm>
            <a:off x="762000" y="3693855"/>
            <a:ext cx="7543800" cy="2554545"/>
          </a:xfrm>
          <a:prstGeom prst="rect">
            <a:avLst/>
          </a:prstGeom>
          <a:solidFill>
            <a:schemeClr val="bg1"/>
          </a:solidFill>
          <a:ln w="571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spcBef>
                <a:spcPts val="1200"/>
              </a:spcBef>
              <a:spcAft>
                <a:spcPts val="1000"/>
              </a:spcAft>
            </a:pPr>
            <a:r>
              <a:rPr lang="en-US" sz="3200" b="1" dirty="0">
                <a:latin typeface="Arial" pitchFamily="34" charset="0"/>
                <a:cs typeface="Arial" pitchFamily="34" charset="0"/>
              </a:rPr>
              <a:t>Signals can be analog or digital. Analog signals can have an </a:t>
            </a:r>
            <a:r>
              <a:rPr lang="en-US" sz="3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infinite number of values in a range</a:t>
            </a:r>
            <a:r>
              <a:rPr lang="en-US" sz="3200" b="1" dirty="0">
                <a:latin typeface="Arial" pitchFamily="34" charset="0"/>
                <a:cs typeface="Arial" pitchFamily="34" charset="0"/>
              </a:rPr>
              <a:t>; digital signals can have only a </a:t>
            </a:r>
            <a:r>
              <a:rPr lang="en-US" sz="3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limited number of values</a:t>
            </a:r>
            <a:r>
              <a:rPr lang="en-US" sz="3200" b="1" dirty="0"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85800" y="2209800"/>
            <a:ext cx="7772400" cy="1066800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Analog Signal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Digital Signal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/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Analog and Digital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958</TotalTime>
  <Words>1401</Words>
  <Application>Microsoft Office PowerPoint</Application>
  <PresentationFormat>On-screen Show (4:3)</PresentationFormat>
  <Paragraphs>283</Paragraphs>
  <Slides>66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67" baseType="lpstr">
      <vt:lpstr>Office Theme</vt:lpstr>
      <vt:lpstr>Computer Networks</vt:lpstr>
      <vt:lpstr>Slide 2</vt:lpstr>
      <vt:lpstr>Slide 3</vt:lpstr>
      <vt:lpstr>Slide 4</vt:lpstr>
      <vt:lpstr>Chapter 3 Data and Signal</vt:lpstr>
      <vt:lpstr>Slide 6</vt:lpstr>
      <vt:lpstr>Slide 7</vt:lpstr>
      <vt:lpstr>Analog and Digital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Slide 53</vt:lpstr>
      <vt:lpstr>Slide 54</vt:lpstr>
      <vt:lpstr>Slide 55</vt:lpstr>
      <vt:lpstr>Slide 56</vt:lpstr>
      <vt:lpstr>Slide 57</vt:lpstr>
      <vt:lpstr>Slide 58</vt:lpstr>
      <vt:lpstr>Slide 59</vt:lpstr>
      <vt:lpstr>Slide 60</vt:lpstr>
      <vt:lpstr>Slide 61</vt:lpstr>
      <vt:lpstr>Slide 62</vt:lpstr>
      <vt:lpstr>Slide 63</vt:lpstr>
      <vt:lpstr>Slide 64</vt:lpstr>
      <vt:lpstr>Slide 65</vt:lpstr>
      <vt:lpstr>Slide 66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Networks</dc:title>
  <dc:creator/>
  <cp:lastModifiedBy>Windows User</cp:lastModifiedBy>
  <cp:revision>169</cp:revision>
  <dcterms:created xsi:type="dcterms:W3CDTF">2006-08-16T00:00:00Z</dcterms:created>
  <dcterms:modified xsi:type="dcterms:W3CDTF">2012-09-21T15:41:38Z</dcterms:modified>
</cp:coreProperties>
</file>