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6" r:id="rId3"/>
    <p:sldId id="278" r:id="rId4"/>
    <p:sldId id="368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5" r:id="rId14"/>
    <p:sldId id="424" r:id="rId15"/>
    <p:sldId id="426" r:id="rId16"/>
    <p:sldId id="427" r:id="rId17"/>
    <p:sldId id="428" r:id="rId18"/>
    <p:sldId id="377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7" r:id="rId27"/>
    <p:sldId id="436" r:id="rId28"/>
    <p:sldId id="438" r:id="rId29"/>
    <p:sldId id="439" r:id="rId30"/>
    <p:sldId id="440" r:id="rId31"/>
    <p:sldId id="441" r:id="rId32"/>
    <p:sldId id="442" r:id="rId33"/>
    <p:sldId id="444" r:id="rId34"/>
    <p:sldId id="445" r:id="rId35"/>
    <p:sldId id="446" r:id="rId36"/>
    <p:sldId id="448" r:id="rId37"/>
    <p:sldId id="447" r:id="rId38"/>
    <p:sldId id="449" r:id="rId39"/>
    <p:sldId id="450" r:id="rId40"/>
    <p:sldId id="451" r:id="rId41"/>
    <p:sldId id="452" r:id="rId42"/>
    <p:sldId id="459" r:id="rId43"/>
    <p:sldId id="453" r:id="rId44"/>
    <p:sldId id="460" r:id="rId45"/>
    <p:sldId id="454" r:id="rId46"/>
    <p:sldId id="455" r:id="rId47"/>
    <p:sldId id="456" r:id="rId48"/>
    <p:sldId id="457" r:id="rId49"/>
    <p:sldId id="45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93" autoAdjust="0"/>
  </p:normalViewPr>
  <p:slideViewPr>
    <p:cSldViewPr>
      <p:cViewPr varScale="1">
        <p:scale>
          <a:sx n="66" d="100"/>
          <a:sy n="66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90600"/>
            <a:ext cx="6248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Characteristics of 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676400"/>
            <a:ext cx="32766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Built in Error Detection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610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62450"/>
            <a:ext cx="8763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3886200"/>
            <a:ext cx="43434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Immunity to Noise Interference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90600"/>
            <a:ext cx="6248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Characteristics of 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676400"/>
            <a:ext cx="17526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Complexity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286000"/>
            <a:ext cx="853440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0" y="990600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Line Coding Schemes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763000" cy="398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990600"/>
            <a:ext cx="3886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Unipolar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4455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5344180"/>
            <a:ext cx="8229600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 i="1" dirty="0" err="1">
                <a:latin typeface="Arial" pitchFamily="34" charset="0"/>
                <a:cs typeface="Arial" pitchFamily="34" charset="0"/>
              </a:rPr>
              <a:t>Unipolar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 encoding uses only one voltage level.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24200" y="990600"/>
            <a:ext cx="3352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793163" cy="322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5638800"/>
            <a:ext cx="75438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Polar encoding uses two voltage levels (positive and negative).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14600" y="990600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NRZ - 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676400"/>
            <a:ext cx="79533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4102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096000"/>
            <a:ext cx="71199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25" y="6508334"/>
            <a:ext cx="7315175" cy="27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14600" y="990600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RZ - 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0788" y="1795463"/>
            <a:ext cx="7313612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14600" y="990600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RZ - 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9343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7912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410" y="6384560"/>
            <a:ext cx="84201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0" y="0"/>
            <a:ext cx="119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Figure 5-8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06488"/>
            <a:ext cx="7934325" cy="544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219200" y="76200"/>
            <a:ext cx="7781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chemeClr val="accent2"/>
                </a:solidFill>
              </a:rPr>
              <a:t>Manchester and Diff. Manchester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95600" y="990600"/>
            <a:ext cx="3810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Bipolar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2314575"/>
            <a:ext cx="87566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5141893"/>
            <a:ext cx="8001000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 bipolar encoding, we use three levels: positive, zero,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negative.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2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39900" y="3840163"/>
            <a:ext cx="57975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Physical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9800" y="990600"/>
            <a:ext cx="4800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AMI – Bipolar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14513"/>
            <a:ext cx="76327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90600"/>
            <a:ext cx="5105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B8ZS – Bipolar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882775"/>
            <a:ext cx="7843837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990600"/>
            <a:ext cx="5105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HDB3 – Bipolar Encoding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35125"/>
            <a:ext cx="5813425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76400" y="990600"/>
            <a:ext cx="5943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2B1Q – Multi Level Schemes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628775"/>
            <a:ext cx="8458201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896100" cy="438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76400" y="990600"/>
            <a:ext cx="5943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8B6T – Multi Level Schemes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686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4D-PAM5 – Multi Level Schemes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Multiline Transmission – MLT3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905000"/>
            <a:ext cx="8382000" cy="1447800"/>
          </a:xfrm>
          <a:prstGeom prst="rect">
            <a:avLst/>
          </a:prstGeom>
          <a:noFill/>
          <a:ln/>
        </p:spPr>
        <p:txBody>
          <a:bodyPr>
            <a:normAutofit fontScale="77500" lnSpcReduction="20000"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Multiline transmission, three level (MLT-3) scheme uses three levels (+V, 0 and –V) and three transition rules to move between the levels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33750"/>
            <a:ext cx="8610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953000"/>
            <a:ext cx="82724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Multiline Transmission – MLT3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33537"/>
            <a:ext cx="853440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Block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1600200"/>
            <a:ext cx="8772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4B/5B – Block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1"/>
            <a:ext cx="7407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Chapter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u="sng" dirty="0" smtClean="0">
                <a:latin typeface="Arial" pitchFamily="34" charset="0"/>
                <a:cs typeface="Arial" pitchFamily="34" charset="0"/>
              </a:rPr>
              <a:t>Digital Transmission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772400" cy="2209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Digital to Digital Conversion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Analog to Digital Conversion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Transmission Modes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4B/5B – Block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52166" y="1830009"/>
            <a:ext cx="4029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Table 4.1  </a:t>
            </a:r>
            <a:r>
              <a:rPr lang="en-US" sz="24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4B/5B encoding</a:t>
            </a:r>
          </a:p>
        </p:txBody>
      </p:sp>
      <p:graphicFrame>
        <p:nvGraphicFramePr>
          <p:cNvPr id="7" name="Group 67"/>
          <p:cNvGraphicFramePr>
            <a:graphicFrameLocks noGrp="1"/>
          </p:cNvGraphicFramePr>
          <p:nvPr/>
        </p:nvGraphicFramePr>
        <p:xfrm>
          <a:off x="1219201" y="2362200"/>
          <a:ext cx="6781799" cy="4019553"/>
        </p:xfrm>
        <a:graphic>
          <a:graphicData uri="http://schemas.openxmlformats.org/drawingml/2006/table">
            <a:tbl>
              <a:tblPr/>
              <a:tblGrid>
                <a:gridCol w="1694675"/>
                <a:gridCol w="1696225"/>
                <a:gridCol w="1694675"/>
                <a:gridCol w="1696224"/>
              </a:tblGrid>
              <a:tr h="543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32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43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6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6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6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6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6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6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4B/5B – Block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0562" y="1905000"/>
            <a:ext cx="5781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Table 4.1  4B/5B encoding (Continued)</a:t>
            </a:r>
          </a:p>
        </p:txBody>
      </p:sp>
      <p:graphicFrame>
        <p:nvGraphicFramePr>
          <p:cNvPr id="10" name="Group 66"/>
          <p:cNvGraphicFramePr>
            <a:graphicFrameLocks noGrp="1"/>
          </p:cNvGraphicFramePr>
          <p:nvPr/>
        </p:nvGraphicFramePr>
        <p:xfrm>
          <a:off x="2209800" y="2590798"/>
          <a:ext cx="5029200" cy="4038602"/>
        </p:xfrm>
        <a:graphic>
          <a:graphicData uri="http://schemas.openxmlformats.org/drawingml/2006/table">
            <a:tbl>
              <a:tblPr/>
              <a:tblGrid>
                <a:gridCol w="2682875"/>
                <a:gridCol w="2346325"/>
              </a:tblGrid>
              <a:tr h="545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34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 (Quiet)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545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 (Idle)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 (Halt)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 (start delimiter)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 (start delimiter)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(end delimiter)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(Set)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  <a:tr h="418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 (Reset)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A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0" y="990600"/>
            <a:ext cx="6400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8B/10B – Block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8637588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2057400"/>
            <a:ext cx="8797925" cy="2444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33800" y="990600"/>
            <a:ext cx="1905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238" y="1955800"/>
            <a:ext cx="8836025" cy="429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43000"/>
            <a:ext cx="8616950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13" y="4648200"/>
            <a:ext cx="8116887" cy="2109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Quantized PAM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33800" y="990600"/>
            <a:ext cx="1905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1752600"/>
            <a:ext cx="8458200" cy="332398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800" b="1">
                <a:latin typeface="Arial" pitchFamily="34" charset="0"/>
                <a:cs typeface="Arial" pitchFamily="34" charset="0"/>
              </a:rPr>
              <a:t>Pulse amplitude modulation has some applications, but it is not used by itself in data communication. However, it is the first step in another very popular conversion method called </a:t>
            </a:r>
            <a:br>
              <a:rPr lang="en-US" sz="2800" b="1">
                <a:latin typeface="Arial" pitchFamily="34" charset="0"/>
                <a:cs typeface="Arial" pitchFamily="34" charset="0"/>
              </a:rPr>
            </a:br>
            <a:r>
              <a:rPr lang="en-US" sz="2800" b="1">
                <a:latin typeface="Arial" pitchFamily="34" charset="0"/>
                <a:cs typeface="Arial" pitchFamily="34" charset="0"/>
              </a:rPr>
              <a:t>pulse code modulation.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PCM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800600"/>
          </a:xfrm>
          <a:prstGeom prst="rect">
            <a:avLst/>
          </a:prstGeom>
          <a:noFill/>
          <a:ln/>
        </p:spPr>
        <p:txBody>
          <a:bodyPr>
            <a:normAutofit lnSpcReduction="10000"/>
          </a:bodyPr>
          <a:lstStyle/>
          <a:p>
            <a:pPr marL="457200" marR="0" lvl="0" indent="-4572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most common technique to change an analog signal to digital data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called Pulse Code Modulation (PCM).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baseline="0" dirty="0" smtClean="0">
                <a:latin typeface="Arial" pitchFamily="34" charset="0"/>
                <a:cs typeface="Arial" pitchFamily="34" charset="0"/>
              </a:rPr>
              <a:t>PCM encoder has three processes:-</a:t>
            </a:r>
          </a:p>
          <a:p>
            <a:pPr lvl="2" indent="-4572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Analog Signal is sampled</a:t>
            </a:r>
          </a:p>
          <a:p>
            <a:pPr lvl="2" indent="-4572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sampled signal is quantized</a:t>
            </a:r>
          </a:p>
          <a:p>
            <a:pPr lvl="2" indent="-4572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The quantized values are encoded as streams of bits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Analog to PCM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2068513"/>
            <a:ext cx="7400925" cy="202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Analog to PCM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524000"/>
            <a:ext cx="8678863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43200" y="1170389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2362200"/>
            <a:ext cx="7705725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Analog to PCM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8" y="2022475"/>
            <a:ext cx="8264525" cy="3192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Analog to PCM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8" y="1912937"/>
            <a:ext cx="8264525" cy="471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254000" y="1657350"/>
            <a:ext cx="8694738" cy="17716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5570538" y="1824038"/>
            <a:ext cx="2771775" cy="10271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39725" y="1993900"/>
            <a:ext cx="2259013" cy="83502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latin typeface="Tahoma" pitchFamily="34" charset="0"/>
                <a:cs typeface="Arial" charset="0"/>
              </a:rPr>
              <a:t>Source of continuous-time (i.e., analog) message signal</a:t>
            </a: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 flipV="1">
            <a:off x="2613025" y="2387600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095625" y="2052638"/>
            <a:ext cx="1058863" cy="658812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en-US" sz="1600"/>
              <a:t>Low pass </a:t>
            </a:r>
          </a:p>
          <a:p>
            <a:pPr marL="342900" indent="-342900" algn="ctr"/>
            <a:r>
              <a:rPr lang="en-US" sz="1600"/>
              <a:t>Filter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V="1">
            <a:off x="4149725" y="2366963"/>
            <a:ext cx="309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419600" y="2032000"/>
            <a:ext cx="1030288" cy="658813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en-US" sz="1600"/>
              <a:t>Sampler</a:t>
            </a: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flipV="1">
            <a:off x="5443538" y="2360613"/>
            <a:ext cx="3095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5797550" y="2025650"/>
            <a:ext cx="1143000" cy="658813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en-US" sz="1600"/>
              <a:t>Quantizer</a:t>
            </a: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 flipV="1">
            <a:off x="6946900" y="2333625"/>
            <a:ext cx="263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7229475" y="1998663"/>
            <a:ext cx="974725" cy="658812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/>
            <a:r>
              <a:rPr lang="en-US" sz="1600"/>
              <a:t>Encoder</a:t>
            </a: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 flipV="1">
            <a:off x="8232775" y="2301875"/>
            <a:ext cx="2635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8210550" y="2011363"/>
            <a:ext cx="94773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>
                <a:latin typeface="Tahoma" pitchFamily="34" charset="0"/>
                <a:cs typeface="Arial" charset="0"/>
              </a:rPr>
              <a:t>PCM Signal</a:t>
            </a: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25450" y="3429000"/>
            <a:ext cx="8345488" cy="3351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Low Pass Filter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Confining the frequency content of the message signal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Sampling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To ensure perfect reconstruction of message signal at the receiver, the sampling rate must exceed twice the highest frequency component of the message signal (</a:t>
            </a:r>
            <a:r>
              <a:rPr lang="en-US" sz="1800" b="1" i="1" dirty="0"/>
              <a:t>Sampling Theorem</a:t>
            </a:r>
            <a:r>
              <a:rPr lang="en-US" sz="1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Quantization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Converting of analog samples to a set of discrete amplitudes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Encoding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Translating the discrete set of samples in a form suitable for digital transmission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5527675" y="2995613"/>
            <a:ext cx="3022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Tahoma" pitchFamily="34" charset="0"/>
                <a:cs typeface="Arial" charset="0"/>
              </a:rPr>
              <a:t>Analog-to-Digital Converter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PCM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Analog 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0" y="874488"/>
            <a:ext cx="327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Quantization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600200"/>
            <a:ext cx="8382000" cy="48006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457200" marR="0" lvl="0" indent="-4572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Quantization Levels</a:t>
            </a:r>
          </a:p>
          <a:p>
            <a:pPr marL="457200" marR="0" lvl="0" indent="-4572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Quantization Error</a:t>
            </a:r>
          </a:p>
          <a:p>
            <a:pPr marL="457200" marR="0" lvl="0" indent="-4572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Uniform and Non uniform Quantization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Error</a:t>
            </a:r>
          </a:p>
          <a:p>
            <a:pPr marL="457200" marR="0" lvl="0" indent="-4572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b="1" baseline="0" dirty="0" smtClean="0">
                <a:latin typeface="Arial" pitchFamily="34" charset="0"/>
                <a:cs typeface="Arial" pitchFamily="34" charset="0"/>
              </a:rPr>
              <a:t>Delta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Modulation</a:t>
            </a:r>
          </a:p>
          <a:p>
            <a:pPr marL="457200" marR="0" lvl="0" indent="-4572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Adoptive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DM</a:t>
            </a:r>
          </a:p>
          <a:p>
            <a:pPr marL="914400" lvl="1" indent="-4572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1" baseline="0" dirty="0" smtClean="0">
                <a:latin typeface="Arial" pitchFamily="34" charset="0"/>
                <a:cs typeface="Arial" pitchFamily="34" charset="0"/>
              </a:rPr>
              <a:t>Error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Rate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FA71282-BB3C-4E5B-83FC-ACC705249209}" type="slidenum">
              <a:rPr lang="en-US"/>
              <a:pPr/>
              <a:t>44</a:t>
            </a:fld>
            <a:endParaRPr 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434975" y="2124075"/>
            <a:ext cx="4151313" cy="43608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740275" y="2119313"/>
            <a:ext cx="4024313" cy="43608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 Quantizers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92138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Representation levels are uniformly spaced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774700" y="2327275"/>
            <a:ext cx="3711575" cy="3711575"/>
            <a:chOff x="686" y="1682"/>
            <a:chExt cx="1771" cy="1771"/>
          </a:xfrm>
        </p:grpSpPr>
        <p:sp>
          <p:nvSpPr>
            <p:cNvPr id="130055" name="Line 7"/>
            <p:cNvSpPr>
              <a:spLocks noChangeAspect="1" noChangeShapeType="1"/>
            </p:cNvSpPr>
            <p:nvPr/>
          </p:nvSpPr>
          <p:spPr bwMode="auto">
            <a:xfrm rot="-5400000">
              <a:off x="1572" y="1680"/>
              <a:ext cx="0" cy="1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6" name="Line 8"/>
            <p:cNvSpPr>
              <a:spLocks noChangeAspect="1" noChangeShapeType="1"/>
            </p:cNvSpPr>
            <p:nvPr/>
          </p:nvSpPr>
          <p:spPr bwMode="auto">
            <a:xfrm>
              <a:off x="1896" y="2537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7" name="Line 9"/>
            <p:cNvSpPr>
              <a:spLocks noChangeAspect="1" noChangeShapeType="1"/>
            </p:cNvSpPr>
            <p:nvPr/>
          </p:nvSpPr>
          <p:spPr bwMode="auto">
            <a:xfrm>
              <a:off x="2243" y="2542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8" name="Line 10"/>
            <p:cNvSpPr>
              <a:spLocks noChangeAspect="1" noChangeShapeType="1"/>
            </p:cNvSpPr>
            <p:nvPr/>
          </p:nvSpPr>
          <p:spPr bwMode="auto">
            <a:xfrm>
              <a:off x="1199" y="2542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9" name="Line 11"/>
            <p:cNvSpPr>
              <a:spLocks noChangeAspect="1" noChangeShapeType="1"/>
            </p:cNvSpPr>
            <p:nvPr/>
          </p:nvSpPr>
          <p:spPr bwMode="auto">
            <a:xfrm>
              <a:off x="857" y="2542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0" name="Text Box 12"/>
            <p:cNvSpPr txBox="1">
              <a:spLocks noChangeAspect="1" noChangeArrowheads="1"/>
            </p:cNvSpPr>
            <p:nvPr/>
          </p:nvSpPr>
          <p:spPr bwMode="auto">
            <a:xfrm>
              <a:off x="1547" y="2561"/>
              <a:ext cx="134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0</a:t>
              </a:r>
            </a:p>
          </p:txBody>
        </p:sp>
        <p:sp>
          <p:nvSpPr>
            <p:cNvPr id="130061" name="Text Box 13"/>
            <p:cNvSpPr txBox="1">
              <a:spLocks noChangeAspect="1" noChangeArrowheads="1"/>
            </p:cNvSpPr>
            <p:nvPr/>
          </p:nvSpPr>
          <p:spPr bwMode="auto">
            <a:xfrm>
              <a:off x="1821" y="2566"/>
              <a:ext cx="135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130062" name="Text Box 14"/>
            <p:cNvSpPr txBox="1">
              <a:spLocks noChangeAspect="1" noChangeArrowheads="1"/>
            </p:cNvSpPr>
            <p:nvPr/>
          </p:nvSpPr>
          <p:spPr bwMode="auto">
            <a:xfrm>
              <a:off x="2187" y="2562"/>
              <a:ext cx="134" cy="1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130063" name="Text Box 15"/>
            <p:cNvSpPr txBox="1">
              <a:spLocks noChangeAspect="1" noChangeArrowheads="1"/>
            </p:cNvSpPr>
            <p:nvPr/>
          </p:nvSpPr>
          <p:spPr bwMode="auto">
            <a:xfrm>
              <a:off x="767" y="2571"/>
              <a:ext cx="165" cy="1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-4</a:t>
              </a:r>
            </a:p>
          </p:txBody>
        </p:sp>
        <p:sp>
          <p:nvSpPr>
            <p:cNvPr id="130064" name="Text Box 16"/>
            <p:cNvSpPr txBox="1">
              <a:spLocks noChangeAspect="1" noChangeArrowheads="1"/>
            </p:cNvSpPr>
            <p:nvPr/>
          </p:nvSpPr>
          <p:spPr bwMode="auto">
            <a:xfrm>
              <a:off x="1132" y="2567"/>
              <a:ext cx="165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130065" name="Line 17"/>
            <p:cNvSpPr>
              <a:spLocks noChangeAspect="1" noChangeShapeType="1"/>
            </p:cNvSpPr>
            <p:nvPr/>
          </p:nvSpPr>
          <p:spPr bwMode="auto">
            <a:xfrm rot="-10800000">
              <a:off x="1539" y="1682"/>
              <a:ext cx="0" cy="1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6" name="Line 18"/>
            <p:cNvSpPr>
              <a:spLocks noChangeAspect="1" noChangeShapeType="1"/>
            </p:cNvSpPr>
            <p:nvPr/>
          </p:nvSpPr>
          <p:spPr bwMode="auto">
            <a:xfrm rot="-5400000">
              <a:off x="1541" y="2213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7" name="Line 19"/>
            <p:cNvSpPr>
              <a:spLocks noChangeAspect="1" noChangeShapeType="1"/>
            </p:cNvSpPr>
            <p:nvPr/>
          </p:nvSpPr>
          <p:spPr bwMode="auto">
            <a:xfrm rot="-5400000">
              <a:off x="1546" y="1866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8" name="Line 20"/>
            <p:cNvSpPr>
              <a:spLocks noChangeAspect="1" noChangeShapeType="1"/>
            </p:cNvSpPr>
            <p:nvPr/>
          </p:nvSpPr>
          <p:spPr bwMode="auto">
            <a:xfrm rot="-5400000">
              <a:off x="1546" y="2910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9" name="Line 21"/>
            <p:cNvSpPr>
              <a:spLocks noChangeAspect="1" noChangeShapeType="1"/>
            </p:cNvSpPr>
            <p:nvPr/>
          </p:nvSpPr>
          <p:spPr bwMode="auto">
            <a:xfrm rot="-5400000">
              <a:off x="1546" y="3252"/>
              <a:ext cx="0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0" name="Text Box 22"/>
            <p:cNvSpPr txBox="1">
              <a:spLocks noChangeAspect="1" noChangeArrowheads="1"/>
            </p:cNvSpPr>
            <p:nvPr/>
          </p:nvSpPr>
          <p:spPr bwMode="auto">
            <a:xfrm>
              <a:off x="1351" y="2155"/>
              <a:ext cx="134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130071" name="Text Box 23"/>
            <p:cNvSpPr txBox="1">
              <a:spLocks noChangeAspect="1" noChangeArrowheads="1"/>
            </p:cNvSpPr>
            <p:nvPr/>
          </p:nvSpPr>
          <p:spPr bwMode="auto">
            <a:xfrm>
              <a:off x="1347" y="1790"/>
              <a:ext cx="134" cy="1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4</a:t>
              </a:r>
            </a:p>
          </p:txBody>
        </p:sp>
        <p:sp>
          <p:nvSpPr>
            <p:cNvPr id="130072" name="Text Box 24"/>
            <p:cNvSpPr txBox="1">
              <a:spLocks noChangeAspect="1" noChangeArrowheads="1"/>
            </p:cNvSpPr>
            <p:nvPr/>
          </p:nvSpPr>
          <p:spPr bwMode="auto">
            <a:xfrm>
              <a:off x="1341" y="3194"/>
              <a:ext cx="165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-4</a:t>
              </a:r>
            </a:p>
          </p:txBody>
        </p:sp>
        <p:sp>
          <p:nvSpPr>
            <p:cNvPr id="130073" name="Text Box 25"/>
            <p:cNvSpPr txBox="1">
              <a:spLocks noChangeAspect="1" noChangeArrowheads="1"/>
            </p:cNvSpPr>
            <p:nvPr/>
          </p:nvSpPr>
          <p:spPr bwMode="auto">
            <a:xfrm>
              <a:off x="1337" y="2829"/>
              <a:ext cx="166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Tahoma" pitchFamily="34" charset="0"/>
                  <a:cs typeface="Arial" charset="0"/>
                </a:rPr>
                <a:t>-2</a:t>
              </a:r>
            </a:p>
          </p:txBody>
        </p:sp>
        <p:sp>
          <p:nvSpPr>
            <p:cNvPr id="130074" name="Line 26"/>
            <p:cNvSpPr>
              <a:spLocks noChangeAspect="1" noChangeShapeType="1"/>
            </p:cNvSpPr>
            <p:nvPr/>
          </p:nvSpPr>
          <p:spPr bwMode="auto">
            <a:xfrm>
              <a:off x="1440" y="2566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5" name="Line 27"/>
            <p:cNvSpPr>
              <a:spLocks noChangeAspect="1" noChangeShapeType="1"/>
            </p:cNvSpPr>
            <p:nvPr/>
          </p:nvSpPr>
          <p:spPr bwMode="auto">
            <a:xfrm rot="-5400000">
              <a:off x="1535" y="2481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6" name="Line 28"/>
            <p:cNvSpPr>
              <a:spLocks noChangeAspect="1" noChangeShapeType="1"/>
            </p:cNvSpPr>
            <p:nvPr/>
          </p:nvSpPr>
          <p:spPr bwMode="auto">
            <a:xfrm>
              <a:off x="1625" y="2400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7" name="Line 29"/>
            <p:cNvSpPr>
              <a:spLocks noChangeAspect="1" noChangeShapeType="1"/>
            </p:cNvSpPr>
            <p:nvPr/>
          </p:nvSpPr>
          <p:spPr bwMode="auto">
            <a:xfrm rot="-5400000">
              <a:off x="1720" y="2315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8" name="Line 30"/>
            <p:cNvSpPr>
              <a:spLocks noChangeAspect="1" noChangeShapeType="1"/>
            </p:cNvSpPr>
            <p:nvPr/>
          </p:nvSpPr>
          <p:spPr bwMode="auto">
            <a:xfrm>
              <a:off x="1805" y="2229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9" name="Line 31"/>
            <p:cNvSpPr>
              <a:spLocks noChangeAspect="1" noChangeShapeType="1"/>
            </p:cNvSpPr>
            <p:nvPr/>
          </p:nvSpPr>
          <p:spPr bwMode="auto">
            <a:xfrm rot="-5400000">
              <a:off x="1900" y="2144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Line 32"/>
            <p:cNvSpPr>
              <a:spLocks noChangeAspect="1" noChangeShapeType="1"/>
            </p:cNvSpPr>
            <p:nvPr/>
          </p:nvSpPr>
          <p:spPr bwMode="auto">
            <a:xfrm>
              <a:off x="1994" y="2058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1" name="Line 33"/>
            <p:cNvSpPr>
              <a:spLocks noChangeAspect="1" noChangeShapeType="1"/>
            </p:cNvSpPr>
            <p:nvPr/>
          </p:nvSpPr>
          <p:spPr bwMode="auto">
            <a:xfrm>
              <a:off x="878" y="3080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2" name="Line 34"/>
            <p:cNvSpPr>
              <a:spLocks noChangeAspect="1" noChangeShapeType="1"/>
            </p:cNvSpPr>
            <p:nvPr/>
          </p:nvSpPr>
          <p:spPr bwMode="auto">
            <a:xfrm rot="-5400000">
              <a:off x="973" y="2995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3" name="Line 35"/>
            <p:cNvSpPr>
              <a:spLocks noChangeAspect="1" noChangeShapeType="1"/>
            </p:cNvSpPr>
            <p:nvPr/>
          </p:nvSpPr>
          <p:spPr bwMode="auto">
            <a:xfrm>
              <a:off x="1058" y="2909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4" name="Line 36"/>
            <p:cNvSpPr>
              <a:spLocks noChangeAspect="1" noChangeShapeType="1"/>
            </p:cNvSpPr>
            <p:nvPr/>
          </p:nvSpPr>
          <p:spPr bwMode="auto">
            <a:xfrm rot="-5400000">
              <a:off x="1153" y="2824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5" name="Line 37"/>
            <p:cNvSpPr>
              <a:spLocks noChangeAspect="1" noChangeShapeType="1"/>
            </p:cNvSpPr>
            <p:nvPr/>
          </p:nvSpPr>
          <p:spPr bwMode="auto">
            <a:xfrm>
              <a:off x="1247" y="2738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6" name="Line 38"/>
            <p:cNvSpPr>
              <a:spLocks noChangeAspect="1" noChangeShapeType="1"/>
            </p:cNvSpPr>
            <p:nvPr/>
          </p:nvSpPr>
          <p:spPr bwMode="auto">
            <a:xfrm rot="-5400000">
              <a:off x="1342" y="2653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87" name="Line 39"/>
          <p:cNvSpPr>
            <a:spLocks noChangeAspect="1" noChangeShapeType="1"/>
          </p:cNvSpPr>
          <p:nvPr/>
        </p:nvSpPr>
        <p:spPr bwMode="auto">
          <a:xfrm rot="-5400000">
            <a:off x="6667501" y="2332037"/>
            <a:ext cx="0" cy="371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88" name="Line 40"/>
          <p:cNvSpPr>
            <a:spLocks noChangeAspect="1" noChangeShapeType="1"/>
          </p:cNvSpPr>
          <p:nvPr/>
        </p:nvSpPr>
        <p:spPr bwMode="auto">
          <a:xfrm>
            <a:off x="7346950" y="4127500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89" name="Line 41"/>
          <p:cNvSpPr>
            <a:spLocks noChangeAspect="1" noChangeShapeType="1"/>
          </p:cNvSpPr>
          <p:nvPr/>
        </p:nvSpPr>
        <p:spPr bwMode="auto">
          <a:xfrm>
            <a:off x="8074025" y="4137025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90" name="Line 42"/>
          <p:cNvSpPr>
            <a:spLocks noChangeAspect="1" noChangeShapeType="1"/>
          </p:cNvSpPr>
          <p:nvPr/>
        </p:nvSpPr>
        <p:spPr bwMode="auto">
          <a:xfrm>
            <a:off x="5886450" y="4137025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91" name="Line 43"/>
          <p:cNvSpPr>
            <a:spLocks noChangeAspect="1" noChangeShapeType="1"/>
          </p:cNvSpPr>
          <p:nvPr/>
        </p:nvSpPr>
        <p:spPr bwMode="auto">
          <a:xfrm>
            <a:off x="5170488" y="4137025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92" name="Text Box 44"/>
          <p:cNvSpPr txBox="1">
            <a:spLocks noChangeAspect="1" noChangeArrowheads="1"/>
          </p:cNvSpPr>
          <p:nvPr/>
        </p:nvSpPr>
        <p:spPr bwMode="auto">
          <a:xfrm>
            <a:off x="6616700" y="4176713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0</a:t>
            </a:r>
          </a:p>
        </p:txBody>
      </p:sp>
      <p:sp>
        <p:nvSpPr>
          <p:cNvPr id="130093" name="Text Box 45"/>
          <p:cNvSpPr txBox="1">
            <a:spLocks noChangeAspect="1" noChangeArrowheads="1"/>
          </p:cNvSpPr>
          <p:nvPr/>
        </p:nvSpPr>
        <p:spPr bwMode="auto">
          <a:xfrm>
            <a:off x="7189788" y="4187825"/>
            <a:ext cx="284162" cy="30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2</a:t>
            </a:r>
          </a:p>
        </p:txBody>
      </p:sp>
      <p:sp>
        <p:nvSpPr>
          <p:cNvPr id="130094" name="Text Box 46"/>
          <p:cNvSpPr txBox="1">
            <a:spLocks noChangeAspect="1" noChangeArrowheads="1"/>
          </p:cNvSpPr>
          <p:nvPr/>
        </p:nvSpPr>
        <p:spPr bwMode="auto">
          <a:xfrm>
            <a:off x="7958138" y="4179888"/>
            <a:ext cx="279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4</a:t>
            </a:r>
          </a:p>
        </p:txBody>
      </p:sp>
      <p:sp>
        <p:nvSpPr>
          <p:cNvPr id="130095" name="Text Box 47"/>
          <p:cNvSpPr txBox="1">
            <a:spLocks noChangeAspect="1" noChangeArrowheads="1"/>
          </p:cNvSpPr>
          <p:nvPr/>
        </p:nvSpPr>
        <p:spPr bwMode="auto">
          <a:xfrm>
            <a:off x="4981575" y="4198938"/>
            <a:ext cx="346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-4</a:t>
            </a:r>
          </a:p>
        </p:txBody>
      </p:sp>
      <p:sp>
        <p:nvSpPr>
          <p:cNvPr id="130096" name="Text Box 48"/>
          <p:cNvSpPr txBox="1">
            <a:spLocks noChangeAspect="1" noChangeArrowheads="1"/>
          </p:cNvSpPr>
          <p:nvPr/>
        </p:nvSpPr>
        <p:spPr bwMode="auto">
          <a:xfrm>
            <a:off x="5746750" y="4189413"/>
            <a:ext cx="346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-2</a:t>
            </a:r>
          </a:p>
        </p:txBody>
      </p:sp>
      <p:sp>
        <p:nvSpPr>
          <p:cNvPr id="130097" name="Line 49"/>
          <p:cNvSpPr>
            <a:spLocks noChangeAspect="1" noChangeShapeType="1"/>
          </p:cNvSpPr>
          <p:nvPr/>
        </p:nvSpPr>
        <p:spPr bwMode="auto">
          <a:xfrm rot="-10800000">
            <a:off x="6599238" y="2335213"/>
            <a:ext cx="0" cy="371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98" name="Line 50"/>
          <p:cNvSpPr>
            <a:spLocks noChangeAspect="1" noChangeShapeType="1"/>
          </p:cNvSpPr>
          <p:nvPr/>
        </p:nvSpPr>
        <p:spPr bwMode="auto">
          <a:xfrm rot="-5400000">
            <a:off x="6604001" y="3448050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99" name="Line 51"/>
          <p:cNvSpPr>
            <a:spLocks noChangeAspect="1" noChangeShapeType="1"/>
          </p:cNvSpPr>
          <p:nvPr/>
        </p:nvSpPr>
        <p:spPr bwMode="auto">
          <a:xfrm rot="-5400000">
            <a:off x="6613526" y="2720975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0" name="Line 52"/>
          <p:cNvSpPr>
            <a:spLocks noChangeAspect="1" noChangeShapeType="1"/>
          </p:cNvSpPr>
          <p:nvPr/>
        </p:nvSpPr>
        <p:spPr bwMode="auto">
          <a:xfrm rot="-5400000">
            <a:off x="6613526" y="4908550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1" name="Line 53"/>
          <p:cNvSpPr>
            <a:spLocks noChangeAspect="1" noChangeShapeType="1"/>
          </p:cNvSpPr>
          <p:nvPr/>
        </p:nvSpPr>
        <p:spPr bwMode="auto">
          <a:xfrm rot="-5400000">
            <a:off x="6613526" y="5626100"/>
            <a:ext cx="0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2" name="Text Box 54"/>
          <p:cNvSpPr txBox="1">
            <a:spLocks noChangeAspect="1" noChangeArrowheads="1"/>
          </p:cNvSpPr>
          <p:nvPr/>
        </p:nvSpPr>
        <p:spPr bwMode="auto">
          <a:xfrm>
            <a:off x="6205538" y="3325813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2</a:t>
            </a:r>
          </a:p>
        </p:txBody>
      </p:sp>
      <p:sp>
        <p:nvSpPr>
          <p:cNvPr id="130103" name="Text Box 55"/>
          <p:cNvSpPr txBox="1">
            <a:spLocks noChangeAspect="1" noChangeArrowheads="1"/>
          </p:cNvSpPr>
          <p:nvPr/>
        </p:nvSpPr>
        <p:spPr bwMode="auto">
          <a:xfrm>
            <a:off x="6197600" y="2562225"/>
            <a:ext cx="2809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4</a:t>
            </a:r>
          </a:p>
        </p:txBody>
      </p:sp>
      <p:sp>
        <p:nvSpPr>
          <p:cNvPr id="130104" name="Text Box 56"/>
          <p:cNvSpPr txBox="1">
            <a:spLocks noChangeAspect="1" noChangeArrowheads="1"/>
          </p:cNvSpPr>
          <p:nvPr/>
        </p:nvSpPr>
        <p:spPr bwMode="auto">
          <a:xfrm>
            <a:off x="6184900" y="5503863"/>
            <a:ext cx="346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-4</a:t>
            </a:r>
          </a:p>
        </p:txBody>
      </p:sp>
      <p:sp>
        <p:nvSpPr>
          <p:cNvPr id="130105" name="Text Box 57"/>
          <p:cNvSpPr txBox="1">
            <a:spLocks noChangeAspect="1" noChangeArrowheads="1"/>
          </p:cNvSpPr>
          <p:nvPr/>
        </p:nvSpPr>
        <p:spPr bwMode="auto">
          <a:xfrm>
            <a:off x="6175375" y="4738688"/>
            <a:ext cx="3492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itchFamily="34" charset="0"/>
                <a:cs typeface="Arial" charset="0"/>
              </a:rPr>
              <a:t>-2</a:t>
            </a:r>
          </a:p>
        </p:txBody>
      </p:sp>
      <p:sp>
        <p:nvSpPr>
          <p:cNvPr id="130106" name="Line 58"/>
          <p:cNvSpPr>
            <a:spLocks noChangeAspect="1" noChangeShapeType="1"/>
          </p:cNvSpPr>
          <p:nvPr/>
        </p:nvSpPr>
        <p:spPr bwMode="auto">
          <a:xfrm>
            <a:off x="6219825" y="4373563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7" name="Line 59"/>
          <p:cNvSpPr>
            <a:spLocks noChangeAspect="1" noChangeShapeType="1"/>
          </p:cNvSpPr>
          <p:nvPr/>
        </p:nvSpPr>
        <p:spPr bwMode="auto">
          <a:xfrm rot="-5400000">
            <a:off x="6419850" y="4195763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8" name="Line 60"/>
          <p:cNvSpPr>
            <a:spLocks noChangeAspect="1" noChangeShapeType="1"/>
          </p:cNvSpPr>
          <p:nvPr/>
        </p:nvSpPr>
        <p:spPr bwMode="auto">
          <a:xfrm>
            <a:off x="6608763" y="4025900"/>
            <a:ext cx="388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9" name="Line 61"/>
          <p:cNvSpPr>
            <a:spLocks noChangeAspect="1" noChangeShapeType="1"/>
          </p:cNvSpPr>
          <p:nvPr/>
        </p:nvSpPr>
        <p:spPr bwMode="auto">
          <a:xfrm rot="-5400000">
            <a:off x="6807994" y="3847307"/>
            <a:ext cx="388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0" name="Line 62"/>
          <p:cNvSpPr>
            <a:spLocks noChangeAspect="1" noChangeShapeType="1"/>
          </p:cNvSpPr>
          <p:nvPr/>
        </p:nvSpPr>
        <p:spPr bwMode="auto">
          <a:xfrm>
            <a:off x="6985000" y="3667125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1" name="Line 63"/>
          <p:cNvSpPr>
            <a:spLocks noChangeAspect="1" noChangeShapeType="1"/>
          </p:cNvSpPr>
          <p:nvPr/>
        </p:nvSpPr>
        <p:spPr bwMode="auto">
          <a:xfrm rot="-5400000">
            <a:off x="7183437" y="3489326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2" name="Line 64"/>
          <p:cNvSpPr>
            <a:spLocks noChangeAspect="1" noChangeShapeType="1"/>
          </p:cNvSpPr>
          <p:nvPr/>
        </p:nvSpPr>
        <p:spPr bwMode="auto">
          <a:xfrm>
            <a:off x="7381875" y="3308350"/>
            <a:ext cx="388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3" name="Line 65"/>
          <p:cNvSpPr>
            <a:spLocks noChangeAspect="1" noChangeShapeType="1"/>
          </p:cNvSpPr>
          <p:nvPr/>
        </p:nvSpPr>
        <p:spPr bwMode="auto">
          <a:xfrm>
            <a:off x="5041900" y="5451475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4" name="Line 66"/>
          <p:cNvSpPr>
            <a:spLocks noChangeAspect="1" noChangeShapeType="1"/>
          </p:cNvSpPr>
          <p:nvPr/>
        </p:nvSpPr>
        <p:spPr bwMode="auto">
          <a:xfrm rot="-5400000">
            <a:off x="5242719" y="5272882"/>
            <a:ext cx="388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5" name="Line 67"/>
          <p:cNvSpPr>
            <a:spLocks noChangeAspect="1" noChangeShapeType="1"/>
          </p:cNvSpPr>
          <p:nvPr/>
        </p:nvSpPr>
        <p:spPr bwMode="auto">
          <a:xfrm>
            <a:off x="5419725" y="5092700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6" name="Line 68"/>
          <p:cNvSpPr>
            <a:spLocks noChangeAspect="1" noChangeShapeType="1"/>
          </p:cNvSpPr>
          <p:nvPr/>
        </p:nvSpPr>
        <p:spPr bwMode="auto">
          <a:xfrm rot="-5400000">
            <a:off x="5618956" y="4914107"/>
            <a:ext cx="388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7" name="Line 69"/>
          <p:cNvSpPr>
            <a:spLocks noChangeAspect="1" noChangeShapeType="1"/>
          </p:cNvSpPr>
          <p:nvPr/>
        </p:nvSpPr>
        <p:spPr bwMode="auto">
          <a:xfrm>
            <a:off x="5816600" y="4733925"/>
            <a:ext cx="388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8" name="Line 70"/>
          <p:cNvSpPr>
            <a:spLocks noChangeAspect="1" noChangeShapeType="1"/>
          </p:cNvSpPr>
          <p:nvPr/>
        </p:nvSpPr>
        <p:spPr bwMode="auto">
          <a:xfrm rot="-5400000">
            <a:off x="6015037" y="4556126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19" name="Line 71"/>
          <p:cNvSpPr>
            <a:spLocks noChangeAspect="1" noChangeShapeType="1"/>
          </p:cNvSpPr>
          <p:nvPr/>
        </p:nvSpPr>
        <p:spPr bwMode="auto">
          <a:xfrm rot="-5400000">
            <a:off x="7562850" y="3125788"/>
            <a:ext cx="390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20" name="Line 72"/>
          <p:cNvSpPr>
            <a:spLocks noChangeAspect="1" noChangeShapeType="1"/>
          </p:cNvSpPr>
          <p:nvPr/>
        </p:nvSpPr>
        <p:spPr bwMode="auto">
          <a:xfrm>
            <a:off x="7761288" y="2944813"/>
            <a:ext cx="388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21" name="Text Box 73"/>
          <p:cNvSpPr txBox="1">
            <a:spLocks noChangeArrowheads="1"/>
          </p:cNvSpPr>
          <p:nvPr/>
        </p:nvSpPr>
        <p:spPr bwMode="auto">
          <a:xfrm>
            <a:off x="388938" y="5945188"/>
            <a:ext cx="39131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ahoma" pitchFamily="34" charset="0"/>
                <a:cs typeface="Arial" charset="0"/>
              </a:rPr>
              <a:t>Mid-Tread Uniform Quantizer</a:t>
            </a:r>
          </a:p>
        </p:txBody>
      </p:sp>
      <p:sp>
        <p:nvSpPr>
          <p:cNvPr id="130122" name="Text Box 74"/>
          <p:cNvSpPr txBox="1">
            <a:spLocks noChangeArrowheads="1"/>
          </p:cNvSpPr>
          <p:nvPr/>
        </p:nvSpPr>
        <p:spPr bwMode="auto">
          <a:xfrm>
            <a:off x="4805363" y="5953125"/>
            <a:ext cx="3725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ahoma" pitchFamily="34" charset="0"/>
                <a:cs typeface="Arial" charset="0"/>
              </a:rPr>
              <a:t>Mid-Rise Uniform Quantizer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Modes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676400"/>
            <a:ext cx="742315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Modes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14600" y="1017989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Parallel Transmission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1914525"/>
            <a:ext cx="7978775" cy="3571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Modes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14600" y="1017989"/>
            <a:ext cx="4495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Serial Transmission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063" y="1962150"/>
            <a:ext cx="8347075" cy="382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Modes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71600" y="1017989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Asynchronous Transmission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01800"/>
            <a:ext cx="8415338" cy="325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5010150"/>
            <a:ext cx="8686799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7" y="5867400"/>
            <a:ext cx="853916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Transmission Modes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1017989"/>
            <a:ext cx="6324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Synchronous Transmission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892300"/>
            <a:ext cx="7683500" cy="229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05325"/>
            <a:ext cx="8686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90600"/>
            <a:ext cx="6248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Characteristics of 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676400"/>
            <a:ext cx="50292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Signal element verses Data element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8153400" cy="406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90600"/>
            <a:ext cx="6248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Characteristics of 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52600"/>
            <a:ext cx="41910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 Rate verses Signal Rate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6106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638800"/>
            <a:ext cx="8458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5800" y="5029200"/>
            <a:ext cx="17526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Bandwidth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90600"/>
            <a:ext cx="6248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Characteristics of 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752600"/>
            <a:ext cx="28956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Baseline Wandering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682038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90600"/>
            <a:ext cx="6248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Characteristics of 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618344"/>
            <a:ext cx="24384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DC Component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6868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125" y="4343400"/>
            <a:ext cx="49180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Digital to Digital Conversion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00200" y="990600"/>
            <a:ext cx="6248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Characteristics of Line Coding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676400"/>
            <a:ext cx="2971800" cy="533400"/>
          </a:xfrm>
          <a:prstGeom prst="rect">
            <a:avLst/>
          </a:prstGeom>
          <a:solidFill>
            <a:srgbClr val="FFC000"/>
          </a:solidFill>
          <a:ln/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Self Synchronization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352800" y="358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419600"/>
            <a:ext cx="8458199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738</Words>
  <Application>Microsoft Office PowerPoint</Application>
  <PresentationFormat>On-screen Show (4:3)</PresentationFormat>
  <Paragraphs>218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Computer Networks</vt:lpstr>
      <vt:lpstr>Slide 2</vt:lpstr>
      <vt:lpstr>Chapter 4 Digital Transmission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Uniform Quantizers</vt:lpstr>
      <vt:lpstr>Slide 45</vt:lpstr>
      <vt:lpstr>Slide 46</vt:lpstr>
      <vt:lpstr>Slide 47</vt:lpstr>
      <vt:lpstr>Slide 48</vt:lpstr>
      <vt:lpstr>Slide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ishtiaq</cp:lastModifiedBy>
  <cp:revision>179</cp:revision>
  <dcterms:created xsi:type="dcterms:W3CDTF">2006-08-16T00:00:00Z</dcterms:created>
  <dcterms:modified xsi:type="dcterms:W3CDTF">2012-08-30T05:52:56Z</dcterms:modified>
</cp:coreProperties>
</file>