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76" r:id="rId3"/>
    <p:sldId id="278" r:id="rId4"/>
    <p:sldId id="368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10" r:id="rId22"/>
    <p:sldId id="411" r:id="rId23"/>
    <p:sldId id="412" r:id="rId24"/>
    <p:sldId id="413" r:id="rId25"/>
    <p:sldId id="416" r:id="rId26"/>
    <p:sldId id="417" r:id="rId27"/>
    <p:sldId id="418" r:id="rId28"/>
    <p:sldId id="419" r:id="rId29"/>
    <p:sldId id="420" r:id="rId30"/>
    <p:sldId id="421" r:id="rId31"/>
    <p:sldId id="422" r:id="rId32"/>
    <p:sldId id="423" r:id="rId33"/>
    <p:sldId id="424" r:id="rId34"/>
    <p:sldId id="425" r:id="rId35"/>
    <p:sldId id="426" r:id="rId36"/>
    <p:sldId id="42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21" autoAdjust="0"/>
    <p:restoredTop sz="94493" autoAdjust="0"/>
  </p:normalViewPr>
  <p:slideViewPr>
    <p:cSldViewPr>
      <p:cViewPr varScale="1">
        <p:scale>
          <a:sx n="94" d="100"/>
          <a:sy n="94" d="100"/>
        </p:scale>
        <p:origin x="-4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CFFEB-D752-4B91-8F60-65DB26AAC998}" type="datetimeFigureOut">
              <a:rPr lang="en-US" smtClean="0"/>
              <a:pPr/>
              <a:t>9/30/2012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5C988-26F7-43FF-B249-0950291B56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600200"/>
            <a:ext cx="7772400" cy="990600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Computer Networks</a:t>
            </a:r>
            <a:endParaRPr lang="en-US" altLang="ko-KR" b="1" dirty="0"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9600" y="2514600"/>
            <a:ext cx="7772400" cy="312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Arial" pitchFamily="34" charset="0"/>
              </a:rPr>
              <a:t>By</a:t>
            </a:r>
          </a:p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Lt Col </a:t>
            </a:r>
            <a:r>
              <a:rPr lang="en-US" altLang="ko-KR" sz="4400" b="1" dirty="0" err="1" smtClean="0">
                <a:latin typeface="Arial" pitchFamily="34" charset="0"/>
                <a:ea typeface="굴림" pitchFamily="50" charset="-127"/>
                <a:cs typeface="Arial" pitchFamily="34" charset="0"/>
              </a:rPr>
              <a:t>Ishtiaq</a:t>
            </a:r>
            <a:r>
              <a:rPr lang="en-US" altLang="ko-KR" sz="4400" b="1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 </a:t>
            </a:r>
            <a:r>
              <a:rPr lang="en-US" altLang="ko-KR" sz="4400" b="1" dirty="0" err="1" smtClean="0">
                <a:latin typeface="Arial" pitchFamily="34" charset="0"/>
                <a:ea typeface="굴림" pitchFamily="50" charset="-127"/>
                <a:cs typeface="Arial" pitchFamily="34" charset="0"/>
              </a:rPr>
              <a:t>Kiani</a:t>
            </a:r>
            <a:endParaRPr lang="en-US" altLang="ko-KR" sz="4400" b="1" dirty="0" smtClean="0">
              <a:latin typeface="Arial" pitchFamily="34" charset="0"/>
              <a:ea typeface="굴림" pitchFamily="50" charset="-127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Arial" pitchFamily="34" charset="0"/>
              </a:rPr>
              <a:t>(10 Sep 12 to 12 Jan 13)</a:t>
            </a:r>
            <a:endParaRPr kumimoji="0" lang="en-US" altLang="ko-KR" sz="3000" b="1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to Analog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62200" y="914400"/>
            <a:ext cx="4267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Bandwidth of ASK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5" y="1868488"/>
            <a:ext cx="8631238" cy="4303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to Analog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600200" y="914400"/>
            <a:ext cx="60960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Frequency Shift Keying (ASK)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1625" y="1752600"/>
            <a:ext cx="8502650" cy="4578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to Analog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62200" y="914400"/>
            <a:ext cx="4267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Bandwidth of FSK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7688" y="2009775"/>
            <a:ext cx="7996237" cy="3324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to Analog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600200" y="914400"/>
            <a:ext cx="60960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Phase Shift Keying (PSK)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838" y="1593850"/>
            <a:ext cx="8505825" cy="4578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to Analog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62200" y="914400"/>
            <a:ext cx="4267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Bandwidth of PSK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6525" y="1905000"/>
            <a:ext cx="7031038" cy="3505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to Analog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62200" y="914400"/>
            <a:ext cx="4267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PSK Constellation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7713" y="2422525"/>
            <a:ext cx="7573962" cy="2343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to Analog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600200" y="914400"/>
            <a:ext cx="60960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Quadrature PSK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676400"/>
            <a:ext cx="8886825" cy="4786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to Analog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62200" y="914400"/>
            <a:ext cx="4267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Q-PSK Constellation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1325" y="2287588"/>
            <a:ext cx="5659438" cy="3081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to Analog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62200" y="914400"/>
            <a:ext cx="4267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8-PSK Constellation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2288" y="1803400"/>
            <a:ext cx="5519737" cy="345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to Analog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066800" y="914400"/>
            <a:ext cx="70104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Quaderature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Amplitude Modulation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676400"/>
            <a:ext cx="8534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4219575"/>
            <a:ext cx="87010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355" y="1600200"/>
            <a:ext cx="411484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800" b="1" u="sng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PART 2</a:t>
            </a:r>
            <a:endParaRPr lang="en-US" sz="8800" b="1" u="sng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739900" y="3840163"/>
            <a:ext cx="5797550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7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Physical Layer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to Analog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43000" y="914400"/>
            <a:ext cx="6934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4-QAM and 8-QAM Constellation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813" y="1822450"/>
            <a:ext cx="8296275" cy="4197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to Analog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667000" y="914400"/>
            <a:ext cx="3733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8-QAM Signal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8" y="1874837"/>
            <a:ext cx="8137525" cy="4678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to Analog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981200" y="914400"/>
            <a:ext cx="4800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16-QAM Constellation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675" y="1966913"/>
            <a:ext cx="8223250" cy="3673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to Analog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981200" y="914400"/>
            <a:ext cx="5257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Bit Rate and Baud Rate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675" y="2349500"/>
            <a:ext cx="8693150" cy="288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to Analog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981200" y="914400"/>
            <a:ext cx="5257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Bit Rate and Baud Rate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8" y="2328863"/>
            <a:ext cx="8721725" cy="2947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to Analog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981200" y="914400"/>
            <a:ext cx="5257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Bit Rate and Baud Rate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300" y="1587500"/>
            <a:ext cx="8547100" cy="496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to Analog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981200" y="914400"/>
            <a:ext cx="5257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Bit Rate and Baud Rate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Group 81"/>
          <p:cNvGraphicFramePr>
            <a:graphicFrameLocks noGrp="1"/>
          </p:cNvGraphicFramePr>
          <p:nvPr/>
        </p:nvGraphicFramePr>
        <p:xfrm>
          <a:off x="227013" y="1600204"/>
          <a:ext cx="8688387" cy="5105397"/>
        </p:xfrm>
        <a:graphic>
          <a:graphicData uri="http://schemas.openxmlformats.org/drawingml/2006/table">
            <a:tbl>
              <a:tblPr/>
              <a:tblGrid>
                <a:gridCol w="2971800"/>
                <a:gridCol w="1524000"/>
                <a:gridCol w="1447800"/>
                <a:gridCol w="1600200"/>
                <a:gridCol w="1144587"/>
              </a:tblGrid>
              <a:tr h="6901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1C1C1C"/>
                            </a:outerShdw>
                          </a:effectLst>
                          <a:latin typeface="Times New Roman" pitchFamily="18" charset="0"/>
                        </a:rPr>
                        <a:t>Modulation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1C1C1C"/>
                            </a:outerShdw>
                          </a:effectLst>
                          <a:latin typeface="Times New Roman" pitchFamily="18" charset="0"/>
                        </a:rPr>
                        <a:t>Units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1C1C1C"/>
                            </a:outerShdw>
                          </a:effectLst>
                          <a:latin typeface="Times New Roman" pitchFamily="18" charset="0"/>
                        </a:rPr>
                        <a:t>Bits/Baud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1C1C1C"/>
                            </a:outerShdw>
                          </a:effectLst>
                          <a:latin typeface="Times New Roman" pitchFamily="18" charset="0"/>
                        </a:rPr>
                        <a:t>Baud rate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Bit Rate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5492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ASK, FSK, 2-PSK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Bit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</a:tr>
              <a:tr h="6901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4-PSK, 4-QAM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Dibit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2N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</a:tr>
              <a:tr h="5293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8-PSK, 8-QAM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Tribit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3N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</a:tr>
              <a:tr h="5293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16-QAM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Quadbit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4N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</a:tr>
              <a:tr h="5293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32-QAM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Pentabit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5N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</a:tr>
              <a:tr h="5293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64-QAM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Hexabit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6N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</a:tr>
              <a:tr h="5293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128-QAM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Septabit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7N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</a:tr>
              <a:tr h="5293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256-QAM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Octabit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8N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Analog to Analog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4" name="Picture 6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600" y="1939925"/>
            <a:ext cx="8888413" cy="293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Analog to Analog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8963" y="2135188"/>
            <a:ext cx="7915275" cy="274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Analog to Analog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981200" y="914400"/>
            <a:ext cx="5257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Amplitude Modulation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5200" y="1752600"/>
            <a:ext cx="4546600" cy="4667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Chapter 5 </a:t>
            </a: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b="1" u="sng" dirty="0" smtClean="0">
                <a:latin typeface="Arial" pitchFamily="34" charset="0"/>
                <a:cs typeface="Arial" pitchFamily="34" charset="0"/>
              </a:rPr>
              <a:t>Analog Transmission</a:t>
            </a:r>
            <a:endParaRPr lang="en-US" sz="49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05000"/>
            <a:ext cx="7772400" cy="15240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Digital to Analog Conversion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Analog to Analog Conversion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3429000"/>
            <a:ext cx="7848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Converting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 digital </a:t>
            </a:r>
            <a:r>
              <a:rPr lang="en-US" dirty="0" smtClean="0"/>
              <a:t>data to a bandpass analog </a:t>
            </a:r>
            <a:r>
              <a:rPr lang="en-US" dirty="0" smtClean="0"/>
              <a:t>signal is digital-to-analog </a:t>
            </a:r>
            <a:r>
              <a:rPr lang="en-US" dirty="0" smtClean="0"/>
              <a:t>conversion.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Converting 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a </a:t>
            </a:r>
            <a:r>
              <a:rPr lang="en-US" dirty="0" smtClean="0"/>
              <a:t>low-pass analog signal to a bandpass analog </a:t>
            </a:r>
            <a:r>
              <a:rPr lang="en-US" dirty="0" smtClean="0"/>
              <a:t>signal is analog-to-analog 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conversion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Analog to Analog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819400" y="914400"/>
            <a:ext cx="3657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AM Bandwidth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788" y="1593850"/>
            <a:ext cx="8683625" cy="427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867400"/>
            <a:ext cx="80772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Analog to Analog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438400" y="914400"/>
            <a:ext cx="4267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AM Band Allocation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0713" y="1778000"/>
            <a:ext cx="7853362" cy="4395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Analog to Analog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981200" y="914400"/>
            <a:ext cx="5257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Frequency Modulation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6463" y="1804987"/>
            <a:ext cx="5214937" cy="4672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Analog to Analog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819400" y="914400"/>
            <a:ext cx="3657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FM Bandwidth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774825"/>
            <a:ext cx="8755063" cy="3787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705475"/>
            <a:ext cx="81534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Analog to Analog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438400" y="914400"/>
            <a:ext cx="4267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FM Band Allocation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" y="2292350"/>
            <a:ext cx="8839200" cy="3211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Analog to Analog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981200" y="914400"/>
            <a:ext cx="5257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Phase Modulation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76400"/>
            <a:ext cx="7315200" cy="4972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Analog to Analog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819400" y="914400"/>
            <a:ext cx="3657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PM Bandwidth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752600"/>
            <a:ext cx="7762914" cy="332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" y="5181600"/>
            <a:ext cx="8320088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to Analog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Picture 6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400" y="1143000"/>
            <a:ext cx="8864600" cy="2152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to Analog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8763" y="990600"/>
            <a:ext cx="8580437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57200" y="4724400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Ask</a:t>
            </a:r>
            <a:r>
              <a:rPr lang="en-US" dirty="0" smtClean="0"/>
              <a:t> (Amplitude shift key), </a:t>
            </a:r>
            <a:r>
              <a:rPr lang="en-US" b="1" dirty="0" err="1" smtClean="0"/>
              <a:t>Fsk</a:t>
            </a:r>
            <a:r>
              <a:rPr lang="en-US" dirty="0" smtClean="0"/>
              <a:t> (Frequency shift </a:t>
            </a:r>
            <a:r>
              <a:rPr lang="en-US" dirty="0" smtClean="0"/>
              <a:t>key</a:t>
            </a:r>
            <a:r>
              <a:rPr lang="en-US" dirty="0" smtClean="0"/>
              <a:t>), </a:t>
            </a:r>
            <a:r>
              <a:rPr lang="en-US" b="1" dirty="0" err="1" smtClean="0"/>
              <a:t>Psk</a:t>
            </a:r>
            <a:r>
              <a:rPr lang="en-US" dirty="0" smtClean="0"/>
              <a:t> (Phase shift </a:t>
            </a:r>
            <a:r>
              <a:rPr lang="en-US" dirty="0" smtClean="0"/>
              <a:t>key)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QAM:</a:t>
            </a:r>
            <a:r>
              <a:rPr lang="en-US" dirty="0" smtClean="0"/>
              <a:t> is </a:t>
            </a:r>
            <a:r>
              <a:rPr lang="en-US" dirty="0" smtClean="0"/>
              <a:t>the most efficient of these options and is the mechanism commonly used </a:t>
            </a:r>
            <a:r>
              <a:rPr lang="en-US" dirty="0" smtClean="0"/>
              <a:t>today, combines </a:t>
            </a:r>
            <a:r>
              <a:rPr lang="en-US" dirty="0" smtClean="0"/>
              <a:t>changing </a:t>
            </a:r>
            <a:r>
              <a:rPr lang="en-US" dirty="0" smtClean="0"/>
              <a:t>both the </a:t>
            </a:r>
            <a:r>
              <a:rPr lang="en-US" dirty="0" smtClean="0"/>
              <a:t>amplitude and phase, called quadrature amplitude modulation (QAM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to Analog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819400" y="914400"/>
            <a:ext cx="3276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Basic Aspects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676400"/>
            <a:ext cx="5029200" cy="533400"/>
          </a:xfrm>
          <a:prstGeom prst="rect">
            <a:avLst/>
          </a:prstGeom>
          <a:solidFill>
            <a:srgbClr val="FFC000"/>
          </a:solidFill>
          <a:ln/>
        </p:spPr>
        <p:txBody>
          <a:bodyPr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Signal element verses Data element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6000"/>
            <a:ext cx="8153400" cy="4065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to Analog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819400" y="914400"/>
            <a:ext cx="3276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Basic Aspects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676400"/>
            <a:ext cx="4114800" cy="533400"/>
          </a:xfrm>
          <a:prstGeom prst="rect">
            <a:avLst/>
          </a:prstGeom>
          <a:solidFill>
            <a:srgbClr val="FFC000"/>
          </a:solidFill>
          <a:ln/>
        </p:spPr>
        <p:txBody>
          <a:bodyPr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Data rate verses Signal Rate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09800"/>
            <a:ext cx="8839200" cy="343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5" y="5715000"/>
            <a:ext cx="80105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to Analog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819400" y="914400"/>
            <a:ext cx="3276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Basic Aspects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3400" y="1676400"/>
            <a:ext cx="1828800" cy="533400"/>
          </a:xfrm>
          <a:prstGeom prst="rect">
            <a:avLst/>
          </a:prstGeom>
          <a:solidFill>
            <a:srgbClr val="FFC000"/>
          </a:solidFill>
          <a:ln/>
        </p:spPr>
        <p:txBody>
          <a:bodyPr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Bandwidth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1"/>
            <a:ext cx="8458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114800"/>
            <a:ext cx="8534400" cy="243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3400" y="3581400"/>
            <a:ext cx="2057400" cy="533400"/>
          </a:xfrm>
          <a:prstGeom prst="rect">
            <a:avLst/>
          </a:prstGeom>
          <a:solidFill>
            <a:srgbClr val="FFC000"/>
          </a:solidFill>
          <a:ln/>
        </p:spPr>
        <p:txBody>
          <a:bodyPr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Carrier Signal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to Analog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600200" y="914400"/>
            <a:ext cx="60960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Amplitude Shift Keying (ASK)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688" y="1676400"/>
            <a:ext cx="8505825" cy="4579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420</Words>
  <Application>Microsoft Office PowerPoint</Application>
  <PresentationFormat>On-screen Show (4:3)</PresentationFormat>
  <Paragraphs>127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Computer Networks</vt:lpstr>
      <vt:lpstr>Slide 2</vt:lpstr>
      <vt:lpstr>Chapter 5  Analog Transmission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/>
  <cp:lastModifiedBy>Windows User</cp:lastModifiedBy>
  <cp:revision>205</cp:revision>
  <dcterms:created xsi:type="dcterms:W3CDTF">2006-08-16T00:00:00Z</dcterms:created>
  <dcterms:modified xsi:type="dcterms:W3CDTF">2012-09-30T13:31:50Z</dcterms:modified>
</cp:coreProperties>
</file>