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76" r:id="rId3"/>
    <p:sldId id="451" r:id="rId4"/>
    <p:sldId id="437" r:id="rId5"/>
    <p:sldId id="475" r:id="rId6"/>
    <p:sldId id="474" r:id="rId7"/>
    <p:sldId id="473" r:id="rId8"/>
    <p:sldId id="476" r:id="rId9"/>
    <p:sldId id="477" r:id="rId10"/>
    <p:sldId id="478" r:id="rId11"/>
    <p:sldId id="479" r:id="rId12"/>
    <p:sldId id="480" r:id="rId13"/>
    <p:sldId id="481" r:id="rId14"/>
    <p:sldId id="489" r:id="rId15"/>
    <p:sldId id="490" r:id="rId16"/>
    <p:sldId id="491" r:id="rId17"/>
    <p:sldId id="492" r:id="rId18"/>
    <p:sldId id="493" r:id="rId19"/>
    <p:sldId id="494" r:id="rId20"/>
    <p:sldId id="495" r:id="rId21"/>
    <p:sldId id="496" r:id="rId22"/>
    <p:sldId id="503" r:id="rId23"/>
    <p:sldId id="504" r:id="rId24"/>
    <p:sldId id="505" r:id="rId25"/>
    <p:sldId id="506" r:id="rId26"/>
    <p:sldId id="507" r:id="rId27"/>
    <p:sldId id="50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21" autoAdjust="0"/>
    <p:restoredTop sz="94493" autoAdjust="0"/>
  </p:normalViewPr>
  <p:slideViewPr>
    <p:cSldViewPr>
      <p:cViewPr varScale="1">
        <p:scale>
          <a:sx n="82" d="100"/>
          <a:sy n="82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CFFEB-D752-4B91-8F60-65DB26AAC998}" type="datetimeFigureOut">
              <a:rPr lang="en-US" smtClean="0"/>
              <a:pPr/>
              <a:t>9/1/2012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5C988-26F7-43FF-B249-0950291B56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24.jpeg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2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600200"/>
            <a:ext cx="7772400" cy="990600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Computer Networks</a:t>
            </a:r>
            <a:endParaRPr lang="en-US" altLang="ko-KR" b="1" dirty="0"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09600" y="2514600"/>
            <a:ext cx="7772400" cy="3124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Arial" pitchFamily="34" charset="0"/>
              </a:rPr>
              <a:t>By</a:t>
            </a:r>
          </a:p>
          <a:p>
            <a:pPr marL="0" marR="0" lvl="0" indent="0" algn="ctr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Lt Col </a:t>
            </a:r>
            <a:r>
              <a:rPr lang="en-US" altLang="ko-KR" sz="4400" b="1" dirty="0" err="1" smtClean="0">
                <a:latin typeface="Arial" pitchFamily="34" charset="0"/>
                <a:ea typeface="굴림" pitchFamily="50" charset="-127"/>
                <a:cs typeface="Arial" pitchFamily="34" charset="0"/>
              </a:rPr>
              <a:t>Ishtiaq</a:t>
            </a:r>
            <a:r>
              <a:rPr lang="en-US" altLang="ko-KR" sz="4400" b="1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 </a:t>
            </a:r>
            <a:r>
              <a:rPr lang="en-US" altLang="ko-KR" sz="4400" b="1" dirty="0" err="1" smtClean="0">
                <a:latin typeface="Arial" pitchFamily="34" charset="0"/>
                <a:ea typeface="굴림" pitchFamily="50" charset="-127"/>
                <a:cs typeface="Arial" pitchFamily="34" charset="0"/>
              </a:rPr>
              <a:t>Kiani</a:t>
            </a:r>
            <a:endParaRPr lang="en-US" altLang="ko-KR" sz="4400" b="1" dirty="0" smtClean="0">
              <a:latin typeface="Arial" pitchFamily="34" charset="0"/>
              <a:ea typeface="굴림" pitchFamily="50" charset="-127"/>
              <a:cs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Arial" pitchFamily="34" charset="0"/>
              </a:rPr>
              <a:t>(10 Sep 12 to 12 Jan 13)</a:t>
            </a:r>
            <a:endParaRPr kumimoji="0" lang="en-US" altLang="ko-KR" sz="3000" b="1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Guided Media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295400" y="914400"/>
            <a:ext cx="65532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Unshielded Twisted Pair Cable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1363" y="1973263"/>
            <a:ext cx="7788275" cy="3468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Guided Media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895600" y="914400"/>
            <a:ext cx="33528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Connectors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981200"/>
            <a:ext cx="8391525" cy="3883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Guided Media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295400" y="914400"/>
            <a:ext cx="65532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Shielded Twisted Pair Cable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375" y="1878013"/>
            <a:ext cx="8705850" cy="38369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Guided Media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133600" y="914400"/>
            <a:ext cx="46482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Coaxial Cable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962275"/>
            <a:ext cx="4721225" cy="3700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8" name="Picture 7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0225" y="1600200"/>
            <a:ext cx="8004175" cy="885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graphicFrame>
        <p:nvGraphicFramePr>
          <p:cNvPr id="9" name="Group 11"/>
          <p:cNvGraphicFramePr>
            <a:graphicFrameLocks noGrp="1"/>
          </p:cNvGraphicFramePr>
          <p:nvPr/>
        </p:nvGraphicFramePr>
        <p:xfrm>
          <a:off x="5100575" y="3733800"/>
          <a:ext cx="3886200" cy="2533927"/>
        </p:xfrm>
        <a:graphic>
          <a:graphicData uri="http://schemas.openxmlformats.org/drawingml/2006/table">
            <a:tbl>
              <a:tblPr/>
              <a:tblGrid>
                <a:gridCol w="1197971"/>
                <a:gridCol w="1197970"/>
                <a:gridCol w="1490259"/>
              </a:tblGrid>
              <a:tr h="6138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Category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Impedance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Use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4308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RG-59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75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Symbol" pitchFamily="18" charset="2"/>
                        </a:rPr>
                        <a:t>W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Cable TV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</a:tr>
              <a:tr h="6968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RG-58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50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Symbol" pitchFamily="18" charset="2"/>
                        </a:rPr>
                        <a:t>W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Thin Ethernet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</a:tr>
              <a:tr h="6968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RG-11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50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Symbol" pitchFamily="18" charset="2"/>
                        </a:rPr>
                        <a:t>W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Thick Ethernet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Guided Media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133600" y="914400"/>
            <a:ext cx="46482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Optical Fiber Cable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marL="392113" marR="0" lvl="0" indent="-293688" algn="just" defTabSz="414338" rtl="0" eaLnBrk="1" fontAlgn="auto" latinLnBrk="0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endParaRPr kumimoji="0" 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92113" marR="0" lvl="0" indent="-293688" algn="just" defTabSz="414338" rtl="0" eaLnBrk="1" fontAlgn="auto" latinLnBrk="0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Optical fibers use light to send information through the optical medium.</a:t>
            </a:r>
          </a:p>
          <a:p>
            <a:pPr marL="392113" marR="0" lvl="0" indent="-293688" algn="just" defTabSz="414338" rtl="0" eaLnBrk="1" fontAlgn="auto" latinLnBrk="0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uses the principal of total internal reflection.</a:t>
            </a:r>
          </a:p>
          <a:p>
            <a:pPr marL="392113" marR="0" lvl="0" indent="-293688" algn="just" defTabSz="414338" rtl="0" eaLnBrk="1" fontAlgn="auto" latinLnBrk="0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Modulated light transmissions are used to transmit the signal.</a:t>
            </a: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</a:p>
          <a:p>
            <a:pPr marL="392113" marR="0" lvl="0" indent="-293688" algn="l" defTabSz="414338" rtl="0" eaLnBrk="1" fontAlgn="auto" latinLnBrk="0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648200" y="3521075"/>
            <a:ext cx="4038600" cy="682625"/>
          </a:xfrm>
          <a:prstGeom prst="rect">
            <a:avLst/>
          </a:prstGeo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Guided Media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133600" y="914400"/>
            <a:ext cx="46482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Optical Fiber Cable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3830637"/>
            <a:ext cx="8229600" cy="2341563"/>
          </a:xfrm>
          <a:prstGeom prst="rect">
            <a:avLst/>
          </a:prstGeom>
          <a:noFill/>
          <a:ln/>
        </p:spPr>
      </p:pic>
      <p:pic>
        <p:nvPicPr>
          <p:cNvPr id="8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8125" y="1828800"/>
            <a:ext cx="8642350" cy="168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Guided Media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133600" y="914400"/>
            <a:ext cx="46482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Optical Fiber Cable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92113" marR="0" lvl="0" indent="-293688" algn="just" defTabSz="414338" rtl="0" eaLnBrk="1" fontAlgn="auto" latinLnBrk="0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Light travels through the optical media by the way of total internal reflection. </a:t>
            </a:r>
          </a:p>
          <a:p>
            <a:pPr marL="392113" marR="0" lvl="0" indent="-293688" algn="just" defTabSz="414338" rtl="0" eaLnBrk="1" fontAlgn="auto" latinLnBrk="0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Modulation scheme used is intensity modulation.</a:t>
            </a:r>
          </a:p>
          <a:p>
            <a:pPr marL="392113" marR="0" lvl="0" indent="-293688" algn="just" defTabSz="414338" rtl="0" eaLnBrk="1" fontAlgn="auto" latinLnBrk="0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Two types of Fiber media :</a:t>
            </a:r>
          </a:p>
          <a:p>
            <a:pPr marL="782638" marR="0" lvl="1" indent="-260350" algn="just" defTabSz="414338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Multimode</a:t>
            </a:r>
          </a:p>
          <a:p>
            <a:pPr marL="782638" marR="0" lvl="1" indent="-260350" algn="just" defTabSz="414338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Singlemode</a:t>
            </a:r>
          </a:p>
          <a:p>
            <a:pPr marL="392113" marR="0" lvl="0" indent="-293688" algn="just" defTabSz="414338" rtl="0" eaLnBrk="1" fontAlgn="auto" latinLnBrk="0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Multimode Fiber can support less bandwidth than Singlemode Fiber.</a:t>
            </a:r>
          </a:p>
          <a:p>
            <a:pPr marL="392113" marR="0" lvl="0" indent="-293688" algn="just" defTabSz="414338" rtl="0" eaLnBrk="1" fontAlgn="auto" latinLnBrk="0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Singlemode Fiber has a very small core and carry only one beam of light. It can support Gbps data rates over &gt; 100 Km without using repeaters.</a:t>
            </a:r>
          </a:p>
          <a:p>
            <a:pPr marL="392113" marR="0" lvl="0" indent="-293688" algn="just" defTabSz="414338" rtl="0" eaLnBrk="1" fontAlgn="auto" latinLnBrk="0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Guided Media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133600" y="914400"/>
            <a:ext cx="46482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Optical Fiber Cable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46237"/>
            <a:ext cx="4038600" cy="4525963"/>
          </a:xfrm>
          <a:prstGeom prst="rect">
            <a:avLst/>
          </a:prstGeom>
        </p:spPr>
        <p:txBody>
          <a:bodyPr/>
          <a:lstStyle/>
          <a:p>
            <a:pPr marL="392113" marR="0" lvl="0" indent="-293688" algn="l" defTabSz="414338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Single-mode fiber</a:t>
            </a:r>
          </a:p>
          <a:p>
            <a:pPr marL="782638" marR="0" lvl="1" indent="-260350" algn="just" defTabSz="414338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Carries light pulses along single path</a:t>
            </a:r>
          </a:p>
          <a:p>
            <a:pPr marL="782638" marR="0" lvl="1" indent="-260350" algn="just" defTabSz="414338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Uses Laser Light Source</a:t>
            </a:r>
          </a:p>
          <a:p>
            <a:pPr marL="392113" marR="0" lvl="0" indent="-293688" algn="just" defTabSz="414338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Multimode fiber</a:t>
            </a:r>
          </a:p>
          <a:p>
            <a:pPr marL="782638" marR="0" lvl="1" indent="-260350" algn="just" defTabSz="414338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Many pulses of light generated by LED travel at different angles</a:t>
            </a:r>
          </a:p>
          <a:p>
            <a:pPr marL="392113" marR="0" lvl="0" indent="-293688" algn="l" defTabSz="414338" rtl="0" eaLnBrk="1" fontAlgn="auto" latinLnBrk="0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10" descr="Fig4-2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648200" y="2930525"/>
            <a:ext cx="4038600" cy="1955800"/>
          </a:xfrm>
          <a:prstGeom prst="rect">
            <a:avLst/>
          </a:prstGeo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Guided Media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133600" y="914400"/>
            <a:ext cx="46482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Optical Fiber Cable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92113" marR="0" lvl="0" indent="-293688" algn="just" defTabSz="414338" rtl="0" eaLnBrk="1" fontAlgn="auto" latinLnBrk="0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bandwidth of the fiber is limited due to the dispersion effect.</a:t>
            </a:r>
          </a:p>
          <a:p>
            <a:pPr marL="392113" marR="0" lvl="0" indent="-293688" algn="just" defTabSz="414338" rtl="0" eaLnBrk="1" fontAlgn="auto" latinLnBrk="0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Distance Bandwidth product of a fiber is almost a constant.</a:t>
            </a:r>
          </a:p>
          <a:p>
            <a:pPr marL="392113" marR="0" lvl="0" indent="-293688" algn="just" defTabSz="414338" rtl="0" eaLnBrk="1" fontAlgn="auto" latinLnBrk="0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Fiber optic cables consist of multiple fibers packed inside protective covering.</a:t>
            </a:r>
          </a:p>
          <a:p>
            <a:pPr marL="392113" marR="0" lvl="0" indent="-293688" algn="just" defTabSz="414338" rtl="0" eaLnBrk="1" fontAlgn="auto" latinLnBrk="0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62.5/125 µm (850/1310 nm) multimode fiber </a:t>
            </a:r>
          </a:p>
          <a:p>
            <a:pPr marL="392113" marR="0" lvl="0" indent="-293688" algn="just" defTabSz="414338" rtl="0" eaLnBrk="1" fontAlgn="auto" latinLnBrk="0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50/125 µm (850/1310 nm) multimode fiber </a:t>
            </a:r>
          </a:p>
          <a:p>
            <a:pPr marL="392113" marR="0" lvl="0" indent="-293688" algn="just" defTabSz="414338" rtl="0" eaLnBrk="1" fontAlgn="auto" latinLnBrk="0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 µm (1310 nm) single-mode fiber </a:t>
            </a:r>
          </a:p>
          <a:p>
            <a:pPr marL="392113" marR="0" lvl="0" indent="-293688" algn="just" defTabSz="414338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q"/>
              <a:tabLst/>
              <a:defRPr/>
            </a:pPr>
            <a:endParaRPr kumimoji="0" 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92113" marR="0" lvl="0" indent="-293688" algn="l" defTabSz="414338" rtl="0" eaLnBrk="1" fontAlgn="auto" latinLnBrk="0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Guided Media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133600" y="914400"/>
            <a:ext cx="46482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Optical Fiber Cable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798637"/>
            <a:ext cx="4267200" cy="4525963"/>
          </a:xfrm>
          <a:prstGeom prst="rect">
            <a:avLst/>
          </a:prstGeom>
        </p:spPr>
        <p:txBody>
          <a:bodyPr/>
          <a:lstStyle/>
          <a:p>
            <a:pPr marL="392113" marR="0" lvl="0" indent="-293688" algn="just" defTabSz="414338" rtl="0" eaLnBrk="1" fontAlgn="auto" latinLnBrk="0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Contains one or several glass fibers at its core</a:t>
            </a:r>
          </a:p>
          <a:p>
            <a:pPr marL="392113" marR="0" lvl="0" indent="-293688" algn="just" defTabSz="414338" rtl="0" eaLnBrk="1" fontAlgn="auto" latinLnBrk="0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Surrounding the fibers is a layer called cladding</a:t>
            </a:r>
          </a:p>
          <a:p>
            <a:pPr marL="392113" marR="0" lvl="0" indent="-293688" algn="l" defTabSz="414338" rtl="0" eaLnBrk="1" fontAlgn="auto" latinLnBrk="0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10" descr="Fig4-2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918075" y="1974850"/>
            <a:ext cx="3497263" cy="2185987"/>
          </a:xfrm>
          <a:prstGeom prst="rect">
            <a:avLst/>
          </a:prstGeo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8355" y="1600200"/>
            <a:ext cx="411484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8800" b="1" u="sng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PART 2</a:t>
            </a:r>
            <a:endParaRPr lang="en-US" sz="8800" b="1" u="sng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739900" y="3840163"/>
            <a:ext cx="5797550" cy="118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7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Physical Layer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Guided Media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133600" y="914400"/>
            <a:ext cx="46482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Optical Fiber Cable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marL="392113" marR="0" lvl="0" indent="-293688" algn="just" defTabSz="414338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 Cable may have 1 to over 1000 fibers</a:t>
            </a:r>
          </a:p>
          <a:p>
            <a:pPr marL="392113" marR="0" lvl="0" indent="-293688" algn="l" defTabSz="414338" rtl="0" eaLnBrk="1" fontAlgn="auto" latinLnBrk="0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10"/>
          <p:cNvGraphicFramePr>
            <a:graphicFrameLocks/>
          </p:cNvGraphicFramePr>
          <p:nvPr/>
        </p:nvGraphicFramePr>
        <p:xfrm>
          <a:off x="4648200" y="1725613"/>
          <a:ext cx="4038600" cy="4275137"/>
        </p:xfrm>
        <a:graphic>
          <a:graphicData uri="http://schemas.openxmlformats.org/presentationml/2006/ole">
            <p:oleObj spid="_x0000_s3074" name="ClipArt" r:id="rId4" imgW="5437183" imgH="5754148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Guided Media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133600" y="914400"/>
            <a:ext cx="46482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Optical Fiber Cable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52400" y="2209800"/>
            <a:ext cx="4343400" cy="4525963"/>
          </a:xfrm>
          <a:prstGeom prst="rect">
            <a:avLst/>
          </a:prstGeom>
        </p:spPr>
        <p:txBody>
          <a:bodyPr/>
          <a:lstStyle/>
          <a:p>
            <a:pPr marL="392113" marR="0" lvl="0" indent="-293688" algn="just" defTabSz="414338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lang="en-US" sz="2400" b="1" dirty="0" smtClean="0">
                <a:solidFill>
                  <a:srgbClr val="000066"/>
                </a:solidFill>
              </a:rPr>
              <a:t>Higher Bandwidth</a:t>
            </a:r>
          </a:p>
          <a:p>
            <a:pPr marL="392113" marR="0" lvl="0" indent="-293688" algn="just" defTabSz="414338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Less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Signal Attenuation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92113" marR="0" lvl="0" indent="-293688" algn="l" defTabSz="414338" rtl="0" eaLnBrk="1" fontAlgn="auto" latinLnBrk="0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Immunity to electromagnetic interference</a:t>
            </a:r>
          </a:p>
          <a:p>
            <a:pPr marL="392113" marR="0" lvl="0" indent="-293688" algn="l" defTabSz="414338" rtl="0" eaLnBrk="1" fontAlgn="auto" latinLnBrk="0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lang="en-US" sz="2400" b="1" dirty="0" smtClean="0">
                <a:solidFill>
                  <a:srgbClr val="000066"/>
                </a:solidFill>
              </a:rPr>
              <a:t>Resistance to corrosive materials</a:t>
            </a:r>
          </a:p>
          <a:p>
            <a:pPr marL="392113" marR="0" lvl="0" indent="-293688" algn="l" defTabSz="414338" rtl="0" eaLnBrk="1" fontAlgn="auto" latinLnBrk="0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Light Weight</a:t>
            </a:r>
          </a:p>
          <a:p>
            <a:pPr marL="392113" marR="0" lvl="0" indent="-293688" algn="l" defTabSz="414338" rtl="0" eaLnBrk="1" fontAlgn="auto" latinLnBrk="0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lang="en-US" sz="2400" b="1" dirty="0" smtClean="0">
                <a:solidFill>
                  <a:srgbClr val="000066"/>
                </a:solidFill>
              </a:rPr>
              <a:t>Greater Immunity to tapping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876800" y="2209800"/>
            <a:ext cx="4038600" cy="4525963"/>
          </a:xfrm>
          <a:prstGeom prst="rect">
            <a:avLst/>
          </a:prstGeom>
        </p:spPr>
        <p:txBody>
          <a:bodyPr/>
          <a:lstStyle/>
          <a:p>
            <a:pPr marL="392113" marR="0" lvl="0" indent="-293688" algn="just" defTabSz="414338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Installation and maintenance</a:t>
            </a:r>
          </a:p>
          <a:p>
            <a:pPr marL="392113" marR="0" lvl="0" indent="-293688" algn="just" defTabSz="414338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Unidirectional light propagation</a:t>
            </a:r>
          </a:p>
          <a:p>
            <a:pPr marL="392113" marR="0" lvl="0" indent="-293688" algn="just" defTabSz="414338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lang="en-US" sz="2400" b="1" dirty="0" smtClean="0">
                <a:solidFill>
                  <a:srgbClr val="000066"/>
                </a:solidFill>
              </a:rPr>
              <a:t>Cost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5800" y="1627589"/>
            <a:ext cx="2590800" cy="582211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Advantages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105400" y="1600200"/>
            <a:ext cx="3200400" cy="582211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Disadvantages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Un – Guided Media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971800" y="914400"/>
            <a:ext cx="31242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Wireless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marL="392113" marR="0" lvl="0" indent="-293688" algn="just" defTabSz="414338" rtl="0" eaLnBrk="1" fontAlgn="auto" latinLnBrk="0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Very useful in difficult terrain where cable laying is not possible.</a:t>
            </a:r>
          </a:p>
          <a:p>
            <a:pPr marL="392113" marR="0" lvl="0" indent="-293688" algn="just" defTabSz="414338" rtl="0" eaLnBrk="1" fontAlgn="auto" latinLnBrk="0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Provides mobility to communication nodes.</a:t>
            </a:r>
          </a:p>
          <a:p>
            <a:pPr marL="392113" marR="0" lvl="0" indent="-293688" algn="just" defTabSz="414338" rtl="0" eaLnBrk="1" fontAlgn="auto" latinLnBrk="0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Right of way and cable laying costs can be reduced.</a:t>
            </a:r>
          </a:p>
          <a:p>
            <a:pPr marL="392113" marR="0" lvl="0" indent="-293688" algn="just" defTabSz="414338" rtl="0" eaLnBrk="1" fontAlgn="auto" latinLnBrk="0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Susceptible to rain, atmospheric variations and Objects in transmission path.</a:t>
            </a: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92113" marR="0" lvl="0" indent="-293688" algn="l" defTabSz="414338" rtl="0" eaLnBrk="1" fontAlgn="auto" latinLnBrk="0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648200" y="2654300"/>
            <a:ext cx="4038600" cy="2417763"/>
          </a:xfrm>
          <a:prstGeom prst="rect">
            <a:avLst/>
          </a:prstGeo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Un – Guided Media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971800" y="914400"/>
            <a:ext cx="31242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Wireless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92113" marR="0" lvl="0" indent="-293688" algn="just" defTabSz="414338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Indoor : 10 – 50m : BlueTooth, WLAN</a:t>
            </a:r>
          </a:p>
          <a:p>
            <a:pPr marL="392113" marR="0" lvl="0" indent="-293688" algn="just" defTabSz="414338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Short range Outdoor : 50 – 200m: WLAN</a:t>
            </a:r>
          </a:p>
          <a:p>
            <a:pPr marL="392113" marR="0" lvl="0" indent="-293688" algn="just" defTabSz="414338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Mid Range Outdoor : 200m – 5 Km : GSM, CDMA, WLAN Point-to-Point, Wi-Max  </a:t>
            </a:r>
          </a:p>
          <a:p>
            <a:pPr marL="392113" marR="0" lvl="0" indent="-293688" algn="just" defTabSz="414338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Long Range Outdoor : 5 Km – 100 Km : Microwave Point-to-Point</a:t>
            </a:r>
          </a:p>
          <a:p>
            <a:pPr marL="392113" marR="0" lvl="0" indent="-293688" algn="just" defTabSz="414338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Long Distance Communication : Across Continents : Satellite Communication</a:t>
            </a:r>
          </a:p>
          <a:p>
            <a:pPr marL="392113" marR="0" lvl="0" indent="-293688" algn="just" defTabSz="414338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92113" marR="0" lvl="0" indent="-293688" algn="l" defTabSz="414338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Un – Guided Media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971800" y="914400"/>
            <a:ext cx="31242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Wireless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Group 9"/>
          <p:cNvGraphicFramePr>
            <a:graphicFrameLocks/>
          </p:cNvGraphicFramePr>
          <p:nvPr/>
        </p:nvGraphicFramePr>
        <p:xfrm>
          <a:off x="457200" y="1858479"/>
          <a:ext cx="8229600" cy="4847121"/>
        </p:xfrm>
        <a:graphic>
          <a:graphicData uri="http://schemas.openxmlformats.org/drawingml/2006/table">
            <a:tbl>
              <a:tblPr/>
              <a:tblGrid>
                <a:gridCol w="939800"/>
                <a:gridCol w="2163763"/>
                <a:gridCol w="1544637"/>
                <a:gridCol w="3581400"/>
              </a:tblGrid>
              <a:tr h="5184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808080"/>
                            </a:outerShdw>
                          </a:effectLst>
                          <a:latin typeface="Times New Roman" pitchFamily="18" charset="0"/>
                        </a:rPr>
                        <a:t>Band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808080"/>
                            </a:outerShdw>
                          </a:effectLst>
                          <a:latin typeface="Times New Roman" pitchFamily="18" charset="0"/>
                        </a:rPr>
                        <a:t>Range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808080"/>
                            </a:outerShdw>
                          </a:effectLst>
                          <a:latin typeface="Times New Roman" pitchFamily="18" charset="0"/>
                        </a:rPr>
                        <a:t>Propagation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808080"/>
                            </a:outerShdw>
                          </a:effectLst>
                          <a:latin typeface="Times New Roman" pitchFamily="18" charset="0"/>
                        </a:rPr>
                        <a:t>Application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296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VLF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3–30 KHz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Ground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Long-range radio navigation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</a:tr>
              <a:tr h="5184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LF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30–300 KHz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Ground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Radio beacons and</a:t>
                      </a:r>
                      <a:b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navigational locators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</a:tr>
              <a:tr h="296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MF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300 KHz–3 MHz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Sky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AM radio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</a:tr>
              <a:tr h="5184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HF 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3–30 MHz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Sky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Citizens band (CB),</a:t>
                      </a:r>
                      <a:b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ship/aircraft communication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</a:tr>
              <a:tr h="5184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VHF 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30–300 MHz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Sky and</a:t>
                      </a:r>
                      <a:b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line-of-sight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VHF TV, </a:t>
                      </a:r>
                      <a:b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FM radio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</a:tr>
              <a:tr h="5184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UHF 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300 MHz–3 GHz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Line-of-sight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UHF TV, cellular phones, </a:t>
                      </a:r>
                      <a:b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paging, satellite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</a:tr>
              <a:tr h="5184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SHF 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3–30 GHz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Line-of-sight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Satellite communication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</a:tr>
              <a:tr h="5184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EHF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30–300 GHz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Line-of-sight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Long-range radio navigation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Un – Guided Media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971800" y="914400"/>
            <a:ext cx="31242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Wireless LAN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AutoShape 9"/>
          <p:cNvSpPr>
            <a:spLocks noChangeArrowheads="1"/>
          </p:cNvSpPr>
          <p:nvPr/>
        </p:nvSpPr>
        <p:spPr bwMode="auto">
          <a:xfrm>
            <a:off x="304800" y="3352800"/>
            <a:ext cx="1447800" cy="914400"/>
          </a:xfrm>
          <a:prstGeom prst="cloudCallout">
            <a:avLst>
              <a:gd name="adj1" fmla="val -10528"/>
              <a:gd name="adj2" fmla="val 44620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lang="en-US" b="1">
                <a:solidFill>
                  <a:schemeClr val="bg2"/>
                </a:solidFill>
                <a:latin typeface="Times New Roman" pitchFamily="18" charset="0"/>
              </a:rPr>
              <a:t/>
            </a:r>
            <a:br>
              <a:rPr lang="en-US" b="1">
                <a:solidFill>
                  <a:schemeClr val="bg2"/>
                </a:solidFill>
                <a:latin typeface="Times New Roman" pitchFamily="18" charset="0"/>
              </a:rPr>
            </a:br>
            <a:endParaRPr lang="en-US" b="1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533400" y="3581400"/>
            <a:ext cx="1066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b="1">
                <a:solidFill>
                  <a:schemeClr val="bg2"/>
                </a:solidFill>
                <a:latin typeface="Times New Roman" pitchFamily="18" charset="0"/>
              </a:rPr>
              <a:t>Internet</a:t>
            </a: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1752600" y="37338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>
            <a:off x="2057400" y="3733800"/>
            <a:ext cx="3048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V="1">
            <a:off x="2057400" y="38862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3505200" y="38100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Rectangle 15" descr="Parchment"/>
          <p:cNvSpPr>
            <a:spLocks noChangeArrowheads="1"/>
          </p:cNvSpPr>
          <p:nvPr/>
        </p:nvSpPr>
        <p:spPr bwMode="auto">
          <a:xfrm>
            <a:off x="2590800" y="3657600"/>
            <a:ext cx="762000" cy="4572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CC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sz="2000" b="1">
                <a:solidFill>
                  <a:schemeClr val="bg2"/>
                </a:solidFill>
                <a:latin typeface="Times New Roman" pitchFamily="18" charset="0"/>
              </a:rPr>
              <a:t>Router</a:t>
            </a: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3886200" y="3429000"/>
            <a:ext cx="609600" cy="838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1400">
              <a:latin typeface="Times New Roman" pitchFamily="18" charset="0"/>
            </a:endParaRPr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3810000" y="3657600"/>
            <a:ext cx="8382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 b="1">
                <a:solidFill>
                  <a:schemeClr val="bg2"/>
                </a:solidFill>
                <a:latin typeface="Times New Roman" pitchFamily="18" charset="0"/>
              </a:rPr>
              <a:t>Switch</a:t>
            </a:r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 flipV="1">
            <a:off x="4495800" y="2667000"/>
            <a:ext cx="9144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>
            <a:off x="4495800" y="4114800"/>
            <a:ext cx="9144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8" name="Picture 20" descr="tew-211br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10200" y="2362200"/>
            <a:ext cx="990600" cy="609600"/>
          </a:xfrm>
          <a:prstGeom prst="rect">
            <a:avLst/>
          </a:prstGeom>
          <a:noFill/>
        </p:spPr>
      </p:pic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5105400" y="2895600"/>
            <a:ext cx="15240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400" b="1">
                <a:latin typeface="Times New Roman" pitchFamily="18" charset="0"/>
              </a:rPr>
              <a:t>Access Point</a:t>
            </a:r>
          </a:p>
        </p:txBody>
      </p:sp>
      <p:pic>
        <p:nvPicPr>
          <p:cNvPr id="20" name="Picture 22" descr="tew-211br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10200" y="4724400"/>
            <a:ext cx="990600" cy="609600"/>
          </a:xfrm>
          <a:prstGeom prst="rect">
            <a:avLst/>
          </a:prstGeom>
          <a:noFill/>
        </p:spPr>
      </p:pic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5105400" y="5257800"/>
            <a:ext cx="15240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400" b="1">
                <a:latin typeface="Times New Roman" pitchFamily="18" charset="0"/>
              </a:rPr>
              <a:t>Access Point</a:t>
            </a:r>
          </a:p>
        </p:txBody>
      </p:sp>
      <p:graphicFrame>
        <p:nvGraphicFramePr>
          <p:cNvPr id="22" name="Object 24"/>
          <p:cNvGraphicFramePr>
            <a:graphicFrameLocks noChangeAspect="1"/>
          </p:cNvGraphicFramePr>
          <p:nvPr/>
        </p:nvGraphicFramePr>
        <p:xfrm>
          <a:off x="7010400" y="1905000"/>
          <a:ext cx="1044575" cy="668338"/>
        </p:xfrm>
        <a:graphic>
          <a:graphicData uri="http://schemas.openxmlformats.org/presentationml/2006/ole">
            <p:oleObj spid="_x0000_s6146" name="VISIO" r:id="rId5" imgW="1044720" imgH="667800" progId="">
              <p:embed/>
            </p:oleObj>
          </a:graphicData>
        </a:graphic>
      </p:graphicFrame>
      <p:sp>
        <p:nvSpPr>
          <p:cNvPr id="23" name="Line 25"/>
          <p:cNvSpPr>
            <a:spLocks noChangeShapeType="1"/>
          </p:cNvSpPr>
          <p:nvPr/>
        </p:nvSpPr>
        <p:spPr bwMode="auto">
          <a:xfrm rot="19387434">
            <a:off x="6372225" y="2373313"/>
            <a:ext cx="511175" cy="13652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triangle" w="med" len="med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Line 26"/>
          <p:cNvSpPr>
            <a:spLocks noChangeShapeType="1"/>
          </p:cNvSpPr>
          <p:nvPr/>
        </p:nvSpPr>
        <p:spPr bwMode="auto">
          <a:xfrm rot="19398062" flipH="1">
            <a:off x="6629400" y="2438400"/>
            <a:ext cx="3048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Line 27"/>
          <p:cNvSpPr>
            <a:spLocks noChangeShapeType="1"/>
          </p:cNvSpPr>
          <p:nvPr/>
        </p:nvSpPr>
        <p:spPr bwMode="auto">
          <a:xfrm rot="19396005">
            <a:off x="6651625" y="2430463"/>
            <a:ext cx="5334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Line 28"/>
          <p:cNvSpPr>
            <a:spLocks noChangeShapeType="1"/>
          </p:cNvSpPr>
          <p:nvPr/>
        </p:nvSpPr>
        <p:spPr bwMode="auto">
          <a:xfrm>
            <a:off x="6400800" y="28956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triangle" w="med" len="med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Line 29"/>
          <p:cNvSpPr>
            <a:spLocks noChangeShapeType="1"/>
          </p:cNvSpPr>
          <p:nvPr/>
        </p:nvSpPr>
        <p:spPr bwMode="auto">
          <a:xfrm flipH="1">
            <a:off x="6934200" y="2895600"/>
            <a:ext cx="304800" cy="152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" name="Line 30"/>
          <p:cNvSpPr>
            <a:spLocks noChangeShapeType="1"/>
          </p:cNvSpPr>
          <p:nvPr/>
        </p:nvSpPr>
        <p:spPr bwMode="auto">
          <a:xfrm flipV="1">
            <a:off x="6934200" y="30480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9" name="Object 31"/>
          <p:cNvGraphicFramePr>
            <a:graphicFrameLocks noChangeAspect="1"/>
          </p:cNvGraphicFramePr>
          <p:nvPr/>
        </p:nvGraphicFramePr>
        <p:xfrm>
          <a:off x="7772400" y="2743200"/>
          <a:ext cx="839788" cy="457200"/>
        </p:xfrm>
        <a:graphic>
          <a:graphicData uri="http://schemas.openxmlformats.org/presentationml/2006/ole">
            <p:oleObj spid="_x0000_s6147" name="VISIO" r:id="rId6" imgW="991440" imgH="989640" progId="">
              <p:embed/>
            </p:oleObj>
          </a:graphicData>
        </a:graphic>
      </p:graphicFrame>
      <p:sp>
        <p:nvSpPr>
          <p:cNvPr id="30" name="Rectangle 32"/>
          <p:cNvSpPr>
            <a:spLocks noChangeArrowheads="1"/>
          </p:cNvSpPr>
          <p:nvPr/>
        </p:nvSpPr>
        <p:spPr bwMode="auto">
          <a:xfrm>
            <a:off x="6248400" y="2392363"/>
            <a:ext cx="2667000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 b="1">
                <a:latin typeface="Times New Roman" pitchFamily="18" charset="0"/>
              </a:rPr>
              <a:t>PC </a:t>
            </a:r>
          </a:p>
        </p:txBody>
      </p:sp>
      <p:graphicFrame>
        <p:nvGraphicFramePr>
          <p:cNvPr id="31" name="Object 33"/>
          <p:cNvGraphicFramePr>
            <a:graphicFrameLocks noChangeAspect="1"/>
          </p:cNvGraphicFramePr>
          <p:nvPr/>
        </p:nvGraphicFramePr>
        <p:xfrm>
          <a:off x="7010400" y="4267200"/>
          <a:ext cx="1044575" cy="668338"/>
        </p:xfrm>
        <a:graphic>
          <a:graphicData uri="http://schemas.openxmlformats.org/presentationml/2006/ole">
            <p:oleObj spid="_x0000_s6148" name="VISIO" r:id="rId7" imgW="1044720" imgH="667800" progId="">
              <p:embed/>
            </p:oleObj>
          </a:graphicData>
        </a:graphic>
      </p:graphicFrame>
      <p:sp>
        <p:nvSpPr>
          <p:cNvPr id="32" name="Line 34"/>
          <p:cNvSpPr>
            <a:spLocks noChangeShapeType="1"/>
          </p:cNvSpPr>
          <p:nvPr/>
        </p:nvSpPr>
        <p:spPr bwMode="auto">
          <a:xfrm rot="19387434">
            <a:off x="6372225" y="4735513"/>
            <a:ext cx="511175" cy="13652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triangle" w="med" len="med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" name="Line 35"/>
          <p:cNvSpPr>
            <a:spLocks noChangeShapeType="1"/>
          </p:cNvSpPr>
          <p:nvPr/>
        </p:nvSpPr>
        <p:spPr bwMode="auto">
          <a:xfrm rot="19398062" flipH="1">
            <a:off x="6629400" y="4800600"/>
            <a:ext cx="3048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" name="Line 36"/>
          <p:cNvSpPr>
            <a:spLocks noChangeShapeType="1"/>
          </p:cNvSpPr>
          <p:nvPr/>
        </p:nvSpPr>
        <p:spPr bwMode="auto">
          <a:xfrm rot="19396005">
            <a:off x="6651625" y="4792663"/>
            <a:ext cx="5334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>
            <a:off x="6400800" y="52578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triangle" w="med" len="med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" name="Line 38"/>
          <p:cNvSpPr>
            <a:spLocks noChangeShapeType="1"/>
          </p:cNvSpPr>
          <p:nvPr/>
        </p:nvSpPr>
        <p:spPr bwMode="auto">
          <a:xfrm flipH="1">
            <a:off x="6934200" y="5257800"/>
            <a:ext cx="304800" cy="152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Line 39"/>
          <p:cNvSpPr>
            <a:spLocks noChangeShapeType="1"/>
          </p:cNvSpPr>
          <p:nvPr/>
        </p:nvSpPr>
        <p:spPr bwMode="auto">
          <a:xfrm flipV="1">
            <a:off x="6934200" y="5410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38" name="Object 40"/>
          <p:cNvGraphicFramePr>
            <a:graphicFrameLocks noChangeAspect="1"/>
          </p:cNvGraphicFramePr>
          <p:nvPr/>
        </p:nvGraphicFramePr>
        <p:xfrm>
          <a:off x="7772400" y="5105400"/>
          <a:ext cx="839788" cy="457200"/>
        </p:xfrm>
        <a:graphic>
          <a:graphicData uri="http://schemas.openxmlformats.org/presentationml/2006/ole">
            <p:oleObj spid="_x0000_s6149" name="VISIO" r:id="rId8" imgW="991440" imgH="989640" progId="">
              <p:embed/>
            </p:oleObj>
          </a:graphicData>
        </a:graphic>
      </p:graphicFrame>
      <p:sp>
        <p:nvSpPr>
          <p:cNvPr id="39" name="Rectangle 41"/>
          <p:cNvSpPr>
            <a:spLocks noChangeArrowheads="1"/>
          </p:cNvSpPr>
          <p:nvPr/>
        </p:nvSpPr>
        <p:spPr bwMode="auto">
          <a:xfrm>
            <a:off x="6248400" y="4754563"/>
            <a:ext cx="2667000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 b="1">
                <a:latin typeface="Times New Roman" pitchFamily="18" charset="0"/>
              </a:rPr>
              <a:t>PC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Un – Guided Media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971800" y="914400"/>
            <a:ext cx="31242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Microwave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00200"/>
            <a:ext cx="4038600" cy="4343400"/>
          </a:xfrm>
          <a:prstGeom prst="rect">
            <a:avLst/>
          </a:prstGeom>
        </p:spPr>
        <p:txBody>
          <a:bodyPr/>
          <a:lstStyle/>
          <a:p>
            <a:pPr marL="392113" marR="0" lvl="0" indent="-293688" algn="just" defTabSz="414338" rtl="0" eaLnBrk="1" fontAlgn="auto" latinLnBrk="0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en-US" altLang="ko-KR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Gulim" pitchFamily="34" charset="-127"/>
                <a:cs typeface="+mn-cs"/>
              </a:rPr>
              <a:t>Microwaves do not follow the curvature of earth</a:t>
            </a:r>
          </a:p>
          <a:p>
            <a:pPr marL="392113" marR="0" lvl="0" indent="-293688" algn="just" defTabSz="414338" rtl="0" eaLnBrk="1" fontAlgn="auto" latinLnBrk="0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en-US" altLang="ko-KR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Gulim" pitchFamily="34" charset="-127"/>
                <a:cs typeface="+mn-cs"/>
              </a:rPr>
              <a:t>Line-of-Sight transmission</a:t>
            </a:r>
          </a:p>
          <a:p>
            <a:pPr marL="392113" marR="0" lvl="0" indent="-293688" algn="just" defTabSz="414338" rtl="0" eaLnBrk="1" fontAlgn="auto" latinLnBrk="0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en-US" altLang="ko-KR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Gulim" pitchFamily="34" charset="-127"/>
                <a:cs typeface="+mn-cs"/>
              </a:rPr>
              <a:t>Height allows the signal to travel farther</a:t>
            </a:r>
          </a:p>
          <a:p>
            <a:pPr marL="392113" marR="0" lvl="0" indent="-293688" algn="just" defTabSz="414338" rtl="0" eaLnBrk="1" fontAlgn="auto" latinLnBrk="0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en-US" altLang="ko-KR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Gulim" pitchFamily="34" charset="-127"/>
                <a:cs typeface="+mn-cs"/>
              </a:rPr>
              <a:t>Two frequencies for two way communication</a:t>
            </a:r>
          </a:p>
          <a:p>
            <a:pPr marL="392113" marR="0" lvl="0" indent="-293688" algn="just" defTabSz="414338" rtl="0" eaLnBrk="1" fontAlgn="auto" latinLnBrk="0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en-AU" altLang="ko-KR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Batang" pitchFamily="18" charset="-127"/>
                <a:cs typeface="+mn-cs"/>
              </a:rPr>
              <a:t>Repeater is used to increase the distance</a:t>
            </a:r>
            <a:r>
              <a:rPr kumimoji="0" lang="en-US" altLang="ko-KR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Gulim" pitchFamily="34" charset="-127"/>
                <a:cs typeface="+mn-cs"/>
              </a:rPr>
              <a:t> Hop-by-Hop</a:t>
            </a:r>
          </a:p>
          <a:p>
            <a:pPr marL="392113" marR="0" lvl="0" indent="-293688" algn="l" defTabSz="414338" rtl="0" eaLnBrk="1" fontAlgn="auto" latinLnBrk="0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648200" y="2819400"/>
            <a:ext cx="4038600" cy="1504950"/>
          </a:xfrm>
          <a:prstGeom prst="rect">
            <a:avLst/>
          </a:prstGeo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Un – Guided Media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971800" y="914400"/>
            <a:ext cx="31242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Microwave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778000"/>
            <a:ext cx="8229600" cy="4170363"/>
          </a:xfrm>
          <a:prstGeom prst="rect">
            <a:avLst/>
          </a:prstGeo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752600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Chapter 7 </a:t>
            </a:r>
            <a:r>
              <a:rPr lang="en-US" dirty="0">
                <a:latin typeface="Arial" pitchFamily="34" charset="0"/>
                <a:cs typeface="Arial" pitchFamily="34" charset="0"/>
              </a:rPr>
              <a:t/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Transmission Media</a:t>
            </a:r>
            <a:endParaRPr lang="en-US" sz="49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438400"/>
            <a:ext cx="7772400" cy="22098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Guided Media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Unguided Media - wireless</a:t>
            </a:r>
            <a:endParaRPr lang="en-US" sz="2800" b="1" u="sng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10" descr="parts_colo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3971925"/>
            <a:ext cx="29718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11"/>
          <p:cNvGraphicFramePr>
            <a:graphicFrameLocks/>
          </p:cNvGraphicFramePr>
          <p:nvPr/>
        </p:nvGraphicFramePr>
        <p:xfrm>
          <a:off x="4572000" y="4048125"/>
          <a:ext cx="2590800" cy="2362200"/>
        </p:xfrm>
        <a:graphic>
          <a:graphicData uri="http://schemas.openxmlformats.org/presentationml/2006/ole">
            <p:oleObj spid="_x0000_s1026" name="ClipArt" r:id="rId5" imgW="5437183" imgH="5754148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u="sng" dirty="0" smtClean="0">
                <a:latin typeface="Arial" pitchFamily="34" charset="0"/>
                <a:ea typeface="+mj-ea"/>
                <a:cs typeface="Arial" pitchFamily="34" charset="0"/>
              </a:rPr>
              <a:t>Transmission</a:t>
            </a: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Media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2209800"/>
            <a:ext cx="8229600" cy="3352800"/>
          </a:xfrm>
          <a:prstGeom prst="rect">
            <a:avLst/>
          </a:prstGeo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u="sng" dirty="0" smtClean="0">
                <a:latin typeface="Arial" pitchFamily="34" charset="0"/>
                <a:ea typeface="+mj-ea"/>
                <a:cs typeface="Arial" pitchFamily="34" charset="0"/>
              </a:rPr>
              <a:t>Transmission</a:t>
            </a: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Media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4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2288" y="1676400"/>
            <a:ext cx="8072437" cy="44195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Guided Media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9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988" y="1785938"/>
            <a:ext cx="8304212" cy="3319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Guided Media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286000" y="914400"/>
            <a:ext cx="44958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Twisted Pair Cable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7513" y="3001963"/>
            <a:ext cx="8296275" cy="3228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0" name="Picture 7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4513" y="1781175"/>
            <a:ext cx="8004175" cy="885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Guided Media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286000" y="914400"/>
            <a:ext cx="4495800" cy="1074653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Effect of noise on Parallel Lines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3" y="2209800"/>
            <a:ext cx="8459787" cy="4033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Guided Media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286000" y="914400"/>
            <a:ext cx="4495800" cy="1074653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Effect of noise on Twisted Pair Cable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213" y="2265363"/>
            <a:ext cx="8766175" cy="4440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</TotalTime>
  <Words>606</Words>
  <Application>Microsoft Office PowerPoint</Application>
  <PresentationFormat>On-screen Show (4:3)</PresentationFormat>
  <Paragraphs>160</Paragraphs>
  <Slides>27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Office Theme</vt:lpstr>
      <vt:lpstr>ClipArt</vt:lpstr>
      <vt:lpstr>VISIO</vt:lpstr>
      <vt:lpstr>Computer Networks</vt:lpstr>
      <vt:lpstr>Slide 2</vt:lpstr>
      <vt:lpstr>Chapter 7  Transmission Media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</dc:title>
  <dc:creator/>
  <cp:lastModifiedBy>Dell</cp:lastModifiedBy>
  <cp:revision>228</cp:revision>
  <dcterms:created xsi:type="dcterms:W3CDTF">2006-08-16T00:00:00Z</dcterms:created>
  <dcterms:modified xsi:type="dcterms:W3CDTF">2012-09-01T12:34:40Z</dcterms:modified>
</cp:coreProperties>
</file>