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handoutMasterIdLst>
    <p:handoutMasterId r:id="rId78"/>
  </p:handoutMasterIdLst>
  <p:sldIdLst>
    <p:sldId id="256" r:id="rId2"/>
    <p:sldId id="276" r:id="rId3"/>
    <p:sldId id="353" r:id="rId4"/>
    <p:sldId id="301" r:id="rId5"/>
    <p:sldId id="396" r:id="rId6"/>
    <p:sldId id="397" r:id="rId7"/>
    <p:sldId id="398" r:id="rId8"/>
    <p:sldId id="399" r:id="rId9"/>
    <p:sldId id="400" r:id="rId10"/>
    <p:sldId id="401" r:id="rId11"/>
    <p:sldId id="427" r:id="rId12"/>
    <p:sldId id="428" r:id="rId13"/>
    <p:sldId id="429" r:id="rId14"/>
    <p:sldId id="430" r:id="rId15"/>
    <p:sldId id="431" r:id="rId16"/>
    <p:sldId id="432" r:id="rId17"/>
    <p:sldId id="448" r:id="rId18"/>
    <p:sldId id="433" r:id="rId19"/>
    <p:sldId id="434" r:id="rId20"/>
    <p:sldId id="435" r:id="rId21"/>
    <p:sldId id="443" r:id="rId22"/>
    <p:sldId id="444" r:id="rId23"/>
    <p:sldId id="445" r:id="rId24"/>
    <p:sldId id="446" r:id="rId25"/>
    <p:sldId id="447" r:id="rId26"/>
    <p:sldId id="449" r:id="rId27"/>
    <p:sldId id="450" r:id="rId28"/>
    <p:sldId id="458" r:id="rId29"/>
    <p:sldId id="459" r:id="rId30"/>
    <p:sldId id="460" r:id="rId31"/>
    <p:sldId id="461" r:id="rId32"/>
    <p:sldId id="462" r:id="rId33"/>
    <p:sldId id="463" r:id="rId34"/>
    <p:sldId id="468" r:id="rId35"/>
    <p:sldId id="471" r:id="rId36"/>
    <p:sldId id="469" r:id="rId37"/>
    <p:sldId id="472" r:id="rId38"/>
    <p:sldId id="481" r:id="rId39"/>
    <p:sldId id="482" r:id="rId40"/>
    <p:sldId id="509" r:id="rId41"/>
    <p:sldId id="510" r:id="rId42"/>
    <p:sldId id="511" r:id="rId43"/>
    <p:sldId id="512" r:id="rId44"/>
    <p:sldId id="513" r:id="rId45"/>
    <p:sldId id="514" r:id="rId46"/>
    <p:sldId id="483" r:id="rId47"/>
    <p:sldId id="484" r:id="rId48"/>
    <p:sldId id="485" r:id="rId49"/>
    <p:sldId id="486" r:id="rId50"/>
    <p:sldId id="487" r:id="rId51"/>
    <p:sldId id="489" r:id="rId52"/>
    <p:sldId id="497" r:id="rId53"/>
    <p:sldId id="498" r:id="rId54"/>
    <p:sldId id="499" r:id="rId55"/>
    <p:sldId id="500" r:id="rId56"/>
    <p:sldId id="501" r:id="rId57"/>
    <p:sldId id="515" r:id="rId58"/>
    <p:sldId id="528" r:id="rId59"/>
    <p:sldId id="529" r:id="rId60"/>
    <p:sldId id="530" r:id="rId61"/>
    <p:sldId id="531" r:id="rId62"/>
    <p:sldId id="532" r:id="rId63"/>
    <p:sldId id="533" r:id="rId64"/>
    <p:sldId id="534" r:id="rId65"/>
    <p:sldId id="535" r:id="rId66"/>
    <p:sldId id="536" r:id="rId67"/>
    <p:sldId id="539" r:id="rId68"/>
    <p:sldId id="540" r:id="rId69"/>
    <p:sldId id="541" r:id="rId70"/>
    <p:sldId id="542" r:id="rId71"/>
    <p:sldId id="543" r:id="rId72"/>
    <p:sldId id="544" r:id="rId73"/>
    <p:sldId id="545" r:id="rId74"/>
    <p:sldId id="546" r:id="rId75"/>
    <p:sldId id="548" r:id="rId7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4493" autoAdjust="0"/>
  </p:normalViewPr>
  <p:slideViewPr>
    <p:cSldViewPr>
      <p:cViewPr varScale="1">
        <p:scale>
          <a:sx n="83" d="100"/>
          <a:sy n="83" d="100"/>
        </p:scale>
        <p:origin x="-45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A658F-4BBA-44A3-8FE5-F20684AF8FF5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A155B-12B5-4759-ABE6-8BC58E8AE39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CFFEB-D752-4B91-8F60-65DB26AAC998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5C988-26F7-43FF-B249-0950291B56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3850" y="519113"/>
            <a:ext cx="3416300" cy="2562225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600200"/>
            <a:ext cx="7772400" cy="990600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Computer Networks</a:t>
            </a:r>
            <a:endParaRPr lang="en-US" altLang="ko-KR" b="1" dirty="0"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09600" y="2514600"/>
            <a:ext cx="7772400" cy="3124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Arial" pitchFamily="34" charset="0"/>
              </a:rPr>
              <a:t>By</a:t>
            </a:r>
          </a:p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Lt Col </a:t>
            </a:r>
            <a:r>
              <a:rPr lang="en-US" altLang="ko-KR" sz="4400" b="1" dirty="0" err="1" smtClean="0">
                <a:latin typeface="Arial" pitchFamily="34" charset="0"/>
                <a:ea typeface="굴림" pitchFamily="50" charset="-127"/>
                <a:cs typeface="Arial" pitchFamily="34" charset="0"/>
              </a:rPr>
              <a:t>Ishtiaq</a:t>
            </a:r>
            <a:r>
              <a:rPr lang="en-US" altLang="ko-KR" sz="4400" b="1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 </a:t>
            </a:r>
            <a:r>
              <a:rPr lang="en-US" altLang="ko-KR" sz="4400" b="1" dirty="0" err="1" smtClean="0">
                <a:latin typeface="Arial" pitchFamily="34" charset="0"/>
                <a:ea typeface="굴림" pitchFamily="50" charset="-127"/>
                <a:cs typeface="Arial" pitchFamily="34" charset="0"/>
              </a:rPr>
              <a:t>Kiani</a:t>
            </a:r>
            <a:endParaRPr lang="en-US" altLang="ko-KR" sz="4400" b="1" dirty="0" smtClean="0">
              <a:latin typeface="Arial" pitchFamily="34" charset="0"/>
              <a:ea typeface="굴림" pitchFamily="50" charset="-127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Arial" pitchFamily="34" charset="0"/>
              </a:rPr>
              <a:t>(10 Sep 12 to 12 Jan 13)</a:t>
            </a:r>
            <a:endParaRPr kumimoji="0" lang="en-US" altLang="ko-KR" sz="3000" b="1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Flow and Error Control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2526268"/>
            <a:ext cx="3276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19400" y="914400"/>
            <a:ext cx="34290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Flow Control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1600200"/>
            <a:ext cx="7543800" cy="1815882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sz="2800" b="1">
                <a:latin typeface="Arial" pitchFamily="34" charset="0"/>
                <a:cs typeface="Arial" pitchFamily="34" charset="0"/>
              </a:rPr>
              <a:t>Flow control refers to a set of procedures used to restrict the amount of data that the sender can send before waiting for acknowledgment.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19400" y="3810892"/>
            <a:ext cx="34290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Error Control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838200" y="4724400"/>
            <a:ext cx="7543800" cy="138499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Error control in the data link layer is based on automatic repeat request, which is the retransmission of data.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10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u="sng" dirty="0" smtClean="0">
                <a:latin typeface="Arial" pitchFamily="34" charset="0"/>
                <a:ea typeface="+mj-ea"/>
                <a:cs typeface="Arial" pitchFamily="34" charset="0"/>
              </a:rPr>
              <a:t>Protocols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2526268"/>
            <a:ext cx="3276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95400"/>
            <a:ext cx="8680312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Noiseless Channel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2526268"/>
            <a:ext cx="3276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1" y="1824039"/>
            <a:ext cx="8839199" cy="2062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Noiseless Channel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2526268"/>
            <a:ext cx="3276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19400" y="914400"/>
            <a:ext cx="38862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Simplest Protocol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66950"/>
            <a:ext cx="883920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638300"/>
            <a:ext cx="80010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Noiseless Channel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2526268"/>
            <a:ext cx="3276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19400" y="914400"/>
            <a:ext cx="38862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Simplest Protocol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1524000"/>
            <a:ext cx="21621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028825"/>
            <a:ext cx="7743825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Noiseless Channel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2526268"/>
            <a:ext cx="3276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9800" y="914400"/>
            <a:ext cx="4800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Stop and Wait Protocol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133600"/>
            <a:ext cx="8839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2650" y="1666875"/>
            <a:ext cx="50101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Noiseless Channel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2526268"/>
            <a:ext cx="3276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9800" y="914400"/>
            <a:ext cx="4800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Stop and Wait Protocol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1" y="1600200"/>
            <a:ext cx="8382000" cy="5021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Noiseless Channel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2526268"/>
            <a:ext cx="3276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9800" y="914400"/>
            <a:ext cx="4800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Stop and Wait Protocol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30375"/>
            <a:ext cx="8229600" cy="4746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Noisy Channels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9800" y="914400"/>
            <a:ext cx="4800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Stop and Wait ARQ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81150"/>
            <a:ext cx="88392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514600"/>
            <a:ext cx="84677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4419600"/>
            <a:ext cx="87725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38200" y="3429000"/>
            <a:ext cx="7543800" cy="954107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sz="2800" b="1">
                <a:latin typeface="Arial" pitchFamily="34" charset="0"/>
                <a:cs typeface="Arial" pitchFamily="34" charset="0"/>
              </a:rPr>
              <a:t>In Stop-and-Wait ARQ, numbering frames prevents the retaining of duplicate frames.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57175" y="5396805"/>
            <a:ext cx="7620000" cy="138499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sz="2800" b="1">
                <a:latin typeface="Arial" pitchFamily="34" charset="0"/>
                <a:cs typeface="Arial" pitchFamily="34" charset="0"/>
              </a:rPr>
              <a:t>Numbered acknowledgments are needed if an acknowledgment is delayed and the next frame is lost.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  <p:bldP spid="10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Noisy Channels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9800" y="914400"/>
            <a:ext cx="4800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Stop and Wait ARQ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0650" y="1562100"/>
            <a:ext cx="6362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057400"/>
            <a:ext cx="8458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8355" y="1600200"/>
            <a:ext cx="411484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8800" b="1" u="sng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PART 3</a:t>
            </a:r>
            <a:endParaRPr lang="en-US" sz="8800" b="1" u="sng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447800" y="3840163"/>
            <a:ext cx="628890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72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Data Link Layer</a:t>
            </a:r>
            <a:endParaRPr lang="en-US" altLang="en-US" sz="7200" i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Noisy Channels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0" y="914400"/>
            <a:ext cx="69342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Stop and Wait ARQ – Normal Ops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3237" y="1706563"/>
            <a:ext cx="5465763" cy="4922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Noisy Channels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0" y="914400"/>
            <a:ext cx="69342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Stop and Wait ARQ – Lost Frame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511300"/>
            <a:ext cx="6754813" cy="527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Noisy Channels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914400"/>
            <a:ext cx="7467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Stop and Wait ARQ – Lost </a:t>
            </a: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Ack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Frame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3" y="1644650"/>
            <a:ext cx="7824787" cy="506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Noisy Channels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914400"/>
            <a:ext cx="7467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Stop and Wait ARQ – Delayed </a:t>
            </a: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Ack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800" y="1600200"/>
            <a:ext cx="8178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Noisy Channels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19400" y="914400"/>
            <a:ext cx="34290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Piggybacking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7975" y="1828800"/>
            <a:ext cx="649922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Noisy Channels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19400" y="914400"/>
            <a:ext cx="34290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Pipelining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8458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137" y="3524250"/>
            <a:ext cx="8424863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Noisy Channels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914400"/>
            <a:ext cx="7467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Go Back N ARQ - Sequence Number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8763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Noisy Channels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914400"/>
            <a:ext cx="83820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Go Back N ARQ – Sender Sliding Window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812925"/>
            <a:ext cx="725848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Noisy Channels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914400"/>
            <a:ext cx="85344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Go Back N ARQ – Receiver Sliding Window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638" y="1817688"/>
            <a:ext cx="7578725" cy="412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Noisy Channels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914400"/>
            <a:ext cx="76200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Go Back N ARQ – Control Variables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263" y="2438400"/>
            <a:ext cx="8720137" cy="301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75260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Chapter 11 </a:t>
            </a:r>
            <a:r>
              <a:rPr lang="en-US" dirty="0"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Data Link Control</a:t>
            </a:r>
            <a:endParaRPr lang="en-US" sz="49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133600"/>
            <a:ext cx="7772400" cy="4419600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Framing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Flow and Error Control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Protocols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Noiseless Channels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Noisy Channels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HDLC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Point to Point Protocols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Noisy Channels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914400"/>
            <a:ext cx="76200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Go Back N ARQ – Normal Operation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0638" y="1657350"/>
            <a:ext cx="6710362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Noisy Channels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914400"/>
            <a:ext cx="76200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Go Back N ARQ – Lost Frame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3975" y="1676400"/>
            <a:ext cx="614362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Noisy Channels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914400"/>
            <a:ext cx="76962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Go Back N ARQ – Sender Window Size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1"/>
            <a:ext cx="8077200" cy="380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38200" y="5410200"/>
            <a:ext cx="7543800" cy="138499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In Go-Back-N ARQ, the size of the sender window must be less than 2m; the size of the receiver window is always 1.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Noisy Channels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914400"/>
            <a:ext cx="7696200" cy="1074653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Selective Repeat ARQ – Sender and Receiver Windows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413" y="2528888"/>
            <a:ext cx="8866187" cy="265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Noisy Channels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914400"/>
            <a:ext cx="76962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Selective Repeat ARQ – Frame Lost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76400"/>
            <a:ext cx="6926262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Noisy Channels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71600"/>
            <a:ext cx="8001000" cy="537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914400"/>
            <a:ext cx="76962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Selective Repeat ARQ – Frame Lost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Noisy Channels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914400"/>
            <a:ext cx="88392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Selective Repeat ARQ – Sender Window Size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6887" y="1547151"/>
            <a:ext cx="8189913" cy="424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1375" y="5791200"/>
            <a:ext cx="8991600" cy="954107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sz="2800" b="1">
                <a:latin typeface="Arial" pitchFamily="34" charset="0"/>
                <a:cs typeface="Arial" pitchFamily="34" charset="0"/>
              </a:rPr>
              <a:t>In Selective Repeat ARQ, the size of the sender and receiver window must be at most one-half of 2</a:t>
            </a:r>
            <a:r>
              <a:rPr lang="en-US" sz="2800" b="1" baseline="30000">
                <a:latin typeface="Arial" pitchFamily="34" charset="0"/>
                <a:cs typeface="Arial" pitchFamily="34" charset="0"/>
              </a:rPr>
              <a:t>m</a:t>
            </a:r>
            <a:r>
              <a:rPr lang="en-US" sz="2800" b="1">
                <a:latin typeface="Arial" pitchFamily="34" charset="0"/>
                <a:cs typeface="Arial" pitchFamily="34" charset="0"/>
              </a:rPr>
              <a:t>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28600" y="152400"/>
            <a:ext cx="8686800" cy="1143000"/>
          </a:xfrm>
          <a:prstGeom prst="rect">
            <a:avLst/>
          </a:prstGeom>
          <a:noFill/>
          <a:ln/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High Level Data Link Control (HDLC)</a:t>
            </a:r>
            <a:endParaRPr kumimoji="0" lang="en-US" sz="40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29000" y="1828800"/>
            <a:ext cx="23622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NRM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838200"/>
            <a:ext cx="8839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038" y="2614613"/>
            <a:ext cx="7980362" cy="363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28600" y="152400"/>
            <a:ext cx="8686800" cy="1143000"/>
          </a:xfrm>
          <a:prstGeom prst="rect">
            <a:avLst/>
          </a:prstGeom>
          <a:noFill/>
          <a:ln/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High Level Data Link Control (HDLC)</a:t>
            </a:r>
            <a:endParaRPr kumimoji="0" lang="en-US" sz="40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29000" y="838200"/>
            <a:ext cx="23622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ABM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0"/>
            <a:ext cx="8235950" cy="121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791075"/>
            <a:ext cx="85344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429000" y="3303989"/>
            <a:ext cx="23622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Frame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0" y="5867400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28600" y="152400"/>
            <a:ext cx="8686800" cy="1143000"/>
          </a:xfrm>
          <a:prstGeom prst="rect">
            <a:avLst/>
          </a:prstGeom>
          <a:noFill/>
          <a:ln/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High Level Data Link Control (HDLC)</a:t>
            </a:r>
            <a:endParaRPr kumimoji="0" lang="en-US" sz="40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24200" y="941789"/>
            <a:ext cx="30480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HDLC Frame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0" y="5867400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324100"/>
            <a:ext cx="83058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Framing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1" y="839450"/>
            <a:ext cx="8915399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3810000"/>
            <a:ext cx="8915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28600" y="152400"/>
            <a:ext cx="8686800" cy="1143000"/>
          </a:xfrm>
          <a:prstGeom prst="rect">
            <a:avLst/>
          </a:prstGeom>
          <a:noFill/>
          <a:ln/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High Level Data Link Control (HDLC)</a:t>
            </a:r>
            <a:endParaRPr kumimoji="0" lang="en-US" sz="40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19400" y="838200"/>
            <a:ext cx="33528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HDLC Flag Field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0" y="5867400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038" y="1770062"/>
            <a:ext cx="8761412" cy="3563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28600" y="152400"/>
            <a:ext cx="8686800" cy="1143000"/>
          </a:xfrm>
          <a:prstGeom prst="rect">
            <a:avLst/>
          </a:prstGeom>
          <a:noFill/>
          <a:ln/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High Level Data Link Control (HDLC)</a:t>
            </a:r>
            <a:endParaRPr kumimoji="0" lang="en-US" sz="40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43200" y="838200"/>
            <a:ext cx="41148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HDLC Address Field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0" y="5867400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2588" y="1600200"/>
            <a:ext cx="8494712" cy="4732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28600" y="152400"/>
            <a:ext cx="8686800" cy="1143000"/>
          </a:xfrm>
          <a:prstGeom prst="rect">
            <a:avLst/>
          </a:prstGeom>
          <a:noFill/>
          <a:ln/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High Level Data Link Control (HDLC)</a:t>
            </a:r>
            <a:endParaRPr kumimoji="0" lang="en-US" sz="40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43200" y="838200"/>
            <a:ext cx="41148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HDLC Control Field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0" y="5867400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488" y="1681162"/>
            <a:ext cx="8823325" cy="4491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28600" y="152400"/>
            <a:ext cx="8686800" cy="1143000"/>
          </a:xfrm>
          <a:prstGeom prst="rect">
            <a:avLst/>
          </a:prstGeom>
          <a:noFill/>
          <a:ln/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High Level Data Link Control (HDLC)</a:t>
            </a:r>
            <a:endParaRPr kumimoji="0" lang="en-US" sz="40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43200" y="838200"/>
            <a:ext cx="41148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HDLC Control Field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0" y="5867400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88" y="2420937"/>
            <a:ext cx="8582025" cy="2379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276600" y="1676400"/>
            <a:ext cx="2438400" cy="582211"/>
          </a:xfrm>
          <a:prstGeom prst="rect">
            <a:avLst/>
          </a:prstGeom>
          <a:solidFill>
            <a:srgbClr val="FFC0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Poll/ Final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28600" y="152400"/>
            <a:ext cx="8686800" cy="1143000"/>
          </a:xfrm>
          <a:prstGeom prst="rect">
            <a:avLst/>
          </a:prstGeom>
          <a:noFill/>
          <a:ln/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High Level Data Link Control (HDLC)</a:t>
            </a:r>
            <a:endParaRPr kumimoji="0" lang="en-US" sz="40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62200" y="838200"/>
            <a:ext cx="4800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HDLC Information Field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0" y="5867400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275" y="1830388"/>
            <a:ext cx="8753475" cy="3157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28600" y="152400"/>
            <a:ext cx="8686800" cy="1143000"/>
          </a:xfrm>
          <a:prstGeom prst="rect">
            <a:avLst/>
          </a:prstGeom>
          <a:noFill/>
          <a:ln/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High Level Data Link Control (HDLC)</a:t>
            </a:r>
            <a:endParaRPr kumimoji="0" lang="en-US" sz="40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62200" y="838200"/>
            <a:ext cx="4800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HDLC FCS Field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0" y="5867400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300" y="2017713"/>
            <a:ext cx="8621713" cy="276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28600" y="152400"/>
            <a:ext cx="8686800" cy="1143000"/>
          </a:xfrm>
          <a:prstGeom prst="rect">
            <a:avLst/>
          </a:prstGeom>
          <a:noFill/>
          <a:ln/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High Level Data Link Control (HDLC)</a:t>
            </a:r>
            <a:endParaRPr kumimoji="0" lang="en-US" sz="40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43200" y="941789"/>
            <a:ext cx="4038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HDLC Frame Types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0" y="5867400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76438"/>
            <a:ext cx="8255000" cy="328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28600" y="152400"/>
            <a:ext cx="8686800" cy="1143000"/>
          </a:xfrm>
          <a:prstGeom prst="rect">
            <a:avLst/>
          </a:prstGeom>
          <a:noFill/>
          <a:ln/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High Level Data Link Control (HDLC)</a:t>
            </a:r>
            <a:endParaRPr kumimoji="0" lang="en-US" sz="40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43200" y="941789"/>
            <a:ext cx="4038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I Frame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0" y="5867400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9313" y="2293938"/>
            <a:ext cx="7685087" cy="265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28600" y="152400"/>
            <a:ext cx="8686800" cy="1143000"/>
          </a:xfrm>
          <a:prstGeom prst="rect">
            <a:avLst/>
          </a:prstGeom>
          <a:noFill/>
          <a:ln/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High Level Data Link Control (HDLC)</a:t>
            </a:r>
            <a:endParaRPr kumimoji="0" lang="en-US" sz="40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43200" y="941789"/>
            <a:ext cx="4038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S Frame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0" y="5867400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057400"/>
            <a:ext cx="8970486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28600" y="152400"/>
            <a:ext cx="8686800" cy="1143000"/>
          </a:xfrm>
          <a:prstGeom prst="rect">
            <a:avLst/>
          </a:prstGeom>
          <a:noFill/>
          <a:ln/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High Level Data Link Control (HDLC)</a:t>
            </a:r>
            <a:endParaRPr kumimoji="0" lang="en-US" sz="40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43200" y="941789"/>
            <a:ext cx="4038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U Frame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0" y="5867400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4962"/>
            <a:ext cx="8382000" cy="517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Framing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825" y="914400"/>
            <a:ext cx="42957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2" y="1371600"/>
            <a:ext cx="870108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447800" y="2526268"/>
            <a:ext cx="3276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3033713"/>
            <a:ext cx="4791075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3390900"/>
            <a:ext cx="86868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2347686" y="3490686"/>
            <a:ext cx="23622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is about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28600" y="152400"/>
            <a:ext cx="8686800" cy="1143000"/>
          </a:xfrm>
          <a:prstGeom prst="rect">
            <a:avLst/>
          </a:prstGeom>
          <a:noFill/>
          <a:ln/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High Level Data Link Control (HDLC)</a:t>
            </a:r>
            <a:endParaRPr kumimoji="0" lang="en-US" sz="40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0" y="5867400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7" name="Group 287"/>
          <p:cNvGraphicFramePr>
            <a:graphicFrameLocks noGrp="1"/>
          </p:cNvGraphicFramePr>
          <p:nvPr/>
        </p:nvGraphicFramePr>
        <p:xfrm>
          <a:off x="304800" y="1417900"/>
          <a:ext cx="8534400" cy="5364480"/>
        </p:xfrm>
        <a:graphic>
          <a:graphicData uri="http://schemas.openxmlformats.org/drawingml/2006/table">
            <a:tbl>
              <a:tblPr/>
              <a:tblGrid>
                <a:gridCol w="3438770"/>
                <a:gridCol w="5095630"/>
              </a:tblGrid>
              <a:tr h="2876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Command/response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Meaning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2876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SNRM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Set normal response mode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  <a:tr h="2876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SNRME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Set normal response mode (extended)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  <a:tr h="2876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SABM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Set asynchronous balanced mode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  <a:tr h="2876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SABME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Set asynchronous balanced mode (extended)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  <a:tr h="2876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UP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Unnumbered poll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  <a:tr h="2876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UI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Unnumbered information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  <a:tr h="2876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UA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Unnumbered acknowledgment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  <a:tr h="2876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RD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Request disconnect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  <a:tr h="2876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DISC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Disconnect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  <a:tr h="2876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DM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Disconnect mode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  <a:tr h="2876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RIM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Request information mode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  <a:tr h="2876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SIM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Set initialization mode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  <a:tr h="2876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RSET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Reset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  <a:tr h="2876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XID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Exchange 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  <a:tr h="2876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FRMR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Frame reject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780325"/>
            <a:ext cx="83820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U Frame Control Command and Response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28600" y="152400"/>
            <a:ext cx="8686800" cy="1143000"/>
          </a:xfrm>
          <a:prstGeom prst="rect">
            <a:avLst/>
          </a:prstGeom>
          <a:noFill/>
          <a:ln/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High Level Data Link Control (HDLC)</a:t>
            </a:r>
            <a:endParaRPr kumimoji="0" lang="en-US" sz="40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0" y="5867400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95400" y="865589"/>
            <a:ext cx="6324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Connection and Disconnection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00200"/>
            <a:ext cx="7767637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28600" y="152400"/>
            <a:ext cx="8686800" cy="1143000"/>
          </a:xfrm>
          <a:prstGeom prst="rect">
            <a:avLst/>
          </a:prstGeom>
          <a:noFill/>
          <a:ln/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High Level Data Link Control (HDLC)</a:t>
            </a:r>
            <a:endParaRPr kumimoji="0" lang="en-US" sz="40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0" y="5867400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86200" y="865589"/>
            <a:ext cx="19812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Example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28600" y="1430953"/>
            <a:ext cx="86868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Figure 11.22 shows an exchange using piggybacking where is no error. Station A begins the exchange of information with an I-frame numbered 0 followed by another I-frame numbered 1. Station B piggybacks its acknowledgment of both frames onto an I-frame of its own. Station B’s first I-frame is also numbered 0 [N(S) field] and contains a 2 in its N(R) field, acknowledging the receipt of A’s frames 1 and 0 and indicating that it expects frame 2 to arrive next. Station B transmits its second and third I-frames (numbered 1 and 2) before accepting further frames from station A. Its N(R) information, therefore, has not changed: B frames 1 and 2 indicate that station B is still expecting A frame 2 to arrive next.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28600" y="152400"/>
            <a:ext cx="8686800" cy="1143000"/>
          </a:xfrm>
          <a:prstGeom prst="rect">
            <a:avLst/>
          </a:prstGeom>
          <a:noFill/>
          <a:ln/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High Level Data Link Control (HDLC)</a:t>
            </a:r>
            <a:endParaRPr kumimoji="0" lang="en-US" sz="40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0" y="5867400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86200" y="865589"/>
            <a:ext cx="19812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Example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538288"/>
            <a:ext cx="5791200" cy="509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28600" y="152400"/>
            <a:ext cx="8686800" cy="1143000"/>
          </a:xfrm>
          <a:prstGeom prst="rect">
            <a:avLst/>
          </a:prstGeom>
          <a:noFill/>
          <a:ln/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High Level Data Link Control (HDLC)</a:t>
            </a:r>
            <a:endParaRPr kumimoji="0" lang="en-US" sz="40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0" y="5867400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86200" y="865589"/>
            <a:ext cx="19812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Example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04800" y="1600200"/>
            <a:ext cx="84582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In Example 3, suppose frame 1 sent from station B to station A has an error. Station A informs station B to resend frames 1 and 2 (the system is using the Go-Back-N mechanism). Station A sends a reject supervisory frame to announce the error in frame 1. Figure 11.23 shows the exchange.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28600" y="152400"/>
            <a:ext cx="8686800" cy="1143000"/>
          </a:xfrm>
          <a:prstGeom prst="rect">
            <a:avLst/>
          </a:prstGeom>
          <a:noFill/>
          <a:ln/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High Level Data Link Control (HDLC)</a:t>
            </a:r>
            <a:endParaRPr kumimoji="0" lang="en-US" sz="40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0" y="5867400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86200" y="865589"/>
            <a:ext cx="19812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Example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524000"/>
            <a:ext cx="6262687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28600" y="152400"/>
            <a:ext cx="8686800" cy="1143000"/>
          </a:xfrm>
          <a:prstGeom prst="rect">
            <a:avLst/>
          </a:prstGeom>
          <a:noFill/>
          <a:ln/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High Level Data Link Control (HDLC)</a:t>
            </a:r>
            <a:endParaRPr kumimoji="0" lang="en-US" sz="40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0" y="5867400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8800" y="865589"/>
            <a:ext cx="61722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Bit Stuffing and Removal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14539"/>
            <a:ext cx="8312150" cy="3290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28600" y="4965918"/>
            <a:ext cx="8686800" cy="1815882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sz="2800" b="1">
                <a:latin typeface="Arial" pitchFamily="34" charset="0"/>
                <a:cs typeface="Arial" pitchFamily="34" charset="0"/>
              </a:rPr>
              <a:t>Bit stuffing is the process of adding one extra 0 whenever there are five consecutive 1s in the data so that the receiver does not mistake the </a:t>
            </a:r>
            <a:br>
              <a:rPr lang="en-US" sz="2800" b="1">
                <a:latin typeface="Arial" pitchFamily="34" charset="0"/>
                <a:cs typeface="Arial" pitchFamily="34" charset="0"/>
              </a:rPr>
            </a:br>
            <a:r>
              <a:rPr lang="en-US" sz="2800" b="1">
                <a:latin typeface="Arial" pitchFamily="34" charset="0"/>
                <a:cs typeface="Arial" pitchFamily="34" charset="0"/>
              </a:rPr>
              <a:t>data for a flag.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28600" y="152400"/>
            <a:ext cx="8686800" cy="1143000"/>
          </a:xfrm>
          <a:prstGeom prst="rect">
            <a:avLst/>
          </a:prstGeom>
          <a:noFill/>
          <a:ln/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High Level Data Link Control (HDLC)</a:t>
            </a:r>
            <a:endParaRPr kumimoji="0" lang="en-US" sz="40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0" y="5867400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95600" y="865589"/>
            <a:ext cx="3276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Bit Stuffing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8438" y="1545224"/>
            <a:ext cx="7963562" cy="5235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28600" y="152400"/>
            <a:ext cx="86868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Point to Point Protocol (PPP)</a:t>
            </a:r>
            <a:endParaRPr kumimoji="0" lang="en-US" sz="40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0" y="5867400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95600" y="865589"/>
            <a:ext cx="3276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Link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625" y="1676400"/>
            <a:ext cx="74961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4857750"/>
            <a:ext cx="8915399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7673050" y="3539925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28600" y="152400"/>
            <a:ext cx="86868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Point to Point Protocol</a:t>
            </a:r>
            <a:endParaRPr kumimoji="0" lang="en-US" sz="40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0" y="5867400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95600" y="865589"/>
            <a:ext cx="3276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Services of PPP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73050" y="3539925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7800"/>
            <a:ext cx="8763000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Framing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2526268"/>
            <a:ext cx="3276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0" y="914400"/>
            <a:ext cx="6324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Character Oriented Protocols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899" y="2495550"/>
            <a:ext cx="8911901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4463" y="1981200"/>
            <a:ext cx="63150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28600" y="152400"/>
            <a:ext cx="86868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Point to Point Protocol</a:t>
            </a:r>
            <a:endParaRPr kumimoji="0" lang="en-US" sz="40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0" y="5867400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43200" y="914400"/>
            <a:ext cx="3657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Missing Services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73050" y="3539925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62100"/>
            <a:ext cx="86868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28600" y="152400"/>
            <a:ext cx="86868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Point to Point Protocol</a:t>
            </a:r>
            <a:endParaRPr kumimoji="0" lang="en-US" sz="40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0" y="5867400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43200" y="914400"/>
            <a:ext cx="3657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PPP Frame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73050" y="3539925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63775"/>
            <a:ext cx="8153400" cy="291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28600" y="152400"/>
            <a:ext cx="86868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Point to Point Protocol</a:t>
            </a:r>
            <a:endParaRPr kumimoji="0" lang="en-US" sz="40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0" y="5867400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43200" y="914400"/>
            <a:ext cx="3657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Byte Stuffing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73050" y="3539925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87630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04800" y="1611868"/>
            <a:ext cx="9906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   PPP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662" y="4038600"/>
            <a:ext cx="8567738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28600" y="152400"/>
            <a:ext cx="86868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Point to Point Protocol</a:t>
            </a:r>
            <a:endParaRPr kumimoji="0" lang="en-US" sz="40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0" y="5867400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62200" y="914400"/>
            <a:ext cx="47244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PPP Transition Phases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73050" y="3539925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4038" y="1622425"/>
            <a:ext cx="7980362" cy="439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28600" y="152400"/>
            <a:ext cx="86868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Point to Point Protocol</a:t>
            </a:r>
            <a:endParaRPr kumimoji="0" lang="en-US" sz="40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0" y="5867400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62200" y="914400"/>
            <a:ext cx="47244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Multiplexing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73050" y="3539925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738313"/>
            <a:ext cx="8686799" cy="390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28600" y="152400"/>
            <a:ext cx="86868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Point to Point Protocol</a:t>
            </a:r>
            <a:endParaRPr kumimoji="0" lang="en-US" sz="40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0" y="5867400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62200" y="914400"/>
            <a:ext cx="47244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Multiplexing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73050" y="3539925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81876"/>
            <a:ext cx="8396941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28600" y="152400"/>
            <a:ext cx="86868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Point to Point Protocol</a:t>
            </a:r>
            <a:endParaRPr kumimoji="0" lang="en-US" sz="40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0" y="5867400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62200" y="914400"/>
            <a:ext cx="47244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LCP Packet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73050" y="3539925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81200"/>
            <a:ext cx="8218488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28600" y="152400"/>
            <a:ext cx="86868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Point to Point Protocol</a:t>
            </a:r>
            <a:endParaRPr kumimoji="0" lang="en-US" sz="40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0" y="5867400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5000" y="914400"/>
            <a:ext cx="54102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LCP Packet and their Code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73050" y="3539925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Group 163"/>
          <p:cNvGraphicFramePr>
            <a:graphicFrameLocks noGrp="1"/>
          </p:cNvGraphicFramePr>
          <p:nvPr/>
        </p:nvGraphicFramePr>
        <p:xfrm>
          <a:off x="152400" y="1600200"/>
          <a:ext cx="8839200" cy="4892040"/>
        </p:xfrm>
        <a:graphic>
          <a:graphicData uri="http://schemas.openxmlformats.org/drawingml/2006/table">
            <a:tbl>
              <a:tblPr/>
              <a:tblGrid>
                <a:gridCol w="838200"/>
                <a:gridCol w="1905000"/>
                <a:gridCol w="60960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Code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Packet Type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pitchFamily="49" charset="0"/>
                        </a:rPr>
                        <a:t>01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pitchFamily="49" charset="0"/>
                        </a:rPr>
                        <a:t>16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Configure-request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Contains the list of proposed options and their values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pitchFamily="49" charset="0"/>
                        </a:rPr>
                        <a:t>02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pitchFamily="49" charset="0"/>
                        </a:rPr>
                        <a:t>16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Configure-ack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Accepts all options proposed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pitchFamily="49" charset="0"/>
                        </a:rPr>
                        <a:t>03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pitchFamily="49" charset="0"/>
                        </a:rPr>
                        <a:t>16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Configure-nak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Announces that some options are not acceptable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pitchFamily="49" charset="0"/>
                        </a:rPr>
                        <a:t>04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pitchFamily="49" charset="0"/>
                        </a:rPr>
                        <a:t>16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Configure-reject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Announces that some options are not recognized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pitchFamily="49" charset="0"/>
                        </a:rPr>
                        <a:t>05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pitchFamily="49" charset="0"/>
                        </a:rPr>
                        <a:t>16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Terminate-request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Requests to shut down the line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pitchFamily="49" charset="0"/>
                        </a:rPr>
                        <a:t>06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pitchFamily="49" charset="0"/>
                        </a:rPr>
                        <a:t>16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Terminate-ack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Accepts the shut down request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pitchFamily="49" charset="0"/>
                        </a:rPr>
                        <a:t>07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pitchFamily="49" charset="0"/>
                        </a:rPr>
                        <a:t>16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Code-reject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Announces an unknown code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pitchFamily="49" charset="0"/>
                        </a:rPr>
                        <a:t>08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pitchFamily="49" charset="0"/>
                        </a:rPr>
                        <a:t>16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Protocol-reject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Announces an unknown protocol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pitchFamily="49" charset="0"/>
                        </a:rPr>
                        <a:t>09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pitchFamily="49" charset="0"/>
                        </a:rPr>
                        <a:t>16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Echo-request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type of hello message to check if the other end is alive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pitchFamily="49" charset="0"/>
                        </a:rPr>
                        <a:t>0A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pitchFamily="49" charset="0"/>
                        </a:rPr>
                        <a:t>16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Echo-reply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The response to the echo-request message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pitchFamily="49" charset="0"/>
                        </a:rPr>
                        <a:t>0B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pitchFamily="49" charset="0"/>
                        </a:rPr>
                        <a:t>16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Discard-request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request to discard the packet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28600" y="152400"/>
            <a:ext cx="86868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Point to Point Protocol</a:t>
            </a:r>
            <a:endParaRPr kumimoji="0" lang="en-US" sz="40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0" y="5867400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1600" y="914400"/>
            <a:ext cx="6324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LCP Packet – Common Options 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73050" y="3539925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Group 64"/>
          <p:cNvGraphicFramePr>
            <a:graphicFrameLocks noGrp="1"/>
          </p:cNvGraphicFramePr>
          <p:nvPr/>
        </p:nvGraphicFramePr>
        <p:xfrm>
          <a:off x="990600" y="2133600"/>
          <a:ext cx="7086600" cy="3352801"/>
        </p:xfrm>
        <a:graphic>
          <a:graphicData uri="http://schemas.openxmlformats.org/drawingml/2006/table">
            <a:tbl>
              <a:tblPr/>
              <a:tblGrid>
                <a:gridCol w="4800600"/>
                <a:gridCol w="2286000"/>
              </a:tblGrid>
              <a:tr h="769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Option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Default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612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Maximum receive unit 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Authentication protocol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None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Protocol field compression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Off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Address and control field compression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Off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28600" y="152400"/>
            <a:ext cx="86868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Point to Point Protocol</a:t>
            </a:r>
            <a:endParaRPr kumimoji="0" lang="en-US" sz="40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0" y="5867400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1600" y="914400"/>
            <a:ext cx="6324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Authentication Protocol (AP)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73050" y="3539925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400"/>
            <a:ext cx="86106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Framing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2526268"/>
            <a:ext cx="3276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0" y="914400"/>
            <a:ext cx="6324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Byte Stuffing and Un-stuffing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155" y="1604963"/>
            <a:ext cx="7903245" cy="403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637" y="5795963"/>
            <a:ext cx="8158163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28600" y="152400"/>
            <a:ext cx="86868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Point to Point Protocol</a:t>
            </a:r>
            <a:endParaRPr kumimoji="0" lang="en-US" sz="40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0" y="5867400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865589"/>
            <a:ext cx="80010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Password Authentication Protocol (PAP) 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73050" y="3539925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0"/>
            <a:ext cx="86868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657600"/>
            <a:ext cx="8262937" cy="265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28600" y="152400"/>
            <a:ext cx="86868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Point to Point Protocol</a:t>
            </a:r>
            <a:endParaRPr kumimoji="0" lang="en-US" sz="40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0" y="5867400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865589"/>
            <a:ext cx="29718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PAP Packet 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73050" y="3539925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739900"/>
            <a:ext cx="8547100" cy="458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28600" y="152400"/>
            <a:ext cx="86868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Point to Point Protocol</a:t>
            </a:r>
            <a:endParaRPr kumimoji="0" lang="en-US" sz="40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0" y="5867400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865589"/>
            <a:ext cx="7848600" cy="1074653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Challenge Handshake Authentication Protocol (CHAP)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73050" y="3539925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863" y="2379662"/>
            <a:ext cx="8262937" cy="394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28600" y="152400"/>
            <a:ext cx="86868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Point to Point Protocol</a:t>
            </a:r>
            <a:endParaRPr kumimoji="0" lang="en-US" sz="40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0" y="5867400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43200" y="865589"/>
            <a:ext cx="39624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CHAP Packet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73050" y="3539925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8281988" cy="524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28600" y="152400"/>
            <a:ext cx="86868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Point to Point Protocol</a:t>
            </a:r>
            <a:endParaRPr kumimoji="0" lang="en-US" sz="40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0" y="5867400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865589"/>
            <a:ext cx="83058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Internet Protocol Control Protocol (IPCP)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73050" y="3539925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514600"/>
            <a:ext cx="8218488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28600" y="152400"/>
            <a:ext cx="86868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Point to Point Protocol</a:t>
            </a:r>
            <a:endParaRPr kumimoji="0" lang="en-US" sz="40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0" y="5867400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0" y="865589"/>
            <a:ext cx="60198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Code Values for IPCP Packet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73050" y="3539925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Group 60"/>
          <p:cNvGraphicFramePr>
            <a:graphicFrameLocks noGrp="1"/>
          </p:cNvGraphicFramePr>
          <p:nvPr/>
        </p:nvGraphicFramePr>
        <p:xfrm>
          <a:off x="1600200" y="1600198"/>
          <a:ext cx="5791200" cy="5181602"/>
        </p:xfrm>
        <a:graphic>
          <a:graphicData uri="http://schemas.openxmlformats.org/drawingml/2006/table">
            <a:tbl>
              <a:tblPr/>
              <a:tblGrid>
                <a:gridCol w="1981200"/>
                <a:gridCol w="3810000"/>
              </a:tblGrid>
              <a:tr h="769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Code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IPCP Packet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01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Configure-request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  <a:tr h="769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02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Configure-ack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03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Configure-nak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04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Configure-reject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05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Terminate-request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06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Terminate-ack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07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Code-reject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Framing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2526268"/>
            <a:ext cx="3276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0" y="914400"/>
            <a:ext cx="6324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Bit Oriented Protocols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6925" y="1676400"/>
            <a:ext cx="50101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2" y="2373021"/>
            <a:ext cx="8815388" cy="2884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Framing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2526268"/>
            <a:ext cx="3276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0" y="914400"/>
            <a:ext cx="6324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Byte Stuffing and Un-stuffing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1" y="1524000"/>
            <a:ext cx="8382000" cy="480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2400</TotalTime>
  <Words>1173</Words>
  <Application>Microsoft Office PowerPoint</Application>
  <PresentationFormat>On-screen Show (4:3)</PresentationFormat>
  <Paragraphs>262</Paragraphs>
  <Slides>75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Office Theme</vt:lpstr>
      <vt:lpstr>Computer Networks</vt:lpstr>
      <vt:lpstr>Slide 2</vt:lpstr>
      <vt:lpstr>Chapter 11  Data Link Control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</dc:title>
  <dc:creator/>
  <cp:lastModifiedBy>Mudaser</cp:lastModifiedBy>
  <cp:revision>342</cp:revision>
  <dcterms:created xsi:type="dcterms:W3CDTF">2006-08-16T00:00:00Z</dcterms:created>
  <dcterms:modified xsi:type="dcterms:W3CDTF">2012-10-23T06:06:44Z</dcterms:modified>
</cp:coreProperties>
</file>