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76" r:id="rId3"/>
    <p:sldId id="353" r:id="rId4"/>
    <p:sldId id="355" r:id="rId5"/>
    <p:sldId id="301" r:id="rId6"/>
    <p:sldId id="385" r:id="rId7"/>
    <p:sldId id="386" r:id="rId8"/>
    <p:sldId id="387" r:id="rId9"/>
    <p:sldId id="388" r:id="rId10"/>
    <p:sldId id="389" r:id="rId11"/>
    <p:sldId id="392" r:id="rId12"/>
    <p:sldId id="393" r:id="rId13"/>
    <p:sldId id="395" r:id="rId14"/>
    <p:sldId id="396" r:id="rId15"/>
    <p:sldId id="397" r:id="rId16"/>
    <p:sldId id="398" r:id="rId17"/>
    <p:sldId id="401" r:id="rId18"/>
    <p:sldId id="400" r:id="rId19"/>
    <p:sldId id="399" r:id="rId20"/>
    <p:sldId id="402" r:id="rId21"/>
    <p:sldId id="403" r:id="rId22"/>
    <p:sldId id="404" r:id="rId23"/>
    <p:sldId id="405" r:id="rId24"/>
    <p:sldId id="406" r:id="rId25"/>
    <p:sldId id="411" r:id="rId26"/>
    <p:sldId id="417" r:id="rId27"/>
    <p:sldId id="412" r:id="rId28"/>
    <p:sldId id="413" r:id="rId29"/>
    <p:sldId id="414" r:id="rId30"/>
    <p:sldId id="415" r:id="rId31"/>
    <p:sldId id="416" r:id="rId32"/>
    <p:sldId id="418" r:id="rId33"/>
    <p:sldId id="419" r:id="rId34"/>
    <p:sldId id="420" r:id="rId35"/>
    <p:sldId id="421" r:id="rId36"/>
    <p:sldId id="42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21" autoAdjust="0"/>
    <p:restoredTop sz="94493" autoAdjust="0"/>
  </p:normalViewPr>
  <p:slideViewPr>
    <p:cSldViewPr>
      <p:cViewPr varScale="1">
        <p:scale>
          <a:sx n="90" d="100"/>
          <a:sy n="90" d="100"/>
        </p:scale>
        <p:origin x="-5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CFFEB-D752-4B91-8F60-65DB26AAC998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5C988-26F7-43FF-B249-0950291B56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00200"/>
            <a:ext cx="7772400" cy="990600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Computer Networks</a:t>
            </a:r>
            <a:endParaRPr lang="en-US" altLang="ko-KR" b="1" dirty="0"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2514600"/>
            <a:ext cx="7772400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rPr>
              <a:t>By</a:t>
            </a:r>
          </a:p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Lt Col </a:t>
            </a:r>
            <a:r>
              <a:rPr lang="en-US" altLang="ko-KR" sz="4400" b="1" dirty="0" err="1" smtClean="0">
                <a:latin typeface="Arial" pitchFamily="34" charset="0"/>
                <a:ea typeface="굴림" pitchFamily="50" charset="-127"/>
                <a:cs typeface="Arial" pitchFamily="34" charset="0"/>
              </a:rPr>
              <a:t>Ishtiaq</a:t>
            </a:r>
            <a:r>
              <a:rPr lang="en-US" altLang="ko-KR" sz="4400" b="1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 </a:t>
            </a:r>
            <a:r>
              <a:rPr lang="en-US" altLang="ko-KR" sz="4400" b="1" dirty="0" err="1" smtClean="0">
                <a:latin typeface="Arial" pitchFamily="34" charset="0"/>
                <a:ea typeface="굴림" pitchFamily="50" charset="-127"/>
                <a:cs typeface="Arial" pitchFamily="34" charset="0"/>
              </a:rPr>
              <a:t>Kiani</a:t>
            </a:r>
            <a:endParaRPr lang="en-US" altLang="ko-KR" sz="4400" b="1" dirty="0" smtClean="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rPr>
              <a:t>(10 Sep 12 to 12 Jan 13)</a:t>
            </a:r>
            <a:endParaRPr kumimoji="0" lang="en-US" altLang="ko-KR" sz="3000" b="1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Random Access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0" y="914400"/>
            <a:ext cx="4572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Slotted ALOHA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657600"/>
            <a:ext cx="8458200" cy="290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524000"/>
            <a:ext cx="8763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Random Access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0" y="914400"/>
            <a:ext cx="4572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CSMA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1"/>
            <a:ext cx="8610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810000"/>
            <a:ext cx="731361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Random Access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276" y="1371600"/>
            <a:ext cx="8603124" cy="541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914400"/>
            <a:ext cx="6096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CSMA – Persistence Methods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Random Access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914400"/>
            <a:ext cx="6096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CSMA – Persistence Methods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19288"/>
            <a:ext cx="8474075" cy="36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Random Access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914400"/>
            <a:ext cx="6096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CSMA – Persistence Methods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47800"/>
            <a:ext cx="8839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Random Access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71800" y="914400"/>
            <a:ext cx="3429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CSMA/ CD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6000" y="1565475"/>
            <a:ext cx="8915400" cy="5257800"/>
          </a:xfrm>
          <a:prstGeom prst="rect">
            <a:avLst/>
          </a:prstGeom>
        </p:spPr>
        <p:txBody>
          <a:bodyPr/>
          <a:lstStyle/>
          <a:p>
            <a:pPr marL="392113" marR="0" lvl="0" indent="-392113" algn="just" defTabSz="414338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CSMA/CD (carrier sense multiple access with collision detection) media access protocol is used.</a:t>
            </a:r>
          </a:p>
          <a:p>
            <a:pPr marR="0" lvl="2" indent="-450850" algn="just" defTabSz="414338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>
                <a:tab pos="857250" algn="l"/>
              </a:tabLst>
              <a:defRPr/>
            </a:pP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Data is transmitted in the form of packets. </a:t>
            </a:r>
          </a:p>
          <a:p>
            <a:pPr marR="0" lvl="2" indent="-450850" algn="just" defTabSz="414338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>
                <a:tab pos="857250" algn="l"/>
              </a:tabLst>
              <a:defRPr/>
            </a:pP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Sense channel prior to actual packet transmission.</a:t>
            </a:r>
          </a:p>
          <a:p>
            <a:pPr marR="0" lvl="2" indent="-450850" algn="just" defTabSz="414338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>
                <a:tab pos="857250" algn="l"/>
              </a:tabLst>
              <a:defRPr/>
            </a:pP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Transmit packet only if channel is sensed idle; else, defer the transmission until channel becomes idle.</a:t>
            </a:r>
          </a:p>
          <a:p>
            <a:pPr marR="0" lvl="2" indent="-450850" algn="just" defTabSz="414338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>
                <a:tab pos="857250" algn="l"/>
              </a:tabLst>
              <a:defRPr/>
            </a:pP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After packet transmission is started, the node monitors its own transmission to see if the packet has experienced a collision.</a:t>
            </a:r>
          </a:p>
          <a:p>
            <a:pPr marR="0" lvl="2" indent="-450850" algn="just" defTabSz="414338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>
                <a:tab pos="857250" algn="l"/>
              </a:tabLst>
              <a:defRPr/>
            </a:pP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If the packet is observed to be undergoing a collision, the transmission is aborted and the packet is retransmitted after a random interval of time using Binary Exponential </a:t>
            </a:r>
            <a:r>
              <a:rPr kumimoji="0" lang="en-US" sz="2400" b="1" u="none" strike="noStrike" kern="1200" cap="none" spc="0" normalizeH="0" baseline="0" noProof="0" dirty="0" err="1" smtClean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Backoff</a:t>
            </a: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Arial" pitchFamily="34" charset="0"/>
                <a:cs typeface="Arial" pitchFamily="34" charset="0"/>
              </a:rPr>
              <a:t> algorithm.  </a:t>
            </a:r>
          </a:p>
          <a:p>
            <a:pPr marL="392113" marR="0" lvl="0" indent="-293688" algn="l" defTabSz="414338" rtl="0" eaLnBrk="1" fontAlgn="auto" latinLnBrk="0" hangingPunct="1"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endParaRPr kumimoji="0" lang="en-US" sz="2400" b="1" u="none" strike="noStrike" kern="1200" cap="none" spc="0" normalizeH="0" baseline="0" noProof="0" dirty="0">
              <a:ln>
                <a:noFill/>
              </a:ln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Random Access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71800" y="914400"/>
            <a:ext cx="3429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CSMA/ CD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5188" y="1624013"/>
            <a:ext cx="7440612" cy="470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Random Access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71800" y="914400"/>
            <a:ext cx="3429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CSMA/ CA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524000"/>
            <a:ext cx="8686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2" y="3590925"/>
            <a:ext cx="8834438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Random Access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71800" y="914400"/>
            <a:ext cx="3429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CSMA/ CA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00200"/>
            <a:ext cx="703262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Random Access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14400"/>
            <a:ext cx="8762999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76400" y="1094189"/>
            <a:ext cx="3429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CSMA/ CA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355" y="1600200"/>
            <a:ext cx="41148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8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PART 3</a:t>
            </a:r>
            <a:endParaRPr lang="en-US" sz="8800" b="1" u="sng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447800" y="3840163"/>
            <a:ext cx="628890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7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Data Link Layer</a:t>
            </a:r>
            <a:endParaRPr lang="en-US" altLang="en-US" sz="7200" i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Control Access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81400" y="2084789"/>
            <a:ext cx="2209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Types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14401"/>
            <a:ext cx="883919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772400" y="1371600"/>
            <a:ext cx="13716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684337" y="2971800"/>
            <a:ext cx="25066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sz="3200" i="1" dirty="0">
                <a:latin typeface="Arial" charset="0"/>
              </a:rPr>
              <a:t>Reservation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601787" y="4114800"/>
            <a:ext cx="1536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sz="3200" i="1" dirty="0">
                <a:latin typeface="Arial" charset="0"/>
              </a:rPr>
              <a:t>Polling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524000" y="5181600"/>
            <a:ext cx="30464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sz="3200" i="1" dirty="0">
                <a:latin typeface="Arial" charset="0"/>
              </a:rPr>
              <a:t>Token Passing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Control Access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914400"/>
            <a:ext cx="32004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Reservation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72400" y="1371600"/>
            <a:ext cx="13716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5025" y="2362200"/>
            <a:ext cx="7394575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Control Access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914400"/>
            <a:ext cx="32004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Polling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72400" y="1371600"/>
            <a:ext cx="13716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70087"/>
            <a:ext cx="3344862" cy="404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79900" y="1981200"/>
            <a:ext cx="47117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Control Access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914400"/>
            <a:ext cx="32004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Token Passing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72400" y="1371600"/>
            <a:ext cx="13716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81200"/>
            <a:ext cx="7513638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Control Access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914400"/>
            <a:ext cx="32004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Token Passing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72400" y="1371600"/>
            <a:ext cx="13716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7456487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Channelization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81400" y="2084789"/>
            <a:ext cx="2209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Types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684337" y="2971800"/>
            <a:ext cx="13468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sz="3200" i="1" dirty="0" smtClean="0">
                <a:latin typeface="Arial" charset="0"/>
              </a:rPr>
              <a:t>FDMA</a:t>
            </a:r>
            <a:endParaRPr lang="en-US" sz="3200" i="1" dirty="0">
              <a:latin typeface="Arial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601787" y="4114800"/>
            <a:ext cx="13468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sz="3200" i="1" dirty="0" smtClean="0">
                <a:latin typeface="Arial" charset="0"/>
              </a:rPr>
              <a:t>TDMA</a:t>
            </a:r>
            <a:endParaRPr lang="en-US" sz="3200" i="1" dirty="0">
              <a:latin typeface="Arial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524000" y="5181600"/>
            <a:ext cx="13933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sz="3200" i="1" dirty="0" smtClean="0">
                <a:latin typeface="Arial" charset="0"/>
              </a:rPr>
              <a:t>CDMA</a:t>
            </a:r>
            <a:endParaRPr lang="en-US" sz="3200" i="1" dirty="0">
              <a:latin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68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310250" y="1371600"/>
            <a:ext cx="168135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Channelization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Freeform 2"/>
          <p:cNvSpPr>
            <a:spLocks/>
          </p:cNvSpPr>
          <p:nvPr/>
        </p:nvSpPr>
        <p:spPr bwMode="auto">
          <a:xfrm>
            <a:off x="1308100" y="2659082"/>
            <a:ext cx="212725" cy="763587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20" y="415"/>
              </a:cxn>
              <a:cxn ang="0">
                <a:pos x="40" y="81"/>
              </a:cxn>
              <a:cxn ang="0">
                <a:pos x="95" y="47"/>
              </a:cxn>
              <a:cxn ang="0">
                <a:pos x="103" y="365"/>
              </a:cxn>
              <a:cxn ang="0">
                <a:pos x="132" y="407"/>
              </a:cxn>
            </a:cxnLst>
            <a:rect l="0" t="0" r="r" b="b"/>
            <a:pathLst>
              <a:path w="132" h="481">
                <a:moveTo>
                  <a:pt x="0" y="477"/>
                </a:moveTo>
                <a:cubicBezTo>
                  <a:pt x="4" y="467"/>
                  <a:pt x="13" y="481"/>
                  <a:pt x="20" y="415"/>
                </a:cubicBezTo>
                <a:cubicBezTo>
                  <a:pt x="27" y="349"/>
                  <a:pt x="27" y="142"/>
                  <a:pt x="40" y="81"/>
                </a:cubicBezTo>
                <a:cubicBezTo>
                  <a:pt x="53" y="20"/>
                  <a:pt x="85" y="0"/>
                  <a:pt x="95" y="47"/>
                </a:cubicBezTo>
                <a:cubicBezTo>
                  <a:pt x="105" y="94"/>
                  <a:pt x="96" y="305"/>
                  <a:pt x="103" y="365"/>
                </a:cubicBezTo>
                <a:cubicBezTo>
                  <a:pt x="109" y="425"/>
                  <a:pt x="126" y="398"/>
                  <a:pt x="132" y="407"/>
                </a:cubicBezTo>
              </a:path>
            </a:pathLst>
          </a:cu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Freeform 3"/>
          <p:cNvSpPr>
            <a:spLocks/>
          </p:cNvSpPr>
          <p:nvPr/>
        </p:nvSpPr>
        <p:spPr bwMode="auto">
          <a:xfrm>
            <a:off x="1517650" y="2554307"/>
            <a:ext cx="212725" cy="763587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20" y="415"/>
              </a:cxn>
              <a:cxn ang="0">
                <a:pos x="40" y="81"/>
              </a:cxn>
              <a:cxn ang="0">
                <a:pos x="95" y="47"/>
              </a:cxn>
              <a:cxn ang="0">
                <a:pos x="103" y="365"/>
              </a:cxn>
              <a:cxn ang="0">
                <a:pos x="132" y="407"/>
              </a:cxn>
            </a:cxnLst>
            <a:rect l="0" t="0" r="r" b="b"/>
            <a:pathLst>
              <a:path w="132" h="481">
                <a:moveTo>
                  <a:pt x="0" y="477"/>
                </a:moveTo>
                <a:cubicBezTo>
                  <a:pt x="4" y="467"/>
                  <a:pt x="13" y="481"/>
                  <a:pt x="20" y="415"/>
                </a:cubicBezTo>
                <a:cubicBezTo>
                  <a:pt x="27" y="349"/>
                  <a:pt x="27" y="142"/>
                  <a:pt x="40" y="81"/>
                </a:cubicBezTo>
                <a:cubicBezTo>
                  <a:pt x="53" y="20"/>
                  <a:pt x="85" y="0"/>
                  <a:pt x="95" y="47"/>
                </a:cubicBezTo>
                <a:cubicBezTo>
                  <a:pt x="105" y="94"/>
                  <a:pt x="96" y="305"/>
                  <a:pt x="103" y="365"/>
                </a:cubicBezTo>
                <a:cubicBezTo>
                  <a:pt x="109" y="425"/>
                  <a:pt x="126" y="398"/>
                  <a:pt x="132" y="407"/>
                </a:cubicBezTo>
              </a:path>
            </a:pathLst>
          </a:cu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Freeform 4"/>
          <p:cNvSpPr>
            <a:spLocks/>
          </p:cNvSpPr>
          <p:nvPr/>
        </p:nvSpPr>
        <p:spPr bwMode="auto">
          <a:xfrm>
            <a:off x="1695450" y="2465407"/>
            <a:ext cx="212725" cy="763587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20" y="415"/>
              </a:cxn>
              <a:cxn ang="0">
                <a:pos x="40" y="81"/>
              </a:cxn>
              <a:cxn ang="0">
                <a:pos x="95" y="47"/>
              </a:cxn>
              <a:cxn ang="0">
                <a:pos x="103" y="365"/>
              </a:cxn>
              <a:cxn ang="0">
                <a:pos x="132" y="407"/>
              </a:cxn>
            </a:cxnLst>
            <a:rect l="0" t="0" r="r" b="b"/>
            <a:pathLst>
              <a:path w="132" h="481">
                <a:moveTo>
                  <a:pt x="0" y="477"/>
                </a:moveTo>
                <a:cubicBezTo>
                  <a:pt x="4" y="467"/>
                  <a:pt x="13" y="481"/>
                  <a:pt x="20" y="415"/>
                </a:cubicBezTo>
                <a:cubicBezTo>
                  <a:pt x="27" y="349"/>
                  <a:pt x="27" y="142"/>
                  <a:pt x="40" y="81"/>
                </a:cubicBezTo>
                <a:cubicBezTo>
                  <a:pt x="53" y="20"/>
                  <a:pt x="85" y="0"/>
                  <a:pt x="95" y="47"/>
                </a:cubicBezTo>
                <a:cubicBezTo>
                  <a:pt x="105" y="94"/>
                  <a:pt x="96" y="305"/>
                  <a:pt x="103" y="365"/>
                </a:cubicBezTo>
                <a:cubicBezTo>
                  <a:pt x="109" y="425"/>
                  <a:pt x="126" y="398"/>
                  <a:pt x="132" y="407"/>
                </a:cubicBezTo>
              </a:path>
            </a:pathLst>
          </a:cu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1905000" y="2357457"/>
            <a:ext cx="212725" cy="763587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20" y="415"/>
              </a:cxn>
              <a:cxn ang="0">
                <a:pos x="40" y="81"/>
              </a:cxn>
              <a:cxn ang="0">
                <a:pos x="95" y="47"/>
              </a:cxn>
              <a:cxn ang="0">
                <a:pos x="103" y="365"/>
              </a:cxn>
              <a:cxn ang="0">
                <a:pos x="132" y="407"/>
              </a:cxn>
            </a:cxnLst>
            <a:rect l="0" t="0" r="r" b="b"/>
            <a:pathLst>
              <a:path w="132" h="481">
                <a:moveTo>
                  <a:pt x="0" y="477"/>
                </a:moveTo>
                <a:cubicBezTo>
                  <a:pt x="4" y="467"/>
                  <a:pt x="13" y="481"/>
                  <a:pt x="20" y="415"/>
                </a:cubicBezTo>
                <a:cubicBezTo>
                  <a:pt x="27" y="349"/>
                  <a:pt x="27" y="142"/>
                  <a:pt x="40" y="81"/>
                </a:cubicBezTo>
                <a:cubicBezTo>
                  <a:pt x="53" y="20"/>
                  <a:pt x="85" y="0"/>
                  <a:pt x="95" y="47"/>
                </a:cubicBezTo>
                <a:cubicBezTo>
                  <a:pt x="105" y="94"/>
                  <a:pt x="96" y="305"/>
                  <a:pt x="103" y="365"/>
                </a:cubicBezTo>
                <a:cubicBezTo>
                  <a:pt x="109" y="425"/>
                  <a:pt x="126" y="398"/>
                  <a:pt x="132" y="407"/>
                </a:cubicBezTo>
              </a:path>
            </a:pathLst>
          </a:cu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>
            <a:off x="2108200" y="2255857"/>
            <a:ext cx="212725" cy="763587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20" y="415"/>
              </a:cxn>
              <a:cxn ang="0">
                <a:pos x="40" y="81"/>
              </a:cxn>
              <a:cxn ang="0">
                <a:pos x="95" y="47"/>
              </a:cxn>
              <a:cxn ang="0">
                <a:pos x="103" y="365"/>
              </a:cxn>
              <a:cxn ang="0">
                <a:pos x="132" y="407"/>
              </a:cxn>
            </a:cxnLst>
            <a:rect l="0" t="0" r="r" b="b"/>
            <a:pathLst>
              <a:path w="132" h="481">
                <a:moveTo>
                  <a:pt x="0" y="477"/>
                </a:moveTo>
                <a:cubicBezTo>
                  <a:pt x="4" y="467"/>
                  <a:pt x="13" y="481"/>
                  <a:pt x="20" y="415"/>
                </a:cubicBezTo>
                <a:cubicBezTo>
                  <a:pt x="27" y="349"/>
                  <a:pt x="27" y="142"/>
                  <a:pt x="40" y="81"/>
                </a:cubicBezTo>
                <a:cubicBezTo>
                  <a:pt x="53" y="20"/>
                  <a:pt x="85" y="0"/>
                  <a:pt x="95" y="47"/>
                </a:cubicBezTo>
                <a:cubicBezTo>
                  <a:pt x="105" y="94"/>
                  <a:pt x="96" y="305"/>
                  <a:pt x="103" y="365"/>
                </a:cubicBezTo>
                <a:cubicBezTo>
                  <a:pt x="109" y="425"/>
                  <a:pt x="126" y="398"/>
                  <a:pt x="132" y="407"/>
                </a:cubicBezTo>
              </a:path>
            </a:pathLst>
          </a:cu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2314575" y="2154257"/>
            <a:ext cx="212725" cy="763587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20" y="415"/>
              </a:cxn>
              <a:cxn ang="0">
                <a:pos x="40" y="81"/>
              </a:cxn>
              <a:cxn ang="0">
                <a:pos x="95" y="47"/>
              </a:cxn>
              <a:cxn ang="0">
                <a:pos x="103" y="365"/>
              </a:cxn>
              <a:cxn ang="0">
                <a:pos x="132" y="407"/>
              </a:cxn>
            </a:cxnLst>
            <a:rect l="0" t="0" r="r" b="b"/>
            <a:pathLst>
              <a:path w="132" h="481">
                <a:moveTo>
                  <a:pt x="0" y="477"/>
                </a:moveTo>
                <a:cubicBezTo>
                  <a:pt x="4" y="467"/>
                  <a:pt x="13" y="481"/>
                  <a:pt x="20" y="415"/>
                </a:cubicBezTo>
                <a:cubicBezTo>
                  <a:pt x="27" y="349"/>
                  <a:pt x="27" y="142"/>
                  <a:pt x="40" y="81"/>
                </a:cubicBezTo>
                <a:cubicBezTo>
                  <a:pt x="53" y="20"/>
                  <a:pt x="85" y="0"/>
                  <a:pt x="95" y="47"/>
                </a:cubicBezTo>
                <a:cubicBezTo>
                  <a:pt x="105" y="94"/>
                  <a:pt x="96" y="305"/>
                  <a:pt x="103" y="365"/>
                </a:cubicBezTo>
                <a:cubicBezTo>
                  <a:pt x="109" y="425"/>
                  <a:pt x="126" y="398"/>
                  <a:pt x="132" y="407"/>
                </a:cubicBezTo>
              </a:path>
            </a:pathLst>
          </a:cu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Freeform 8"/>
          <p:cNvSpPr>
            <a:spLocks/>
          </p:cNvSpPr>
          <p:nvPr/>
        </p:nvSpPr>
        <p:spPr bwMode="auto">
          <a:xfrm>
            <a:off x="2517775" y="2052657"/>
            <a:ext cx="212725" cy="763587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20" y="415"/>
              </a:cxn>
              <a:cxn ang="0">
                <a:pos x="40" y="81"/>
              </a:cxn>
              <a:cxn ang="0">
                <a:pos x="95" y="47"/>
              </a:cxn>
              <a:cxn ang="0">
                <a:pos x="103" y="365"/>
              </a:cxn>
              <a:cxn ang="0">
                <a:pos x="132" y="407"/>
              </a:cxn>
            </a:cxnLst>
            <a:rect l="0" t="0" r="r" b="b"/>
            <a:pathLst>
              <a:path w="132" h="481">
                <a:moveTo>
                  <a:pt x="0" y="477"/>
                </a:moveTo>
                <a:cubicBezTo>
                  <a:pt x="4" y="467"/>
                  <a:pt x="13" y="481"/>
                  <a:pt x="20" y="415"/>
                </a:cubicBezTo>
                <a:cubicBezTo>
                  <a:pt x="27" y="349"/>
                  <a:pt x="27" y="142"/>
                  <a:pt x="40" y="81"/>
                </a:cubicBezTo>
                <a:cubicBezTo>
                  <a:pt x="53" y="20"/>
                  <a:pt x="85" y="0"/>
                  <a:pt x="95" y="47"/>
                </a:cubicBezTo>
                <a:cubicBezTo>
                  <a:pt x="105" y="94"/>
                  <a:pt x="96" y="305"/>
                  <a:pt x="103" y="365"/>
                </a:cubicBezTo>
                <a:cubicBezTo>
                  <a:pt x="109" y="425"/>
                  <a:pt x="126" y="398"/>
                  <a:pt x="132" y="407"/>
                </a:cubicBezTo>
              </a:path>
            </a:pathLst>
          </a:cu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Freeform 9"/>
          <p:cNvSpPr>
            <a:spLocks/>
          </p:cNvSpPr>
          <p:nvPr/>
        </p:nvSpPr>
        <p:spPr bwMode="auto">
          <a:xfrm>
            <a:off x="1298575" y="2686069"/>
            <a:ext cx="1260475" cy="1333500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794" y="382"/>
              </a:cxn>
              <a:cxn ang="0">
                <a:pos x="792" y="798"/>
              </a:cxn>
              <a:cxn ang="0">
                <a:pos x="708" y="840"/>
              </a:cxn>
              <a:cxn ang="0">
                <a:pos x="0" y="462"/>
              </a:cxn>
              <a:cxn ang="0">
                <a:pos x="76" y="418"/>
              </a:cxn>
              <a:cxn ang="0">
                <a:pos x="78" y="0"/>
              </a:cxn>
            </a:cxnLst>
            <a:rect l="0" t="0" r="r" b="b"/>
            <a:pathLst>
              <a:path w="794" h="840">
                <a:moveTo>
                  <a:pt x="78" y="0"/>
                </a:moveTo>
                <a:lnTo>
                  <a:pt x="794" y="382"/>
                </a:lnTo>
                <a:lnTo>
                  <a:pt x="792" y="798"/>
                </a:lnTo>
                <a:lnTo>
                  <a:pt x="708" y="840"/>
                </a:lnTo>
                <a:lnTo>
                  <a:pt x="0" y="462"/>
                </a:lnTo>
                <a:lnTo>
                  <a:pt x="76" y="418"/>
                </a:lnTo>
                <a:lnTo>
                  <a:pt x="78" y="0"/>
                </a:lnTo>
                <a:close/>
              </a:path>
            </a:pathLst>
          </a:custGeom>
          <a:solidFill>
            <a:srgbClr val="FFCC99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Freeform 10"/>
          <p:cNvSpPr>
            <a:spLocks/>
          </p:cNvSpPr>
          <p:nvPr/>
        </p:nvSpPr>
        <p:spPr bwMode="auto">
          <a:xfrm>
            <a:off x="2509838" y="2082819"/>
            <a:ext cx="1260475" cy="1333500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794" y="382"/>
              </a:cxn>
              <a:cxn ang="0">
                <a:pos x="792" y="798"/>
              </a:cxn>
              <a:cxn ang="0">
                <a:pos x="708" y="840"/>
              </a:cxn>
              <a:cxn ang="0">
                <a:pos x="0" y="462"/>
              </a:cxn>
              <a:cxn ang="0">
                <a:pos x="76" y="418"/>
              </a:cxn>
              <a:cxn ang="0">
                <a:pos x="78" y="0"/>
              </a:cxn>
            </a:cxnLst>
            <a:rect l="0" t="0" r="r" b="b"/>
            <a:pathLst>
              <a:path w="794" h="840">
                <a:moveTo>
                  <a:pt x="78" y="0"/>
                </a:moveTo>
                <a:lnTo>
                  <a:pt x="794" y="382"/>
                </a:lnTo>
                <a:lnTo>
                  <a:pt x="792" y="798"/>
                </a:lnTo>
                <a:lnTo>
                  <a:pt x="708" y="840"/>
                </a:lnTo>
                <a:lnTo>
                  <a:pt x="0" y="462"/>
                </a:lnTo>
                <a:lnTo>
                  <a:pt x="76" y="418"/>
                </a:lnTo>
                <a:lnTo>
                  <a:pt x="78" y="0"/>
                </a:lnTo>
                <a:close/>
              </a:path>
            </a:pathLst>
          </a:custGeom>
          <a:solidFill>
            <a:srgbClr val="FFCC99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Freeform 11"/>
          <p:cNvSpPr>
            <a:spLocks/>
          </p:cNvSpPr>
          <p:nvPr/>
        </p:nvSpPr>
        <p:spPr bwMode="auto">
          <a:xfrm>
            <a:off x="2311400" y="2189182"/>
            <a:ext cx="1260475" cy="1333500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794" y="382"/>
              </a:cxn>
              <a:cxn ang="0">
                <a:pos x="792" y="798"/>
              </a:cxn>
              <a:cxn ang="0">
                <a:pos x="708" y="840"/>
              </a:cxn>
              <a:cxn ang="0">
                <a:pos x="0" y="462"/>
              </a:cxn>
              <a:cxn ang="0">
                <a:pos x="76" y="418"/>
              </a:cxn>
              <a:cxn ang="0">
                <a:pos x="78" y="0"/>
              </a:cxn>
            </a:cxnLst>
            <a:rect l="0" t="0" r="r" b="b"/>
            <a:pathLst>
              <a:path w="794" h="840">
                <a:moveTo>
                  <a:pt x="78" y="0"/>
                </a:moveTo>
                <a:lnTo>
                  <a:pt x="794" y="382"/>
                </a:lnTo>
                <a:lnTo>
                  <a:pt x="792" y="798"/>
                </a:lnTo>
                <a:lnTo>
                  <a:pt x="708" y="840"/>
                </a:lnTo>
                <a:lnTo>
                  <a:pt x="0" y="462"/>
                </a:lnTo>
                <a:lnTo>
                  <a:pt x="76" y="418"/>
                </a:lnTo>
                <a:lnTo>
                  <a:pt x="78" y="0"/>
                </a:lnTo>
                <a:close/>
              </a:path>
            </a:pathLst>
          </a:custGeom>
          <a:solidFill>
            <a:srgbClr val="FFCC99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Freeform 12"/>
          <p:cNvSpPr>
            <a:spLocks/>
          </p:cNvSpPr>
          <p:nvPr/>
        </p:nvSpPr>
        <p:spPr bwMode="auto">
          <a:xfrm>
            <a:off x="2111375" y="2289194"/>
            <a:ext cx="1260475" cy="1333500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794" y="382"/>
              </a:cxn>
              <a:cxn ang="0">
                <a:pos x="792" y="798"/>
              </a:cxn>
              <a:cxn ang="0">
                <a:pos x="708" y="840"/>
              </a:cxn>
              <a:cxn ang="0">
                <a:pos x="0" y="462"/>
              </a:cxn>
              <a:cxn ang="0">
                <a:pos x="76" y="418"/>
              </a:cxn>
              <a:cxn ang="0">
                <a:pos x="78" y="0"/>
              </a:cxn>
            </a:cxnLst>
            <a:rect l="0" t="0" r="r" b="b"/>
            <a:pathLst>
              <a:path w="794" h="840">
                <a:moveTo>
                  <a:pt x="78" y="0"/>
                </a:moveTo>
                <a:lnTo>
                  <a:pt x="794" y="382"/>
                </a:lnTo>
                <a:lnTo>
                  <a:pt x="792" y="798"/>
                </a:lnTo>
                <a:lnTo>
                  <a:pt x="708" y="840"/>
                </a:lnTo>
                <a:lnTo>
                  <a:pt x="0" y="462"/>
                </a:lnTo>
                <a:lnTo>
                  <a:pt x="76" y="418"/>
                </a:lnTo>
                <a:lnTo>
                  <a:pt x="78" y="0"/>
                </a:lnTo>
                <a:close/>
              </a:path>
            </a:pathLst>
          </a:custGeom>
          <a:solidFill>
            <a:srgbClr val="FFCC99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Freeform 13"/>
          <p:cNvSpPr>
            <a:spLocks/>
          </p:cNvSpPr>
          <p:nvPr/>
        </p:nvSpPr>
        <p:spPr bwMode="auto">
          <a:xfrm>
            <a:off x="1906588" y="2393969"/>
            <a:ext cx="1260475" cy="1333500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794" y="382"/>
              </a:cxn>
              <a:cxn ang="0">
                <a:pos x="792" y="798"/>
              </a:cxn>
              <a:cxn ang="0">
                <a:pos x="708" y="840"/>
              </a:cxn>
              <a:cxn ang="0">
                <a:pos x="0" y="462"/>
              </a:cxn>
              <a:cxn ang="0">
                <a:pos x="76" y="418"/>
              </a:cxn>
              <a:cxn ang="0">
                <a:pos x="78" y="0"/>
              </a:cxn>
            </a:cxnLst>
            <a:rect l="0" t="0" r="r" b="b"/>
            <a:pathLst>
              <a:path w="794" h="840">
                <a:moveTo>
                  <a:pt x="78" y="0"/>
                </a:moveTo>
                <a:lnTo>
                  <a:pt x="794" y="382"/>
                </a:lnTo>
                <a:lnTo>
                  <a:pt x="792" y="798"/>
                </a:lnTo>
                <a:lnTo>
                  <a:pt x="708" y="840"/>
                </a:lnTo>
                <a:lnTo>
                  <a:pt x="0" y="462"/>
                </a:lnTo>
                <a:lnTo>
                  <a:pt x="76" y="418"/>
                </a:lnTo>
                <a:lnTo>
                  <a:pt x="78" y="0"/>
                </a:lnTo>
                <a:close/>
              </a:path>
            </a:pathLst>
          </a:custGeom>
          <a:solidFill>
            <a:srgbClr val="FFCC99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Freeform 14"/>
          <p:cNvSpPr>
            <a:spLocks/>
          </p:cNvSpPr>
          <p:nvPr/>
        </p:nvSpPr>
        <p:spPr bwMode="auto">
          <a:xfrm>
            <a:off x="1697038" y="2498744"/>
            <a:ext cx="1260475" cy="1333500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794" y="382"/>
              </a:cxn>
              <a:cxn ang="0">
                <a:pos x="792" y="798"/>
              </a:cxn>
              <a:cxn ang="0">
                <a:pos x="708" y="840"/>
              </a:cxn>
              <a:cxn ang="0">
                <a:pos x="0" y="462"/>
              </a:cxn>
              <a:cxn ang="0">
                <a:pos x="76" y="418"/>
              </a:cxn>
              <a:cxn ang="0">
                <a:pos x="78" y="0"/>
              </a:cxn>
            </a:cxnLst>
            <a:rect l="0" t="0" r="r" b="b"/>
            <a:pathLst>
              <a:path w="794" h="840">
                <a:moveTo>
                  <a:pt x="78" y="0"/>
                </a:moveTo>
                <a:lnTo>
                  <a:pt x="794" y="382"/>
                </a:lnTo>
                <a:lnTo>
                  <a:pt x="792" y="798"/>
                </a:lnTo>
                <a:lnTo>
                  <a:pt x="708" y="840"/>
                </a:lnTo>
                <a:lnTo>
                  <a:pt x="0" y="462"/>
                </a:lnTo>
                <a:lnTo>
                  <a:pt x="76" y="418"/>
                </a:lnTo>
                <a:lnTo>
                  <a:pt x="78" y="0"/>
                </a:lnTo>
                <a:close/>
              </a:path>
            </a:pathLst>
          </a:custGeom>
          <a:solidFill>
            <a:srgbClr val="FFCC99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Freeform 15"/>
          <p:cNvSpPr>
            <a:spLocks/>
          </p:cNvSpPr>
          <p:nvPr/>
        </p:nvSpPr>
        <p:spPr bwMode="auto">
          <a:xfrm>
            <a:off x="1525588" y="2589232"/>
            <a:ext cx="1260475" cy="1333500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794" y="382"/>
              </a:cxn>
              <a:cxn ang="0">
                <a:pos x="792" y="798"/>
              </a:cxn>
              <a:cxn ang="0">
                <a:pos x="708" y="840"/>
              </a:cxn>
              <a:cxn ang="0">
                <a:pos x="0" y="462"/>
              </a:cxn>
              <a:cxn ang="0">
                <a:pos x="76" y="418"/>
              </a:cxn>
              <a:cxn ang="0">
                <a:pos x="78" y="0"/>
              </a:cxn>
            </a:cxnLst>
            <a:rect l="0" t="0" r="r" b="b"/>
            <a:pathLst>
              <a:path w="794" h="840">
                <a:moveTo>
                  <a:pt x="78" y="0"/>
                </a:moveTo>
                <a:lnTo>
                  <a:pt x="794" y="382"/>
                </a:lnTo>
                <a:lnTo>
                  <a:pt x="792" y="798"/>
                </a:lnTo>
                <a:lnTo>
                  <a:pt x="708" y="840"/>
                </a:lnTo>
                <a:lnTo>
                  <a:pt x="0" y="462"/>
                </a:lnTo>
                <a:lnTo>
                  <a:pt x="76" y="418"/>
                </a:lnTo>
                <a:lnTo>
                  <a:pt x="78" y="0"/>
                </a:lnTo>
                <a:close/>
              </a:path>
            </a:pathLst>
          </a:custGeom>
          <a:solidFill>
            <a:srgbClr val="FFCC99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Freeform 16"/>
          <p:cNvSpPr>
            <a:spLocks/>
          </p:cNvSpPr>
          <p:nvPr/>
        </p:nvSpPr>
        <p:spPr bwMode="auto">
          <a:xfrm>
            <a:off x="2435225" y="3259157"/>
            <a:ext cx="212725" cy="763587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20" y="415"/>
              </a:cxn>
              <a:cxn ang="0">
                <a:pos x="40" y="81"/>
              </a:cxn>
              <a:cxn ang="0">
                <a:pos x="95" y="47"/>
              </a:cxn>
              <a:cxn ang="0">
                <a:pos x="103" y="365"/>
              </a:cxn>
              <a:cxn ang="0">
                <a:pos x="132" y="407"/>
              </a:cxn>
            </a:cxnLst>
            <a:rect l="0" t="0" r="r" b="b"/>
            <a:pathLst>
              <a:path w="132" h="481">
                <a:moveTo>
                  <a:pt x="0" y="477"/>
                </a:moveTo>
                <a:cubicBezTo>
                  <a:pt x="4" y="467"/>
                  <a:pt x="13" y="481"/>
                  <a:pt x="20" y="415"/>
                </a:cubicBezTo>
                <a:cubicBezTo>
                  <a:pt x="27" y="349"/>
                  <a:pt x="27" y="142"/>
                  <a:pt x="40" y="81"/>
                </a:cubicBezTo>
                <a:cubicBezTo>
                  <a:pt x="53" y="20"/>
                  <a:pt x="85" y="0"/>
                  <a:pt x="95" y="47"/>
                </a:cubicBezTo>
                <a:cubicBezTo>
                  <a:pt x="105" y="94"/>
                  <a:pt x="96" y="305"/>
                  <a:pt x="103" y="365"/>
                </a:cubicBezTo>
                <a:cubicBezTo>
                  <a:pt x="109" y="425"/>
                  <a:pt x="126" y="398"/>
                  <a:pt x="132" y="407"/>
                </a:cubicBezTo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Freeform 17"/>
          <p:cNvSpPr>
            <a:spLocks/>
          </p:cNvSpPr>
          <p:nvPr/>
        </p:nvSpPr>
        <p:spPr bwMode="auto">
          <a:xfrm>
            <a:off x="2644775" y="3154382"/>
            <a:ext cx="212725" cy="763587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20" y="415"/>
              </a:cxn>
              <a:cxn ang="0">
                <a:pos x="40" y="81"/>
              </a:cxn>
              <a:cxn ang="0">
                <a:pos x="95" y="47"/>
              </a:cxn>
              <a:cxn ang="0">
                <a:pos x="103" y="365"/>
              </a:cxn>
              <a:cxn ang="0">
                <a:pos x="132" y="407"/>
              </a:cxn>
            </a:cxnLst>
            <a:rect l="0" t="0" r="r" b="b"/>
            <a:pathLst>
              <a:path w="132" h="481">
                <a:moveTo>
                  <a:pt x="0" y="477"/>
                </a:moveTo>
                <a:cubicBezTo>
                  <a:pt x="4" y="467"/>
                  <a:pt x="13" y="481"/>
                  <a:pt x="20" y="415"/>
                </a:cubicBezTo>
                <a:cubicBezTo>
                  <a:pt x="27" y="349"/>
                  <a:pt x="27" y="142"/>
                  <a:pt x="40" y="81"/>
                </a:cubicBezTo>
                <a:cubicBezTo>
                  <a:pt x="53" y="20"/>
                  <a:pt x="85" y="0"/>
                  <a:pt x="95" y="47"/>
                </a:cubicBezTo>
                <a:cubicBezTo>
                  <a:pt x="105" y="94"/>
                  <a:pt x="96" y="305"/>
                  <a:pt x="103" y="365"/>
                </a:cubicBezTo>
                <a:cubicBezTo>
                  <a:pt x="109" y="425"/>
                  <a:pt x="126" y="398"/>
                  <a:pt x="132" y="407"/>
                </a:cubicBezTo>
              </a:path>
            </a:pathLst>
          </a:cu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Freeform 18"/>
          <p:cNvSpPr>
            <a:spLocks/>
          </p:cNvSpPr>
          <p:nvPr/>
        </p:nvSpPr>
        <p:spPr bwMode="auto">
          <a:xfrm>
            <a:off x="2822575" y="3065482"/>
            <a:ext cx="212725" cy="763587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20" y="415"/>
              </a:cxn>
              <a:cxn ang="0">
                <a:pos x="40" y="81"/>
              </a:cxn>
              <a:cxn ang="0">
                <a:pos x="95" y="47"/>
              </a:cxn>
              <a:cxn ang="0">
                <a:pos x="103" y="365"/>
              </a:cxn>
              <a:cxn ang="0">
                <a:pos x="132" y="407"/>
              </a:cxn>
            </a:cxnLst>
            <a:rect l="0" t="0" r="r" b="b"/>
            <a:pathLst>
              <a:path w="132" h="481">
                <a:moveTo>
                  <a:pt x="0" y="477"/>
                </a:moveTo>
                <a:cubicBezTo>
                  <a:pt x="4" y="467"/>
                  <a:pt x="13" y="481"/>
                  <a:pt x="20" y="415"/>
                </a:cubicBezTo>
                <a:cubicBezTo>
                  <a:pt x="27" y="349"/>
                  <a:pt x="27" y="142"/>
                  <a:pt x="40" y="81"/>
                </a:cubicBezTo>
                <a:cubicBezTo>
                  <a:pt x="53" y="20"/>
                  <a:pt x="85" y="0"/>
                  <a:pt x="95" y="47"/>
                </a:cubicBezTo>
                <a:cubicBezTo>
                  <a:pt x="105" y="94"/>
                  <a:pt x="96" y="305"/>
                  <a:pt x="103" y="365"/>
                </a:cubicBezTo>
                <a:cubicBezTo>
                  <a:pt x="109" y="425"/>
                  <a:pt x="126" y="398"/>
                  <a:pt x="132" y="407"/>
                </a:cubicBezTo>
              </a:path>
            </a:pathLst>
          </a:cu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Freeform 19"/>
          <p:cNvSpPr>
            <a:spLocks/>
          </p:cNvSpPr>
          <p:nvPr/>
        </p:nvSpPr>
        <p:spPr bwMode="auto">
          <a:xfrm>
            <a:off x="3032125" y="2957532"/>
            <a:ext cx="212725" cy="763587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20" y="415"/>
              </a:cxn>
              <a:cxn ang="0">
                <a:pos x="40" y="81"/>
              </a:cxn>
              <a:cxn ang="0">
                <a:pos x="95" y="47"/>
              </a:cxn>
              <a:cxn ang="0">
                <a:pos x="103" y="365"/>
              </a:cxn>
              <a:cxn ang="0">
                <a:pos x="132" y="407"/>
              </a:cxn>
            </a:cxnLst>
            <a:rect l="0" t="0" r="r" b="b"/>
            <a:pathLst>
              <a:path w="132" h="481">
                <a:moveTo>
                  <a:pt x="0" y="477"/>
                </a:moveTo>
                <a:cubicBezTo>
                  <a:pt x="4" y="467"/>
                  <a:pt x="13" y="481"/>
                  <a:pt x="20" y="415"/>
                </a:cubicBezTo>
                <a:cubicBezTo>
                  <a:pt x="27" y="349"/>
                  <a:pt x="27" y="142"/>
                  <a:pt x="40" y="81"/>
                </a:cubicBezTo>
                <a:cubicBezTo>
                  <a:pt x="53" y="20"/>
                  <a:pt x="85" y="0"/>
                  <a:pt x="95" y="47"/>
                </a:cubicBezTo>
                <a:cubicBezTo>
                  <a:pt x="105" y="94"/>
                  <a:pt x="96" y="305"/>
                  <a:pt x="103" y="365"/>
                </a:cubicBezTo>
                <a:cubicBezTo>
                  <a:pt x="109" y="425"/>
                  <a:pt x="126" y="398"/>
                  <a:pt x="132" y="407"/>
                </a:cubicBezTo>
              </a:path>
            </a:pathLst>
          </a:cu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Freeform 20"/>
          <p:cNvSpPr>
            <a:spLocks/>
          </p:cNvSpPr>
          <p:nvPr/>
        </p:nvSpPr>
        <p:spPr bwMode="auto">
          <a:xfrm>
            <a:off x="3235325" y="2855932"/>
            <a:ext cx="212725" cy="763587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20" y="415"/>
              </a:cxn>
              <a:cxn ang="0">
                <a:pos x="40" y="81"/>
              </a:cxn>
              <a:cxn ang="0">
                <a:pos x="95" y="47"/>
              </a:cxn>
              <a:cxn ang="0">
                <a:pos x="103" y="365"/>
              </a:cxn>
              <a:cxn ang="0">
                <a:pos x="132" y="407"/>
              </a:cxn>
            </a:cxnLst>
            <a:rect l="0" t="0" r="r" b="b"/>
            <a:pathLst>
              <a:path w="132" h="481">
                <a:moveTo>
                  <a:pt x="0" y="477"/>
                </a:moveTo>
                <a:cubicBezTo>
                  <a:pt x="4" y="467"/>
                  <a:pt x="13" y="481"/>
                  <a:pt x="20" y="415"/>
                </a:cubicBezTo>
                <a:cubicBezTo>
                  <a:pt x="27" y="349"/>
                  <a:pt x="27" y="142"/>
                  <a:pt x="40" y="81"/>
                </a:cubicBezTo>
                <a:cubicBezTo>
                  <a:pt x="53" y="20"/>
                  <a:pt x="85" y="0"/>
                  <a:pt x="95" y="47"/>
                </a:cubicBezTo>
                <a:cubicBezTo>
                  <a:pt x="105" y="94"/>
                  <a:pt x="96" y="305"/>
                  <a:pt x="103" y="365"/>
                </a:cubicBezTo>
                <a:cubicBezTo>
                  <a:pt x="109" y="425"/>
                  <a:pt x="126" y="398"/>
                  <a:pt x="132" y="407"/>
                </a:cubicBezTo>
              </a:path>
            </a:pathLst>
          </a:custGeom>
          <a:solidFill>
            <a:srgbClr val="00FF00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Freeform 21"/>
          <p:cNvSpPr>
            <a:spLocks/>
          </p:cNvSpPr>
          <p:nvPr/>
        </p:nvSpPr>
        <p:spPr bwMode="auto">
          <a:xfrm>
            <a:off x="3441700" y="2754332"/>
            <a:ext cx="212725" cy="763587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20" y="415"/>
              </a:cxn>
              <a:cxn ang="0">
                <a:pos x="40" y="81"/>
              </a:cxn>
              <a:cxn ang="0">
                <a:pos x="95" y="47"/>
              </a:cxn>
              <a:cxn ang="0">
                <a:pos x="103" y="365"/>
              </a:cxn>
              <a:cxn ang="0">
                <a:pos x="132" y="407"/>
              </a:cxn>
            </a:cxnLst>
            <a:rect l="0" t="0" r="r" b="b"/>
            <a:pathLst>
              <a:path w="132" h="481">
                <a:moveTo>
                  <a:pt x="0" y="477"/>
                </a:moveTo>
                <a:cubicBezTo>
                  <a:pt x="4" y="467"/>
                  <a:pt x="13" y="481"/>
                  <a:pt x="20" y="415"/>
                </a:cubicBezTo>
                <a:cubicBezTo>
                  <a:pt x="27" y="349"/>
                  <a:pt x="27" y="142"/>
                  <a:pt x="40" y="81"/>
                </a:cubicBezTo>
                <a:cubicBezTo>
                  <a:pt x="53" y="20"/>
                  <a:pt x="85" y="0"/>
                  <a:pt x="95" y="47"/>
                </a:cubicBezTo>
                <a:cubicBezTo>
                  <a:pt x="105" y="94"/>
                  <a:pt x="96" y="305"/>
                  <a:pt x="103" y="365"/>
                </a:cubicBezTo>
                <a:cubicBezTo>
                  <a:pt x="109" y="425"/>
                  <a:pt x="126" y="398"/>
                  <a:pt x="132" y="407"/>
                </a:cubicBezTo>
              </a:path>
            </a:pathLst>
          </a:cu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Freeform 22"/>
          <p:cNvSpPr>
            <a:spLocks/>
          </p:cNvSpPr>
          <p:nvPr/>
        </p:nvSpPr>
        <p:spPr bwMode="auto">
          <a:xfrm>
            <a:off x="3644900" y="2652732"/>
            <a:ext cx="212725" cy="763587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20" y="415"/>
              </a:cxn>
              <a:cxn ang="0">
                <a:pos x="40" y="81"/>
              </a:cxn>
              <a:cxn ang="0">
                <a:pos x="95" y="47"/>
              </a:cxn>
              <a:cxn ang="0">
                <a:pos x="103" y="365"/>
              </a:cxn>
              <a:cxn ang="0">
                <a:pos x="132" y="407"/>
              </a:cxn>
            </a:cxnLst>
            <a:rect l="0" t="0" r="r" b="b"/>
            <a:pathLst>
              <a:path w="132" h="481">
                <a:moveTo>
                  <a:pt x="0" y="477"/>
                </a:moveTo>
                <a:cubicBezTo>
                  <a:pt x="4" y="467"/>
                  <a:pt x="13" y="481"/>
                  <a:pt x="20" y="415"/>
                </a:cubicBezTo>
                <a:cubicBezTo>
                  <a:pt x="27" y="349"/>
                  <a:pt x="27" y="142"/>
                  <a:pt x="40" y="81"/>
                </a:cubicBezTo>
                <a:cubicBezTo>
                  <a:pt x="53" y="20"/>
                  <a:pt x="85" y="0"/>
                  <a:pt x="95" y="47"/>
                </a:cubicBezTo>
                <a:cubicBezTo>
                  <a:pt x="105" y="94"/>
                  <a:pt x="96" y="305"/>
                  <a:pt x="103" y="365"/>
                </a:cubicBezTo>
                <a:cubicBezTo>
                  <a:pt x="109" y="425"/>
                  <a:pt x="126" y="398"/>
                  <a:pt x="132" y="407"/>
                </a:cubicBezTo>
              </a:path>
            </a:pathLst>
          </a:custGeom>
          <a:solidFill>
            <a:srgbClr val="99CC00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Freeform 23"/>
          <p:cNvSpPr>
            <a:spLocks/>
          </p:cNvSpPr>
          <p:nvPr/>
        </p:nvSpPr>
        <p:spPr bwMode="auto">
          <a:xfrm>
            <a:off x="1301750" y="2686069"/>
            <a:ext cx="1279525" cy="1333500"/>
          </a:xfrm>
          <a:custGeom>
            <a:avLst/>
            <a:gdLst/>
            <a:ahLst/>
            <a:cxnLst>
              <a:cxn ang="0">
                <a:pos x="80" y="0"/>
              </a:cxn>
              <a:cxn ang="0">
                <a:pos x="306" y="154"/>
              </a:cxn>
              <a:cxn ang="0">
                <a:pos x="418" y="234"/>
              </a:cxn>
              <a:cxn ang="0">
                <a:pos x="468" y="264"/>
              </a:cxn>
              <a:cxn ang="0">
                <a:pos x="660" y="342"/>
              </a:cxn>
              <a:cxn ang="0">
                <a:pos x="748" y="372"/>
              </a:cxn>
              <a:cxn ang="0">
                <a:pos x="806" y="382"/>
              </a:cxn>
              <a:cxn ang="0">
                <a:pos x="780" y="388"/>
              </a:cxn>
              <a:cxn ang="0">
                <a:pos x="762" y="400"/>
              </a:cxn>
              <a:cxn ang="0">
                <a:pos x="754" y="438"/>
              </a:cxn>
              <a:cxn ang="0">
                <a:pos x="746" y="522"/>
              </a:cxn>
              <a:cxn ang="0">
                <a:pos x="740" y="594"/>
              </a:cxn>
              <a:cxn ang="0">
                <a:pos x="738" y="628"/>
              </a:cxn>
              <a:cxn ang="0">
                <a:pos x="734" y="648"/>
              </a:cxn>
              <a:cxn ang="0">
                <a:pos x="718" y="728"/>
              </a:cxn>
              <a:cxn ang="0">
                <a:pos x="718" y="804"/>
              </a:cxn>
              <a:cxn ang="0">
                <a:pos x="706" y="834"/>
              </a:cxn>
              <a:cxn ang="0">
                <a:pos x="702" y="840"/>
              </a:cxn>
              <a:cxn ang="0">
                <a:pos x="688" y="824"/>
              </a:cxn>
              <a:cxn ang="0">
                <a:pos x="628" y="806"/>
              </a:cxn>
              <a:cxn ang="0">
                <a:pos x="600" y="792"/>
              </a:cxn>
              <a:cxn ang="0">
                <a:pos x="588" y="788"/>
              </a:cxn>
              <a:cxn ang="0">
                <a:pos x="556" y="766"/>
              </a:cxn>
              <a:cxn ang="0">
                <a:pos x="538" y="756"/>
              </a:cxn>
              <a:cxn ang="0">
                <a:pos x="504" y="722"/>
              </a:cxn>
              <a:cxn ang="0">
                <a:pos x="468" y="706"/>
              </a:cxn>
              <a:cxn ang="0">
                <a:pos x="422" y="684"/>
              </a:cxn>
              <a:cxn ang="0">
                <a:pos x="390" y="662"/>
              </a:cxn>
              <a:cxn ang="0">
                <a:pos x="360" y="650"/>
              </a:cxn>
              <a:cxn ang="0">
                <a:pos x="352" y="648"/>
              </a:cxn>
              <a:cxn ang="0">
                <a:pos x="334" y="636"/>
              </a:cxn>
              <a:cxn ang="0">
                <a:pos x="322" y="632"/>
              </a:cxn>
              <a:cxn ang="0">
                <a:pos x="246" y="598"/>
              </a:cxn>
              <a:cxn ang="0">
                <a:pos x="196" y="576"/>
              </a:cxn>
              <a:cxn ang="0">
                <a:pos x="164" y="562"/>
              </a:cxn>
              <a:cxn ang="0">
                <a:pos x="74" y="496"/>
              </a:cxn>
              <a:cxn ang="0">
                <a:pos x="44" y="478"/>
              </a:cxn>
              <a:cxn ang="0">
                <a:pos x="32" y="474"/>
              </a:cxn>
              <a:cxn ang="0">
                <a:pos x="18" y="464"/>
              </a:cxn>
              <a:cxn ang="0">
                <a:pos x="0" y="458"/>
              </a:cxn>
              <a:cxn ang="0">
                <a:pos x="12" y="420"/>
              </a:cxn>
              <a:cxn ang="0">
                <a:pos x="42" y="344"/>
              </a:cxn>
              <a:cxn ang="0">
                <a:pos x="48" y="288"/>
              </a:cxn>
              <a:cxn ang="0">
                <a:pos x="46" y="204"/>
              </a:cxn>
              <a:cxn ang="0">
                <a:pos x="44" y="124"/>
              </a:cxn>
              <a:cxn ang="0">
                <a:pos x="62" y="78"/>
              </a:cxn>
              <a:cxn ang="0">
                <a:pos x="84" y="14"/>
              </a:cxn>
              <a:cxn ang="0">
                <a:pos x="150" y="130"/>
              </a:cxn>
              <a:cxn ang="0">
                <a:pos x="230" y="212"/>
              </a:cxn>
              <a:cxn ang="0">
                <a:pos x="242" y="200"/>
              </a:cxn>
            </a:cxnLst>
            <a:rect l="0" t="0" r="r" b="b"/>
            <a:pathLst>
              <a:path w="806" h="840">
                <a:moveTo>
                  <a:pt x="80" y="0"/>
                </a:moveTo>
                <a:cubicBezTo>
                  <a:pt x="166" y="34"/>
                  <a:pt x="232" y="101"/>
                  <a:pt x="306" y="154"/>
                </a:cubicBezTo>
                <a:cubicBezTo>
                  <a:pt x="341" y="179"/>
                  <a:pt x="375" y="220"/>
                  <a:pt x="418" y="234"/>
                </a:cubicBezTo>
                <a:cubicBezTo>
                  <a:pt x="432" y="248"/>
                  <a:pt x="451" y="252"/>
                  <a:pt x="468" y="264"/>
                </a:cubicBezTo>
                <a:cubicBezTo>
                  <a:pt x="523" y="302"/>
                  <a:pt x="596" y="324"/>
                  <a:pt x="660" y="342"/>
                </a:cubicBezTo>
                <a:cubicBezTo>
                  <a:pt x="685" y="357"/>
                  <a:pt x="719" y="367"/>
                  <a:pt x="748" y="372"/>
                </a:cubicBezTo>
                <a:cubicBezTo>
                  <a:pt x="769" y="380"/>
                  <a:pt x="781" y="381"/>
                  <a:pt x="806" y="382"/>
                </a:cubicBezTo>
                <a:cubicBezTo>
                  <a:pt x="790" y="387"/>
                  <a:pt x="798" y="385"/>
                  <a:pt x="780" y="388"/>
                </a:cubicBezTo>
                <a:cubicBezTo>
                  <a:pt x="772" y="391"/>
                  <a:pt x="768" y="394"/>
                  <a:pt x="762" y="400"/>
                </a:cubicBezTo>
                <a:cubicBezTo>
                  <a:pt x="758" y="412"/>
                  <a:pt x="754" y="438"/>
                  <a:pt x="754" y="438"/>
                </a:cubicBezTo>
                <a:cubicBezTo>
                  <a:pt x="753" y="472"/>
                  <a:pt x="756" y="493"/>
                  <a:pt x="746" y="522"/>
                </a:cubicBezTo>
                <a:cubicBezTo>
                  <a:pt x="743" y="546"/>
                  <a:pt x="746" y="571"/>
                  <a:pt x="740" y="594"/>
                </a:cubicBezTo>
                <a:cubicBezTo>
                  <a:pt x="739" y="605"/>
                  <a:pt x="739" y="617"/>
                  <a:pt x="738" y="628"/>
                </a:cubicBezTo>
                <a:cubicBezTo>
                  <a:pt x="737" y="635"/>
                  <a:pt x="734" y="648"/>
                  <a:pt x="734" y="648"/>
                </a:cubicBezTo>
                <a:cubicBezTo>
                  <a:pt x="732" y="677"/>
                  <a:pt x="723" y="700"/>
                  <a:pt x="718" y="728"/>
                </a:cubicBezTo>
                <a:cubicBezTo>
                  <a:pt x="721" y="766"/>
                  <a:pt x="721" y="757"/>
                  <a:pt x="718" y="804"/>
                </a:cubicBezTo>
                <a:cubicBezTo>
                  <a:pt x="717" y="818"/>
                  <a:pt x="713" y="823"/>
                  <a:pt x="706" y="834"/>
                </a:cubicBezTo>
                <a:cubicBezTo>
                  <a:pt x="705" y="836"/>
                  <a:pt x="702" y="840"/>
                  <a:pt x="702" y="840"/>
                </a:cubicBezTo>
                <a:cubicBezTo>
                  <a:pt x="695" y="835"/>
                  <a:pt x="695" y="828"/>
                  <a:pt x="688" y="824"/>
                </a:cubicBezTo>
                <a:cubicBezTo>
                  <a:pt x="670" y="815"/>
                  <a:pt x="647" y="816"/>
                  <a:pt x="628" y="806"/>
                </a:cubicBezTo>
                <a:cubicBezTo>
                  <a:pt x="617" y="800"/>
                  <a:pt x="611" y="796"/>
                  <a:pt x="600" y="792"/>
                </a:cubicBezTo>
                <a:cubicBezTo>
                  <a:pt x="596" y="790"/>
                  <a:pt x="588" y="788"/>
                  <a:pt x="588" y="788"/>
                </a:cubicBezTo>
                <a:cubicBezTo>
                  <a:pt x="576" y="776"/>
                  <a:pt x="572" y="771"/>
                  <a:pt x="556" y="766"/>
                </a:cubicBezTo>
                <a:cubicBezTo>
                  <a:pt x="549" y="764"/>
                  <a:pt x="538" y="756"/>
                  <a:pt x="538" y="756"/>
                </a:cubicBezTo>
                <a:cubicBezTo>
                  <a:pt x="529" y="743"/>
                  <a:pt x="518" y="729"/>
                  <a:pt x="504" y="722"/>
                </a:cubicBezTo>
                <a:cubicBezTo>
                  <a:pt x="497" y="711"/>
                  <a:pt x="480" y="709"/>
                  <a:pt x="468" y="706"/>
                </a:cubicBezTo>
                <a:cubicBezTo>
                  <a:pt x="454" y="697"/>
                  <a:pt x="437" y="689"/>
                  <a:pt x="422" y="684"/>
                </a:cubicBezTo>
                <a:cubicBezTo>
                  <a:pt x="411" y="680"/>
                  <a:pt x="400" y="668"/>
                  <a:pt x="390" y="662"/>
                </a:cubicBezTo>
                <a:cubicBezTo>
                  <a:pt x="379" y="656"/>
                  <a:pt x="373" y="653"/>
                  <a:pt x="360" y="650"/>
                </a:cubicBezTo>
                <a:cubicBezTo>
                  <a:pt x="357" y="649"/>
                  <a:pt x="352" y="648"/>
                  <a:pt x="352" y="648"/>
                </a:cubicBezTo>
                <a:cubicBezTo>
                  <a:pt x="346" y="644"/>
                  <a:pt x="340" y="640"/>
                  <a:pt x="334" y="636"/>
                </a:cubicBezTo>
                <a:cubicBezTo>
                  <a:pt x="330" y="634"/>
                  <a:pt x="322" y="632"/>
                  <a:pt x="322" y="632"/>
                </a:cubicBezTo>
                <a:cubicBezTo>
                  <a:pt x="301" y="617"/>
                  <a:pt x="270" y="606"/>
                  <a:pt x="246" y="598"/>
                </a:cubicBezTo>
                <a:cubicBezTo>
                  <a:pt x="229" y="592"/>
                  <a:pt x="214" y="580"/>
                  <a:pt x="196" y="576"/>
                </a:cubicBezTo>
                <a:cubicBezTo>
                  <a:pt x="186" y="569"/>
                  <a:pt x="176" y="565"/>
                  <a:pt x="164" y="562"/>
                </a:cubicBezTo>
                <a:cubicBezTo>
                  <a:pt x="133" y="541"/>
                  <a:pt x="105" y="516"/>
                  <a:pt x="74" y="496"/>
                </a:cubicBezTo>
                <a:cubicBezTo>
                  <a:pt x="64" y="489"/>
                  <a:pt x="54" y="485"/>
                  <a:pt x="44" y="478"/>
                </a:cubicBezTo>
                <a:cubicBezTo>
                  <a:pt x="40" y="476"/>
                  <a:pt x="32" y="474"/>
                  <a:pt x="32" y="474"/>
                </a:cubicBezTo>
                <a:cubicBezTo>
                  <a:pt x="31" y="473"/>
                  <a:pt x="20" y="465"/>
                  <a:pt x="18" y="464"/>
                </a:cubicBezTo>
                <a:cubicBezTo>
                  <a:pt x="12" y="461"/>
                  <a:pt x="0" y="458"/>
                  <a:pt x="0" y="458"/>
                </a:cubicBezTo>
                <a:cubicBezTo>
                  <a:pt x="16" y="448"/>
                  <a:pt x="9" y="442"/>
                  <a:pt x="12" y="420"/>
                </a:cubicBezTo>
                <a:cubicBezTo>
                  <a:pt x="14" y="402"/>
                  <a:pt x="32" y="360"/>
                  <a:pt x="42" y="344"/>
                </a:cubicBezTo>
                <a:cubicBezTo>
                  <a:pt x="45" y="325"/>
                  <a:pt x="43" y="306"/>
                  <a:pt x="48" y="288"/>
                </a:cubicBezTo>
                <a:cubicBezTo>
                  <a:pt x="49" y="260"/>
                  <a:pt x="52" y="232"/>
                  <a:pt x="46" y="204"/>
                </a:cubicBezTo>
                <a:cubicBezTo>
                  <a:pt x="44" y="174"/>
                  <a:pt x="40" y="155"/>
                  <a:pt x="44" y="124"/>
                </a:cubicBezTo>
                <a:cubicBezTo>
                  <a:pt x="46" y="108"/>
                  <a:pt x="56" y="92"/>
                  <a:pt x="62" y="78"/>
                </a:cubicBezTo>
                <a:cubicBezTo>
                  <a:pt x="71" y="57"/>
                  <a:pt x="74" y="34"/>
                  <a:pt x="84" y="14"/>
                </a:cubicBezTo>
                <a:lnTo>
                  <a:pt x="150" y="130"/>
                </a:lnTo>
                <a:lnTo>
                  <a:pt x="230" y="212"/>
                </a:lnTo>
                <a:lnTo>
                  <a:pt x="242" y="200"/>
                </a:lnTo>
              </a:path>
            </a:pathLst>
          </a:custGeom>
          <a:noFill/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Line 24"/>
          <p:cNvSpPr>
            <a:spLocks noChangeShapeType="1"/>
          </p:cNvSpPr>
          <p:nvPr/>
        </p:nvSpPr>
        <p:spPr bwMode="auto">
          <a:xfrm>
            <a:off x="1428750" y="2684482"/>
            <a:ext cx="112395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Line 25"/>
          <p:cNvSpPr>
            <a:spLocks noChangeShapeType="1"/>
          </p:cNvSpPr>
          <p:nvPr/>
        </p:nvSpPr>
        <p:spPr bwMode="auto">
          <a:xfrm>
            <a:off x="1644650" y="2581294"/>
            <a:ext cx="112395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26"/>
          <p:cNvSpPr>
            <a:spLocks noChangeShapeType="1"/>
          </p:cNvSpPr>
          <p:nvPr/>
        </p:nvSpPr>
        <p:spPr bwMode="auto">
          <a:xfrm>
            <a:off x="1817688" y="2487632"/>
            <a:ext cx="112395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27"/>
          <p:cNvSpPr>
            <a:spLocks noChangeShapeType="1"/>
          </p:cNvSpPr>
          <p:nvPr/>
        </p:nvSpPr>
        <p:spPr bwMode="auto">
          <a:xfrm>
            <a:off x="2028825" y="2384444"/>
            <a:ext cx="112395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28"/>
          <p:cNvSpPr>
            <a:spLocks noChangeShapeType="1"/>
          </p:cNvSpPr>
          <p:nvPr/>
        </p:nvSpPr>
        <p:spPr bwMode="auto">
          <a:xfrm>
            <a:off x="2239963" y="2281257"/>
            <a:ext cx="112395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Line 29"/>
          <p:cNvSpPr>
            <a:spLocks noChangeShapeType="1"/>
          </p:cNvSpPr>
          <p:nvPr/>
        </p:nvSpPr>
        <p:spPr bwMode="auto">
          <a:xfrm>
            <a:off x="2446338" y="2182832"/>
            <a:ext cx="112395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30"/>
          <p:cNvSpPr>
            <a:spLocks noChangeShapeType="1"/>
          </p:cNvSpPr>
          <p:nvPr/>
        </p:nvSpPr>
        <p:spPr bwMode="auto">
          <a:xfrm>
            <a:off x="2643188" y="2079644"/>
            <a:ext cx="112395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Freeform 31"/>
          <p:cNvSpPr>
            <a:spLocks/>
          </p:cNvSpPr>
          <p:nvPr/>
        </p:nvSpPr>
        <p:spPr bwMode="auto">
          <a:xfrm>
            <a:off x="3351213" y="3289319"/>
            <a:ext cx="1504950" cy="1284288"/>
          </a:xfrm>
          <a:custGeom>
            <a:avLst/>
            <a:gdLst/>
            <a:ahLst/>
            <a:cxnLst>
              <a:cxn ang="0">
                <a:pos x="13" y="793"/>
              </a:cxn>
              <a:cxn ang="0">
                <a:pos x="33" y="731"/>
              </a:cxn>
              <a:cxn ang="0">
                <a:pos x="131" y="322"/>
              </a:cxn>
              <a:cxn ang="0">
                <a:pos x="821" y="1"/>
              </a:cxn>
              <a:cxn ang="0">
                <a:pos x="896" y="316"/>
              </a:cxn>
              <a:cxn ang="0">
                <a:pos x="947" y="328"/>
              </a:cxn>
            </a:cxnLst>
            <a:rect l="0" t="0" r="r" b="b"/>
            <a:pathLst>
              <a:path w="948" h="809">
                <a:moveTo>
                  <a:pt x="13" y="793"/>
                </a:moveTo>
                <a:cubicBezTo>
                  <a:pt x="17" y="783"/>
                  <a:pt x="13" y="809"/>
                  <a:pt x="33" y="731"/>
                </a:cubicBezTo>
                <a:cubicBezTo>
                  <a:pt x="53" y="653"/>
                  <a:pt x="0" y="444"/>
                  <a:pt x="131" y="322"/>
                </a:cubicBezTo>
                <a:cubicBezTo>
                  <a:pt x="262" y="200"/>
                  <a:pt x="694" y="2"/>
                  <a:pt x="821" y="1"/>
                </a:cubicBezTo>
                <a:cubicBezTo>
                  <a:pt x="948" y="0"/>
                  <a:pt x="875" y="262"/>
                  <a:pt x="896" y="316"/>
                </a:cubicBezTo>
                <a:cubicBezTo>
                  <a:pt x="917" y="370"/>
                  <a:pt x="937" y="326"/>
                  <a:pt x="947" y="328"/>
                </a:cubicBezTo>
              </a:path>
            </a:pathLst>
          </a:cu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Freeform 32"/>
          <p:cNvSpPr>
            <a:spLocks/>
          </p:cNvSpPr>
          <p:nvPr/>
        </p:nvSpPr>
        <p:spPr bwMode="auto">
          <a:xfrm>
            <a:off x="3381375" y="4408507"/>
            <a:ext cx="261938" cy="228600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96" y="144"/>
              </a:cxn>
              <a:cxn ang="0">
                <a:pos x="165" y="0"/>
              </a:cxn>
              <a:cxn ang="0">
                <a:pos x="0" y="87"/>
              </a:cxn>
            </a:cxnLst>
            <a:rect l="0" t="0" r="r" b="b"/>
            <a:pathLst>
              <a:path w="165" h="144">
                <a:moveTo>
                  <a:pt x="0" y="87"/>
                </a:moveTo>
                <a:lnTo>
                  <a:pt x="96" y="144"/>
                </a:lnTo>
                <a:lnTo>
                  <a:pt x="165" y="0"/>
                </a:lnTo>
                <a:lnTo>
                  <a:pt x="0" y="87"/>
                </a:lnTo>
                <a:close/>
              </a:path>
            </a:pathLst>
          </a:custGeom>
          <a:solidFill>
            <a:srgbClr val="FFCC99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Freeform 33"/>
          <p:cNvSpPr>
            <a:spLocks/>
          </p:cNvSpPr>
          <p:nvPr/>
        </p:nvSpPr>
        <p:spPr bwMode="auto">
          <a:xfrm>
            <a:off x="4668838" y="3286144"/>
            <a:ext cx="184150" cy="112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" y="71"/>
              </a:cxn>
              <a:cxn ang="0">
                <a:pos x="116" y="56"/>
              </a:cxn>
              <a:cxn ang="0">
                <a:pos x="0" y="0"/>
              </a:cxn>
            </a:cxnLst>
            <a:rect l="0" t="0" r="r" b="b"/>
            <a:pathLst>
              <a:path w="116" h="71">
                <a:moveTo>
                  <a:pt x="0" y="0"/>
                </a:moveTo>
                <a:lnTo>
                  <a:pt x="29" y="71"/>
                </a:lnTo>
                <a:lnTo>
                  <a:pt x="116" y="56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Freeform 34"/>
          <p:cNvSpPr>
            <a:spLocks/>
          </p:cNvSpPr>
          <p:nvPr/>
        </p:nvSpPr>
        <p:spPr bwMode="auto">
          <a:xfrm>
            <a:off x="3509963" y="3371869"/>
            <a:ext cx="1504950" cy="1284288"/>
          </a:xfrm>
          <a:custGeom>
            <a:avLst/>
            <a:gdLst/>
            <a:ahLst/>
            <a:cxnLst>
              <a:cxn ang="0">
                <a:pos x="13" y="793"/>
              </a:cxn>
              <a:cxn ang="0">
                <a:pos x="33" y="731"/>
              </a:cxn>
              <a:cxn ang="0">
                <a:pos x="131" y="322"/>
              </a:cxn>
              <a:cxn ang="0">
                <a:pos x="821" y="1"/>
              </a:cxn>
              <a:cxn ang="0">
                <a:pos x="896" y="316"/>
              </a:cxn>
              <a:cxn ang="0">
                <a:pos x="947" y="328"/>
              </a:cxn>
            </a:cxnLst>
            <a:rect l="0" t="0" r="r" b="b"/>
            <a:pathLst>
              <a:path w="948" h="809">
                <a:moveTo>
                  <a:pt x="13" y="793"/>
                </a:moveTo>
                <a:cubicBezTo>
                  <a:pt x="17" y="783"/>
                  <a:pt x="13" y="809"/>
                  <a:pt x="33" y="731"/>
                </a:cubicBezTo>
                <a:cubicBezTo>
                  <a:pt x="53" y="653"/>
                  <a:pt x="0" y="444"/>
                  <a:pt x="131" y="322"/>
                </a:cubicBezTo>
                <a:cubicBezTo>
                  <a:pt x="262" y="200"/>
                  <a:pt x="694" y="2"/>
                  <a:pt x="821" y="1"/>
                </a:cubicBezTo>
                <a:cubicBezTo>
                  <a:pt x="948" y="0"/>
                  <a:pt x="875" y="262"/>
                  <a:pt x="896" y="316"/>
                </a:cubicBezTo>
                <a:cubicBezTo>
                  <a:pt x="917" y="370"/>
                  <a:pt x="937" y="326"/>
                  <a:pt x="947" y="328"/>
                </a:cubicBezTo>
              </a:path>
            </a:pathLst>
          </a:cu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Freeform 35"/>
          <p:cNvSpPr>
            <a:spLocks/>
          </p:cNvSpPr>
          <p:nvPr/>
        </p:nvSpPr>
        <p:spPr bwMode="auto">
          <a:xfrm>
            <a:off x="3548063" y="3386157"/>
            <a:ext cx="1504950" cy="1284287"/>
          </a:xfrm>
          <a:custGeom>
            <a:avLst/>
            <a:gdLst/>
            <a:ahLst/>
            <a:cxnLst>
              <a:cxn ang="0">
                <a:pos x="13" y="793"/>
              </a:cxn>
              <a:cxn ang="0">
                <a:pos x="33" y="731"/>
              </a:cxn>
              <a:cxn ang="0">
                <a:pos x="131" y="322"/>
              </a:cxn>
              <a:cxn ang="0">
                <a:pos x="821" y="1"/>
              </a:cxn>
              <a:cxn ang="0">
                <a:pos x="896" y="316"/>
              </a:cxn>
              <a:cxn ang="0">
                <a:pos x="947" y="328"/>
              </a:cxn>
            </a:cxnLst>
            <a:rect l="0" t="0" r="r" b="b"/>
            <a:pathLst>
              <a:path w="948" h="809">
                <a:moveTo>
                  <a:pt x="13" y="793"/>
                </a:moveTo>
                <a:cubicBezTo>
                  <a:pt x="17" y="783"/>
                  <a:pt x="13" y="809"/>
                  <a:pt x="33" y="731"/>
                </a:cubicBezTo>
                <a:cubicBezTo>
                  <a:pt x="53" y="653"/>
                  <a:pt x="0" y="444"/>
                  <a:pt x="131" y="322"/>
                </a:cubicBezTo>
                <a:cubicBezTo>
                  <a:pt x="262" y="200"/>
                  <a:pt x="694" y="2"/>
                  <a:pt x="821" y="1"/>
                </a:cubicBezTo>
                <a:cubicBezTo>
                  <a:pt x="948" y="0"/>
                  <a:pt x="875" y="262"/>
                  <a:pt x="896" y="316"/>
                </a:cubicBezTo>
                <a:cubicBezTo>
                  <a:pt x="917" y="370"/>
                  <a:pt x="937" y="326"/>
                  <a:pt x="947" y="328"/>
                </a:cubicBezTo>
              </a:path>
            </a:pathLst>
          </a:cu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Freeform 36"/>
          <p:cNvSpPr>
            <a:spLocks/>
          </p:cNvSpPr>
          <p:nvPr/>
        </p:nvSpPr>
        <p:spPr bwMode="auto">
          <a:xfrm>
            <a:off x="3568700" y="4500582"/>
            <a:ext cx="261938" cy="228600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96" y="144"/>
              </a:cxn>
              <a:cxn ang="0">
                <a:pos x="165" y="0"/>
              </a:cxn>
              <a:cxn ang="0">
                <a:pos x="0" y="87"/>
              </a:cxn>
            </a:cxnLst>
            <a:rect l="0" t="0" r="r" b="b"/>
            <a:pathLst>
              <a:path w="165" h="144">
                <a:moveTo>
                  <a:pt x="0" y="87"/>
                </a:moveTo>
                <a:lnTo>
                  <a:pt x="96" y="144"/>
                </a:lnTo>
                <a:lnTo>
                  <a:pt x="165" y="0"/>
                </a:lnTo>
                <a:lnTo>
                  <a:pt x="0" y="87"/>
                </a:lnTo>
                <a:close/>
              </a:path>
            </a:pathLst>
          </a:custGeom>
          <a:solidFill>
            <a:srgbClr val="FFCC99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Freeform 37"/>
          <p:cNvSpPr>
            <a:spLocks/>
          </p:cNvSpPr>
          <p:nvPr/>
        </p:nvSpPr>
        <p:spPr bwMode="auto">
          <a:xfrm>
            <a:off x="4870450" y="3387744"/>
            <a:ext cx="144463" cy="92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" y="58"/>
              </a:cxn>
              <a:cxn ang="0">
                <a:pos x="91" y="49"/>
              </a:cxn>
              <a:cxn ang="0">
                <a:pos x="0" y="0"/>
              </a:cxn>
            </a:cxnLst>
            <a:rect l="0" t="0" r="r" b="b"/>
            <a:pathLst>
              <a:path w="91" h="58">
                <a:moveTo>
                  <a:pt x="0" y="0"/>
                </a:moveTo>
                <a:lnTo>
                  <a:pt x="28" y="58"/>
                </a:lnTo>
                <a:lnTo>
                  <a:pt x="91" y="49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Freeform 38"/>
          <p:cNvSpPr>
            <a:spLocks/>
          </p:cNvSpPr>
          <p:nvPr/>
        </p:nvSpPr>
        <p:spPr bwMode="auto">
          <a:xfrm>
            <a:off x="3697288" y="3463944"/>
            <a:ext cx="1504950" cy="1284288"/>
          </a:xfrm>
          <a:custGeom>
            <a:avLst/>
            <a:gdLst/>
            <a:ahLst/>
            <a:cxnLst>
              <a:cxn ang="0">
                <a:pos x="13" y="793"/>
              </a:cxn>
              <a:cxn ang="0">
                <a:pos x="33" y="731"/>
              </a:cxn>
              <a:cxn ang="0">
                <a:pos x="131" y="322"/>
              </a:cxn>
              <a:cxn ang="0">
                <a:pos x="821" y="1"/>
              </a:cxn>
              <a:cxn ang="0">
                <a:pos x="896" y="316"/>
              </a:cxn>
              <a:cxn ang="0">
                <a:pos x="947" y="328"/>
              </a:cxn>
            </a:cxnLst>
            <a:rect l="0" t="0" r="r" b="b"/>
            <a:pathLst>
              <a:path w="948" h="809">
                <a:moveTo>
                  <a:pt x="13" y="793"/>
                </a:moveTo>
                <a:cubicBezTo>
                  <a:pt x="17" y="783"/>
                  <a:pt x="13" y="809"/>
                  <a:pt x="33" y="731"/>
                </a:cubicBezTo>
                <a:cubicBezTo>
                  <a:pt x="53" y="653"/>
                  <a:pt x="0" y="444"/>
                  <a:pt x="131" y="322"/>
                </a:cubicBezTo>
                <a:cubicBezTo>
                  <a:pt x="262" y="200"/>
                  <a:pt x="694" y="2"/>
                  <a:pt x="821" y="1"/>
                </a:cubicBezTo>
                <a:cubicBezTo>
                  <a:pt x="948" y="0"/>
                  <a:pt x="875" y="262"/>
                  <a:pt x="896" y="316"/>
                </a:cubicBezTo>
                <a:cubicBezTo>
                  <a:pt x="917" y="370"/>
                  <a:pt x="937" y="326"/>
                  <a:pt x="947" y="328"/>
                </a:cubicBezTo>
              </a:path>
            </a:pathLst>
          </a:custGeom>
          <a:solidFill>
            <a:srgbClr val="00FF00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Freeform 39"/>
          <p:cNvSpPr>
            <a:spLocks/>
          </p:cNvSpPr>
          <p:nvPr/>
        </p:nvSpPr>
        <p:spPr bwMode="auto">
          <a:xfrm>
            <a:off x="3733800" y="3481407"/>
            <a:ext cx="1504950" cy="1284287"/>
          </a:xfrm>
          <a:custGeom>
            <a:avLst/>
            <a:gdLst/>
            <a:ahLst/>
            <a:cxnLst>
              <a:cxn ang="0">
                <a:pos x="13" y="793"/>
              </a:cxn>
              <a:cxn ang="0">
                <a:pos x="33" y="731"/>
              </a:cxn>
              <a:cxn ang="0">
                <a:pos x="131" y="322"/>
              </a:cxn>
              <a:cxn ang="0">
                <a:pos x="821" y="1"/>
              </a:cxn>
              <a:cxn ang="0">
                <a:pos x="896" y="316"/>
              </a:cxn>
              <a:cxn ang="0">
                <a:pos x="947" y="328"/>
              </a:cxn>
            </a:cxnLst>
            <a:rect l="0" t="0" r="r" b="b"/>
            <a:pathLst>
              <a:path w="948" h="809">
                <a:moveTo>
                  <a:pt x="13" y="793"/>
                </a:moveTo>
                <a:cubicBezTo>
                  <a:pt x="17" y="783"/>
                  <a:pt x="13" y="809"/>
                  <a:pt x="33" y="731"/>
                </a:cubicBezTo>
                <a:cubicBezTo>
                  <a:pt x="53" y="653"/>
                  <a:pt x="0" y="444"/>
                  <a:pt x="131" y="322"/>
                </a:cubicBezTo>
                <a:cubicBezTo>
                  <a:pt x="262" y="200"/>
                  <a:pt x="694" y="2"/>
                  <a:pt x="821" y="1"/>
                </a:cubicBezTo>
                <a:cubicBezTo>
                  <a:pt x="948" y="0"/>
                  <a:pt x="875" y="262"/>
                  <a:pt x="896" y="316"/>
                </a:cubicBezTo>
                <a:cubicBezTo>
                  <a:pt x="917" y="370"/>
                  <a:pt x="937" y="326"/>
                  <a:pt x="947" y="328"/>
                </a:cubicBezTo>
              </a:path>
            </a:pathLst>
          </a:cu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Freeform 40"/>
          <p:cNvSpPr>
            <a:spLocks/>
          </p:cNvSpPr>
          <p:nvPr/>
        </p:nvSpPr>
        <p:spPr bwMode="auto">
          <a:xfrm>
            <a:off x="3744913" y="4600594"/>
            <a:ext cx="261937" cy="236538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113" y="149"/>
              </a:cxn>
              <a:cxn ang="0">
                <a:pos x="165" y="0"/>
              </a:cxn>
              <a:cxn ang="0">
                <a:pos x="0" y="87"/>
              </a:cxn>
            </a:cxnLst>
            <a:rect l="0" t="0" r="r" b="b"/>
            <a:pathLst>
              <a:path w="165" h="149">
                <a:moveTo>
                  <a:pt x="0" y="87"/>
                </a:moveTo>
                <a:lnTo>
                  <a:pt x="113" y="149"/>
                </a:lnTo>
                <a:lnTo>
                  <a:pt x="165" y="0"/>
                </a:lnTo>
                <a:lnTo>
                  <a:pt x="0" y="87"/>
                </a:lnTo>
                <a:close/>
              </a:path>
            </a:pathLst>
          </a:custGeom>
          <a:solidFill>
            <a:srgbClr val="FFCC99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Freeform 41"/>
          <p:cNvSpPr>
            <a:spLocks/>
          </p:cNvSpPr>
          <p:nvPr/>
        </p:nvSpPr>
        <p:spPr bwMode="auto">
          <a:xfrm>
            <a:off x="5056188" y="3482994"/>
            <a:ext cx="182562" cy="111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70"/>
              </a:cxn>
              <a:cxn ang="0">
                <a:pos x="115" y="61"/>
              </a:cxn>
              <a:cxn ang="0">
                <a:pos x="0" y="0"/>
              </a:cxn>
            </a:cxnLst>
            <a:rect l="0" t="0" r="r" b="b"/>
            <a:pathLst>
              <a:path w="115" h="70">
                <a:moveTo>
                  <a:pt x="0" y="0"/>
                </a:moveTo>
                <a:lnTo>
                  <a:pt x="19" y="70"/>
                </a:lnTo>
                <a:lnTo>
                  <a:pt x="115" y="61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Freeform 42"/>
          <p:cNvSpPr>
            <a:spLocks/>
          </p:cNvSpPr>
          <p:nvPr/>
        </p:nvSpPr>
        <p:spPr bwMode="auto">
          <a:xfrm>
            <a:off x="3906838" y="3578244"/>
            <a:ext cx="1504950" cy="1284288"/>
          </a:xfrm>
          <a:custGeom>
            <a:avLst/>
            <a:gdLst/>
            <a:ahLst/>
            <a:cxnLst>
              <a:cxn ang="0">
                <a:pos x="13" y="793"/>
              </a:cxn>
              <a:cxn ang="0">
                <a:pos x="33" y="731"/>
              </a:cxn>
              <a:cxn ang="0">
                <a:pos x="131" y="322"/>
              </a:cxn>
              <a:cxn ang="0">
                <a:pos x="821" y="1"/>
              </a:cxn>
              <a:cxn ang="0">
                <a:pos x="896" y="316"/>
              </a:cxn>
              <a:cxn ang="0">
                <a:pos x="947" y="328"/>
              </a:cxn>
            </a:cxnLst>
            <a:rect l="0" t="0" r="r" b="b"/>
            <a:pathLst>
              <a:path w="948" h="809">
                <a:moveTo>
                  <a:pt x="13" y="793"/>
                </a:moveTo>
                <a:cubicBezTo>
                  <a:pt x="17" y="783"/>
                  <a:pt x="13" y="809"/>
                  <a:pt x="33" y="731"/>
                </a:cubicBezTo>
                <a:cubicBezTo>
                  <a:pt x="53" y="653"/>
                  <a:pt x="0" y="444"/>
                  <a:pt x="131" y="322"/>
                </a:cubicBezTo>
                <a:cubicBezTo>
                  <a:pt x="262" y="200"/>
                  <a:pt x="694" y="2"/>
                  <a:pt x="821" y="1"/>
                </a:cubicBezTo>
                <a:cubicBezTo>
                  <a:pt x="948" y="0"/>
                  <a:pt x="875" y="262"/>
                  <a:pt x="896" y="316"/>
                </a:cubicBezTo>
                <a:cubicBezTo>
                  <a:pt x="917" y="370"/>
                  <a:pt x="937" y="326"/>
                  <a:pt x="947" y="328"/>
                </a:cubicBezTo>
              </a:path>
            </a:pathLst>
          </a:cu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Freeform 43"/>
          <p:cNvSpPr>
            <a:spLocks/>
          </p:cNvSpPr>
          <p:nvPr/>
        </p:nvSpPr>
        <p:spPr bwMode="auto">
          <a:xfrm>
            <a:off x="3940175" y="3592532"/>
            <a:ext cx="1504950" cy="1284287"/>
          </a:xfrm>
          <a:custGeom>
            <a:avLst/>
            <a:gdLst/>
            <a:ahLst/>
            <a:cxnLst>
              <a:cxn ang="0">
                <a:pos x="13" y="793"/>
              </a:cxn>
              <a:cxn ang="0">
                <a:pos x="33" y="731"/>
              </a:cxn>
              <a:cxn ang="0">
                <a:pos x="131" y="322"/>
              </a:cxn>
              <a:cxn ang="0">
                <a:pos x="821" y="1"/>
              </a:cxn>
              <a:cxn ang="0">
                <a:pos x="896" y="316"/>
              </a:cxn>
              <a:cxn ang="0">
                <a:pos x="947" y="328"/>
              </a:cxn>
            </a:cxnLst>
            <a:rect l="0" t="0" r="r" b="b"/>
            <a:pathLst>
              <a:path w="948" h="809">
                <a:moveTo>
                  <a:pt x="13" y="793"/>
                </a:moveTo>
                <a:cubicBezTo>
                  <a:pt x="17" y="783"/>
                  <a:pt x="13" y="809"/>
                  <a:pt x="33" y="731"/>
                </a:cubicBezTo>
                <a:cubicBezTo>
                  <a:pt x="53" y="653"/>
                  <a:pt x="0" y="444"/>
                  <a:pt x="131" y="322"/>
                </a:cubicBezTo>
                <a:cubicBezTo>
                  <a:pt x="262" y="200"/>
                  <a:pt x="694" y="2"/>
                  <a:pt x="821" y="1"/>
                </a:cubicBezTo>
                <a:cubicBezTo>
                  <a:pt x="948" y="0"/>
                  <a:pt x="875" y="262"/>
                  <a:pt x="896" y="316"/>
                </a:cubicBezTo>
                <a:cubicBezTo>
                  <a:pt x="917" y="370"/>
                  <a:pt x="937" y="326"/>
                  <a:pt x="947" y="328"/>
                </a:cubicBezTo>
              </a:path>
            </a:pathLst>
          </a:cu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Freeform 44"/>
          <p:cNvSpPr>
            <a:spLocks/>
          </p:cNvSpPr>
          <p:nvPr/>
        </p:nvSpPr>
        <p:spPr bwMode="auto">
          <a:xfrm>
            <a:off x="3962400" y="4708544"/>
            <a:ext cx="271463" cy="236538"/>
          </a:xfrm>
          <a:custGeom>
            <a:avLst/>
            <a:gdLst/>
            <a:ahLst/>
            <a:cxnLst>
              <a:cxn ang="0">
                <a:pos x="0" y="93"/>
              </a:cxn>
              <a:cxn ang="0">
                <a:pos x="101" y="149"/>
              </a:cxn>
              <a:cxn ang="0">
                <a:pos x="171" y="0"/>
              </a:cxn>
              <a:cxn ang="0">
                <a:pos x="0" y="93"/>
              </a:cxn>
            </a:cxnLst>
            <a:rect l="0" t="0" r="r" b="b"/>
            <a:pathLst>
              <a:path w="171" h="149">
                <a:moveTo>
                  <a:pt x="0" y="93"/>
                </a:moveTo>
                <a:lnTo>
                  <a:pt x="101" y="149"/>
                </a:lnTo>
                <a:lnTo>
                  <a:pt x="171" y="0"/>
                </a:lnTo>
                <a:lnTo>
                  <a:pt x="0" y="93"/>
                </a:lnTo>
                <a:close/>
              </a:path>
            </a:pathLst>
          </a:custGeom>
          <a:solidFill>
            <a:srgbClr val="FFCC99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Freeform 45"/>
          <p:cNvSpPr>
            <a:spLocks/>
          </p:cNvSpPr>
          <p:nvPr/>
        </p:nvSpPr>
        <p:spPr bwMode="auto">
          <a:xfrm>
            <a:off x="5262563" y="3598882"/>
            <a:ext cx="161925" cy="57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" y="35"/>
              </a:cxn>
              <a:cxn ang="0">
                <a:pos x="102" y="36"/>
              </a:cxn>
              <a:cxn ang="0">
                <a:pos x="0" y="0"/>
              </a:cxn>
            </a:cxnLst>
            <a:rect l="0" t="0" r="r" b="b"/>
            <a:pathLst>
              <a:path w="102" h="36">
                <a:moveTo>
                  <a:pt x="0" y="0"/>
                </a:moveTo>
                <a:lnTo>
                  <a:pt x="38" y="35"/>
                </a:lnTo>
                <a:lnTo>
                  <a:pt x="102" y="36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Freeform 46"/>
          <p:cNvSpPr>
            <a:spLocks/>
          </p:cNvSpPr>
          <p:nvPr/>
        </p:nvSpPr>
        <p:spPr bwMode="auto">
          <a:xfrm>
            <a:off x="4094163" y="3656032"/>
            <a:ext cx="1504950" cy="1284287"/>
          </a:xfrm>
          <a:custGeom>
            <a:avLst/>
            <a:gdLst/>
            <a:ahLst/>
            <a:cxnLst>
              <a:cxn ang="0">
                <a:pos x="13" y="793"/>
              </a:cxn>
              <a:cxn ang="0">
                <a:pos x="33" y="731"/>
              </a:cxn>
              <a:cxn ang="0">
                <a:pos x="131" y="322"/>
              </a:cxn>
              <a:cxn ang="0">
                <a:pos x="821" y="1"/>
              </a:cxn>
              <a:cxn ang="0">
                <a:pos x="896" y="316"/>
              </a:cxn>
              <a:cxn ang="0">
                <a:pos x="947" y="328"/>
              </a:cxn>
            </a:cxnLst>
            <a:rect l="0" t="0" r="r" b="b"/>
            <a:pathLst>
              <a:path w="948" h="809">
                <a:moveTo>
                  <a:pt x="13" y="793"/>
                </a:moveTo>
                <a:cubicBezTo>
                  <a:pt x="17" y="783"/>
                  <a:pt x="13" y="809"/>
                  <a:pt x="33" y="731"/>
                </a:cubicBezTo>
                <a:cubicBezTo>
                  <a:pt x="53" y="653"/>
                  <a:pt x="0" y="444"/>
                  <a:pt x="131" y="322"/>
                </a:cubicBezTo>
                <a:cubicBezTo>
                  <a:pt x="262" y="200"/>
                  <a:pt x="694" y="2"/>
                  <a:pt x="821" y="1"/>
                </a:cubicBezTo>
                <a:cubicBezTo>
                  <a:pt x="948" y="0"/>
                  <a:pt x="875" y="262"/>
                  <a:pt x="896" y="316"/>
                </a:cubicBezTo>
                <a:cubicBezTo>
                  <a:pt x="917" y="370"/>
                  <a:pt x="937" y="326"/>
                  <a:pt x="947" y="328"/>
                </a:cubicBezTo>
              </a:path>
            </a:pathLst>
          </a:cu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Freeform 47"/>
          <p:cNvSpPr>
            <a:spLocks/>
          </p:cNvSpPr>
          <p:nvPr/>
        </p:nvSpPr>
        <p:spPr bwMode="auto">
          <a:xfrm>
            <a:off x="4122738" y="3679844"/>
            <a:ext cx="1504950" cy="1284288"/>
          </a:xfrm>
          <a:custGeom>
            <a:avLst/>
            <a:gdLst/>
            <a:ahLst/>
            <a:cxnLst>
              <a:cxn ang="0">
                <a:pos x="13" y="793"/>
              </a:cxn>
              <a:cxn ang="0">
                <a:pos x="33" y="731"/>
              </a:cxn>
              <a:cxn ang="0">
                <a:pos x="131" y="322"/>
              </a:cxn>
              <a:cxn ang="0">
                <a:pos x="821" y="1"/>
              </a:cxn>
              <a:cxn ang="0">
                <a:pos x="896" y="316"/>
              </a:cxn>
              <a:cxn ang="0">
                <a:pos x="947" y="328"/>
              </a:cxn>
            </a:cxnLst>
            <a:rect l="0" t="0" r="r" b="b"/>
            <a:pathLst>
              <a:path w="948" h="809">
                <a:moveTo>
                  <a:pt x="13" y="793"/>
                </a:moveTo>
                <a:cubicBezTo>
                  <a:pt x="17" y="783"/>
                  <a:pt x="13" y="809"/>
                  <a:pt x="33" y="731"/>
                </a:cubicBezTo>
                <a:cubicBezTo>
                  <a:pt x="53" y="653"/>
                  <a:pt x="0" y="444"/>
                  <a:pt x="131" y="322"/>
                </a:cubicBezTo>
                <a:cubicBezTo>
                  <a:pt x="262" y="200"/>
                  <a:pt x="694" y="2"/>
                  <a:pt x="821" y="1"/>
                </a:cubicBezTo>
                <a:cubicBezTo>
                  <a:pt x="948" y="0"/>
                  <a:pt x="875" y="262"/>
                  <a:pt x="896" y="316"/>
                </a:cubicBezTo>
                <a:cubicBezTo>
                  <a:pt x="917" y="370"/>
                  <a:pt x="937" y="326"/>
                  <a:pt x="947" y="328"/>
                </a:cubicBezTo>
              </a:path>
            </a:pathLst>
          </a:cu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Freeform 48"/>
          <p:cNvSpPr>
            <a:spLocks/>
          </p:cNvSpPr>
          <p:nvPr/>
        </p:nvSpPr>
        <p:spPr bwMode="auto">
          <a:xfrm>
            <a:off x="4138613" y="4765694"/>
            <a:ext cx="314325" cy="280988"/>
          </a:xfrm>
          <a:custGeom>
            <a:avLst/>
            <a:gdLst/>
            <a:ahLst/>
            <a:cxnLst>
              <a:cxn ang="0">
                <a:pos x="0" y="105"/>
              </a:cxn>
              <a:cxn ang="0">
                <a:pos x="111" y="177"/>
              </a:cxn>
              <a:cxn ang="0">
                <a:pos x="198" y="0"/>
              </a:cxn>
              <a:cxn ang="0">
                <a:pos x="0" y="105"/>
              </a:cxn>
            </a:cxnLst>
            <a:rect l="0" t="0" r="r" b="b"/>
            <a:pathLst>
              <a:path w="198" h="177">
                <a:moveTo>
                  <a:pt x="0" y="105"/>
                </a:moveTo>
                <a:lnTo>
                  <a:pt x="111" y="177"/>
                </a:lnTo>
                <a:lnTo>
                  <a:pt x="19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CC99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Freeform 49"/>
          <p:cNvSpPr>
            <a:spLocks/>
          </p:cNvSpPr>
          <p:nvPr/>
        </p:nvSpPr>
        <p:spPr bwMode="auto">
          <a:xfrm>
            <a:off x="5462588" y="3689369"/>
            <a:ext cx="190500" cy="904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" y="57"/>
              </a:cxn>
              <a:cxn ang="0">
                <a:pos x="120" y="54"/>
              </a:cxn>
              <a:cxn ang="0">
                <a:pos x="0" y="0"/>
              </a:cxn>
            </a:cxnLst>
            <a:rect l="0" t="0" r="r" b="b"/>
            <a:pathLst>
              <a:path w="120" h="57">
                <a:moveTo>
                  <a:pt x="0" y="0"/>
                </a:moveTo>
                <a:lnTo>
                  <a:pt x="12" y="57"/>
                </a:lnTo>
                <a:lnTo>
                  <a:pt x="12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Freeform 50"/>
          <p:cNvSpPr>
            <a:spLocks/>
          </p:cNvSpPr>
          <p:nvPr/>
        </p:nvSpPr>
        <p:spPr bwMode="auto">
          <a:xfrm>
            <a:off x="4291013" y="3767157"/>
            <a:ext cx="1504950" cy="1284287"/>
          </a:xfrm>
          <a:custGeom>
            <a:avLst/>
            <a:gdLst/>
            <a:ahLst/>
            <a:cxnLst>
              <a:cxn ang="0">
                <a:pos x="13" y="793"/>
              </a:cxn>
              <a:cxn ang="0">
                <a:pos x="33" y="731"/>
              </a:cxn>
              <a:cxn ang="0">
                <a:pos x="131" y="322"/>
              </a:cxn>
              <a:cxn ang="0">
                <a:pos x="821" y="1"/>
              </a:cxn>
              <a:cxn ang="0">
                <a:pos x="896" y="316"/>
              </a:cxn>
              <a:cxn ang="0">
                <a:pos x="947" y="328"/>
              </a:cxn>
            </a:cxnLst>
            <a:rect l="0" t="0" r="r" b="b"/>
            <a:pathLst>
              <a:path w="948" h="809">
                <a:moveTo>
                  <a:pt x="13" y="793"/>
                </a:moveTo>
                <a:cubicBezTo>
                  <a:pt x="17" y="783"/>
                  <a:pt x="13" y="809"/>
                  <a:pt x="33" y="731"/>
                </a:cubicBezTo>
                <a:cubicBezTo>
                  <a:pt x="53" y="653"/>
                  <a:pt x="0" y="444"/>
                  <a:pt x="131" y="322"/>
                </a:cubicBezTo>
                <a:cubicBezTo>
                  <a:pt x="262" y="200"/>
                  <a:pt x="694" y="2"/>
                  <a:pt x="821" y="1"/>
                </a:cubicBezTo>
                <a:cubicBezTo>
                  <a:pt x="948" y="0"/>
                  <a:pt x="875" y="262"/>
                  <a:pt x="896" y="316"/>
                </a:cubicBezTo>
                <a:cubicBezTo>
                  <a:pt x="917" y="370"/>
                  <a:pt x="937" y="326"/>
                  <a:pt x="947" y="328"/>
                </a:cubicBezTo>
              </a:path>
            </a:pathLst>
          </a:cu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Freeform 51"/>
          <p:cNvSpPr>
            <a:spLocks/>
          </p:cNvSpPr>
          <p:nvPr/>
        </p:nvSpPr>
        <p:spPr bwMode="auto">
          <a:xfrm>
            <a:off x="4324350" y="3781444"/>
            <a:ext cx="1504950" cy="1284288"/>
          </a:xfrm>
          <a:custGeom>
            <a:avLst/>
            <a:gdLst/>
            <a:ahLst/>
            <a:cxnLst>
              <a:cxn ang="0">
                <a:pos x="13" y="793"/>
              </a:cxn>
              <a:cxn ang="0">
                <a:pos x="33" y="731"/>
              </a:cxn>
              <a:cxn ang="0">
                <a:pos x="131" y="322"/>
              </a:cxn>
              <a:cxn ang="0">
                <a:pos x="821" y="1"/>
              </a:cxn>
              <a:cxn ang="0">
                <a:pos x="896" y="316"/>
              </a:cxn>
              <a:cxn ang="0">
                <a:pos x="947" y="328"/>
              </a:cxn>
            </a:cxnLst>
            <a:rect l="0" t="0" r="r" b="b"/>
            <a:pathLst>
              <a:path w="948" h="809">
                <a:moveTo>
                  <a:pt x="13" y="793"/>
                </a:moveTo>
                <a:cubicBezTo>
                  <a:pt x="17" y="783"/>
                  <a:pt x="13" y="809"/>
                  <a:pt x="33" y="731"/>
                </a:cubicBezTo>
                <a:cubicBezTo>
                  <a:pt x="53" y="653"/>
                  <a:pt x="0" y="444"/>
                  <a:pt x="131" y="322"/>
                </a:cubicBezTo>
                <a:cubicBezTo>
                  <a:pt x="262" y="200"/>
                  <a:pt x="694" y="2"/>
                  <a:pt x="821" y="1"/>
                </a:cubicBezTo>
                <a:cubicBezTo>
                  <a:pt x="948" y="0"/>
                  <a:pt x="875" y="262"/>
                  <a:pt x="896" y="316"/>
                </a:cubicBezTo>
                <a:cubicBezTo>
                  <a:pt x="917" y="370"/>
                  <a:pt x="937" y="326"/>
                  <a:pt x="947" y="328"/>
                </a:cubicBezTo>
              </a:path>
            </a:pathLst>
          </a:cu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Freeform 52"/>
          <p:cNvSpPr>
            <a:spLocks/>
          </p:cNvSpPr>
          <p:nvPr/>
        </p:nvSpPr>
        <p:spPr bwMode="auto">
          <a:xfrm>
            <a:off x="4324350" y="4894282"/>
            <a:ext cx="304800" cy="252412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26" y="159"/>
              </a:cxn>
              <a:cxn ang="0">
                <a:pos x="192" y="0"/>
              </a:cxn>
              <a:cxn ang="0">
                <a:pos x="0" y="96"/>
              </a:cxn>
            </a:cxnLst>
            <a:rect l="0" t="0" r="r" b="b"/>
            <a:pathLst>
              <a:path w="192" h="159">
                <a:moveTo>
                  <a:pt x="0" y="96"/>
                </a:moveTo>
                <a:lnTo>
                  <a:pt x="126" y="159"/>
                </a:lnTo>
                <a:lnTo>
                  <a:pt x="192" y="0"/>
                </a:lnTo>
                <a:lnTo>
                  <a:pt x="0" y="96"/>
                </a:lnTo>
                <a:close/>
              </a:path>
            </a:pathLst>
          </a:custGeom>
          <a:solidFill>
            <a:srgbClr val="FFCC99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Freeform 53"/>
          <p:cNvSpPr>
            <a:spLocks/>
          </p:cNvSpPr>
          <p:nvPr/>
        </p:nvSpPr>
        <p:spPr bwMode="auto">
          <a:xfrm>
            <a:off x="5656263" y="3787794"/>
            <a:ext cx="211137" cy="10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" y="64"/>
              </a:cxn>
              <a:cxn ang="0">
                <a:pos x="133" y="64"/>
              </a:cxn>
              <a:cxn ang="0">
                <a:pos x="0" y="0"/>
              </a:cxn>
            </a:cxnLst>
            <a:rect l="0" t="0" r="r" b="b"/>
            <a:pathLst>
              <a:path w="133" h="64">
                <a:moveTo>
                  <a:pt x="0" y="0"/>
                </a:moveTo>
                <a:lnTo>
                  <a:pt x="40" y="64"/>
                </a:lnTo>
                <a:lnTo>
                  <a:pt x="133" y="64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Freeform 54"/>
          <p:cNvSpPr>
            <a:spLocks/>
          </p:cNvSpPr>
          <p:nvPr/>
        </p:nvSpPr>
        <p:spPr bwMode="auto">
          <a:xfrm>
            <a:off x="4506913" y="3883044"/>
            <a:ext cx="1504950" cy="1284288"/>
          </a:xfrm>
          <a:custGeom>
            <a:avLst/>
            <a:gdLst/>
            <a:ahLst/>
            <a:cxnLst>
              <a:cxn ang="0">
                <a:pos x="13" y="793"/>
              </a:cxn>
              <a:cxn ang="0">
                <a:pos x="33" y="731"/>
              </a:cxn>
              <a:cxn ang="0">
                <a:pos x="131" y="322"/>
              </a:cxn>
              <a:cxn ang="0">
                <a:pos x="821" y="1"/>
              </a:cxn>
              <a:cxn ang="0">
                <a:pos x="896" y="316"/>
              </a:cxn>
              <a:cxn ang="0">
                <a:pos x="947" y="328"/>
              </a:cxn>
            </a:cxnLst>
            <a:rect l="0" t="0" r="r" b="b"/>
            <a:pathLst>
              <a:path w="948" h="809">
                <a:moveTo>
                  <a:pt x="13" y="793"/>
                </a:moveTo>
                <a:cubicBezTo>
                  <a:pt x="17" y="783"/>
                  <a:pt x="13" y="809"/>
                  <a:pt x="33" y="731"/>
                </a:cubicBezTo>
                <a:cubicBezTo>
                  <a:pt x="53" y="653"/>
                  <a:pt x="0" y="444"/>
                  <a:pt x="131" y="322"/>
                </a:cubicBezTo>
                <a:cubicBezTo>
                  <a:pt x="262" y="200"/>
                  <a:pt x="694" y="2"/>
                  <a:pt x="821" y="1"/>
                </a:cubicBezTo>
                <a:cubicBezTo>
                  <a:pt x="948" y="0"/>
                  <a:pt x="875" y="262"/>
                  <a:pt x="896" y="316"/>
                </a:cubicBezTo>
                <a:cubicBezTo>
                  <a:pt x="917" y="370"/>
                  <a:pt x="937" y="326"/>
                  <a:pt x="947" y="328"/>
                </a:cubicBezTo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Freeform 55"/>
          <p:cNvSpPr>
            <a:spLocks/>
          </p:cNvSpPr>
          <p:nvPr/>
        </p:nvSpPr>
        <p:spPr bwMode="auto">
          <a:xfrm>
            <a:off x="5476875" y="4472007"/>
            <a:ext cx="1504950" cy="1284287"/>
          </a:xfrm>
          <a:custGeom>
            <a:avLst/>
            <a:gdLst/>
            <a:ahLst/>
            <a:cxnLst>
              <a:cxn ang="0">
                <a:pos x="13" y="793"/>
              </a:cxn>
              <a:cxn ang="0">
                <a:pos x="33" y="731"/>
              </a:cxn>
              <a:cxn ang="0">
                <a:pos x="131" y="322"/>
              </a:cxn>
              <a:cxn ang="0">
                <a:pos x="821" y="1"/>
              </a:cxn>
              <a:cxn ang="0">
                <a:pos x="896" y="316"/>
              </a:cxn>
              <a:cxn ang="0">
                <a:pos x="947" y="328"/>
              </a:cxn>
            </a:cxnLst>
            <a:rect l="0" t="0" r="r" b="b"/>
            <a:pathLst>
              <a:path w="948" h="809">
                <a:moveTo>
                  <a:pt x="13" y="793"/>
                </a:moveTo>
                <a:cubicBezTo>
                  <a:pt x="17" y="783"/>
                  <a:pt x="13" y="809"/>
                  <a:pt x="33" y="731"/>
                </a:cubicBezTo>
                <a:cubicBezTo>
                  <a:pt x="53" y="653"/>
                  <a:pt x="0" y="444"/>
                  <a:pt x="131" y="322"/>
                </a:cubicBezTo>
                <a:cubicBezTo>
                  <a:pt x="262" y="200"/>
                  <a:pt x="694" y="2"/>
                  <a:pt x="821" y="1"/>
                </a:cubicBezTo>
                <a:cubicBezTo>
                  <a:pt x="948" y="0"/>
                  <a:pt x="875" y="262"/>
                  <a:pt x="896" y="316"/>
                </a:cubicBezTo>
                <a:cubicBezTo>
                  <a:pt x="917" y="370"/>
                  <a:pt x="937" y="326"/>
                  <a:pt x="947" y="328"/>
                </a:cubicBezTo>
              </a:path>
            </a:pathLst>
          </a:cu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Freeform 56"/>
          <p:cNvSpPr>
            <a:spLocks/>
          </p:cNvSpPr>
          <p:nvPr/>
        </p:nvSpPr>
        <p:spPr bwMode="auto">
          <a:xfrm>
            <a:off x="5497513" y="4975244"/>
            <a:ext cx="1503362" cy="1357313"/>
          </a:xfrm>
          <a:custGeom>
            <a:avLst/>
            <a:gdLst/>
            <a:ahLst/>
            <a:cxnLst>
              <a:cxn ang="0">
                <a:pos x="0" y="475"/>
              </a:cxn>
              <a:cxn ang="0">
                <a:pos x="722" y="855"/>
              </a:cxn>
              <a:cxn ang="0">
                <a:pos x="947" y="0"/>
              </a:cxn>
              <a:cxn ang="0">
                <a:pos x="0" y="475"/>
              </a:cxn>
            </a:cxnLst>
            <a:rect l="0" t="0" r="r" b="b"/>
            <a:pathLst>
              <a:path w="947" h="855">
                <a:moveTo>
                  <a:pt x="0" y="475"/>
                </a:moveTo>
                <a:lnTo>
                  <a:pt x="722" y="855"/>
                </a:lnTo>
                <a:lnTo>
                  <a:pt x="947" y="0"/>
                </a:lnTo>
                <a:lnTo>
                  <a:pt x="0" y="475"/>
                </a:lnTo>
                <a:close/>
              </a:path>
            </a:pathLst>
          </a:custGeom>
          <a:solidFill>
            <a:srgbClr val="FFCC99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Freeform 57"/>
          <p:cNvSpPr>
            <a:spLocks/>
          </p:cNvSpPr>
          <p:nvPr/>
        </p:nvSpPr>
        <p:spPr bwMode="auto">
          <a:xfrm>
            <a:off x="6810375" y="4479944"/>
            <a:ext cx="1152525" cy="1085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" y="684"/>
              </a:cxn>
              <a:cxn ang="0">
                <a:pos x="726" y="366"/>
              </a:cxn>
              <a:cxn ang="0">
                <a:pos x="0" y="0"/>
              </a:cxn>
            </a:cxnLst>
            <a:rect l="0" t="0" r="r" b="b"/>
            <a:pathLst>
              <a:path w="726" h="684">
                <a:moveTo>
                  <a:pt x="0" y="0"/>
                </a:moveTo>
                <a:lnTo>
                  <a:pt x="9" y="684"/>
                </a:lnTo>
                <a:lnTo>
                  <a:pt x="726" y="366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Freeform 58"/>
          <p:cNvSpPr>
            <a:spLocks/>
          </p:cNvSpPr>
          <p:nvPr/>
        </p:nvSpPr>
        <p:spPr bwMode="auto">
          <a:xfrm>
            <a:off x="6623050" y="5056207"/>
            <a:ext cx="1504950" cy="1284287"/>
          </a:xfrm>
          <a:custGeom>
            <a:avLst/>
            <a:gdLst/>
            <a:ahLst/>
            <a:cxnLst>
              <a:cxn ang="0">
                <a:pos x="13" y="793"/>
              </a:cxn>
              <a:cxn ang="0">
                <a:pos x="33" y="731"/>
              </a:cxn>
              <a:cxn ang="0">
                <a:pos x="131" y="322"/>
              </a:cxn>
              <a:cxn ang="0">
                <a:pos x="821" y="1"/>
              </a:cxn>
              <a:cxn ang="0">
                <a:pos x="896" y="316"/>
              </a:cxn>
              <a:cxn ang="0">
                <a:pos x="947" y="328"/>
              </a:cxn>
            </a:cxnLst>
            <a:rect l="0" t="0" r="r" b="b"/>
            <a:pathLst>
              <a:path w="948" h="809">
                <a:moveTo>
                  <a:pt x="13" y="793"/>
                </a:moveTo>
                <a:cubicBezTo>
                  <a:pt x="17" y="783"/>
                  <a:pt x="13" y="809"/>
                  <a:pt x="33" y="731"/>
                </a:cubicBezTo>
                <a:cubicBezTo>
                  <a:pt x="53" y="653"/>
                  <a:pt x="0" y="444"/>
                  <a:pt x="131" y="322"/>
                </a:cubicBezTo>
                <a:cubicBezTo>
                  <a:pt x="262" y="200"/>
                  <a:pt x="694" y="2"/>
                  <a:pt x="821" y="1"/>
                </a:cubicBezTo>
                <a:cubicBezTo>
                  <a:pt x="948" y="0"/>
                  <a:pt x="875" y="262"/>
                  <a:pt x="896" y="316"/>
                </a:cubicBezTo>
                <a:cubicBezTo>
                  <a:pt x="917" y="370"/>
                  <a:pt x="937" y="326"/>
                  <a:pt x="947" y="328"/>
                </a:cubicBezTo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" name="Freeform 59"/>
          <p:cNvSpPr>
            <a:spLocks/>
          </p:cNvSpPr>
          <p:nvPr/>
        </p:nvSpPr>
        <p:spPr bwMode="auto">
          <a:xfrm>
            <a:off x="6626225" y="5119707"/>
            <a:ext cx="1504950" cy="1206500"/>
          </a:xfrm>
          <a:custGeom>
            <a:avLst/>
            <a:gdLst/>
            <a:ahLst/>
            <a:cxnLst>
              <a:cxn ang="0">
                <a:pos x="12" y="754"/>
              </a:cxn>
              <a:cxn ang="0">
                <a:pos x="32" y="692"/>
              </a:cxn>
              <a:cxn ang="0">
                <a:pos x="131" y="344"/>
              </a:cxn>
              <a:cxn ang="0">
                <a:pos x="821" y="11"/>
              </a:cxn>
              <a:cxn ang="0">
                <a:pos x="895" y="277"/>
              </a:cxn>
              <a:cxn ang="0">
                <a:pos x="946" y="289"/>
              </a:cxn>
            </a:cxnLst>
            <a:rect l="0" t="0" r="r" b="b"/>
            <a:pathLst>
              <a:path w="948" h="760">
                <a:moveTo>
                  <a:pt x="12" y="754"/>
                </a:moveTo>
                <a:cubicBezTo>
                  <a:pt x="16" y="744"/>
                  <a:pt x="12" y="760"/>
                  <a:pt x="32" y="692"/>
                </a:cubicBezTo>
                <a:cubicBezTo>
                  <a:pt x="52" y="624"/>
                  <a:pt x="0" y="457"/>
                  <a:pt x="131" y="344"/>
                </a:cubicBezTo>
                <a:cubicBezTo>
                  <a:pt x="262" y="231"/>
                  <a:pt x="694" y="22"/>
                  <a:pt x="821" y="11"/>
                </a:cubicBezTo>
                <a:cubicBezTo>
                  <a:pt x="948" y="0"/>
                  <a:pt x="874" y="231"/>
                  <a:pt x="895" y="277"/>
                </a:cubicBezTo>
                <a:cubicBezTo>
                  <a:pt x="916" y="323"/>
                  <a:pt x="936" y="287"/>
                  <a:pt x="946" y="289"/>
                </a:cubicBezTo>
              </a:path>
            </a:pathLst>
          </a:cu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Freeform 60"/>
          <p:cNvSpPr>
            <a:spLocks/>
          </p:cNvSpPr>
          <p:nvPr/>
        </p:nvSpPr>
        <p:spPr bwMode="auto">
          <a:xfrm>
            <a:off x="6626225" y="5189557"/>
            <a:ext cx="1503363" cy="1128712"/>
          </a:xfrm>
          <a:custGeom>
            <a:avLst/>
            <a:gdLst/>
            <a:ahLst/>
            <a:cxnLst>
              <a:cxn ang="0">
                <a:pos x="13" y="711"/>
              </a:cxn>
              <a:cxn ang="0">
                <a:pos x="33" y="649"/>
              </a:cxn>
              <a:cxn ang="0">
                <a:pos x="131" y="360"/>
              </a:cxn>
              <a:cxn ang="0">
                <a:pos x="818" y="21"/>
              </a:cxn>
              <a:cxn ang="0">
                <a:pos x="896" y="234"/>
              </a:cxn>
              <a:cxn ang="0">
                <a:pos x="947" y="246"/>
              </a:cxn>
            </a:cxnLst>
            <a:rect l="0" t="0" r="r" b="b"/>
            <a:pathLst>
              <a:path w="947" h="711">
                <a:moveTo>
                  <a:pt x="13" y="711"/>
                </a:moveTo>
                <a:cubicBezTo>
                  <a:pt x="17" y="701"/>
                  <a:pt x="13" y="708"/>
                  <a:pt x="33" y="649"/>
                </a:cubicBezTo>
                <a:cubicBezTo>
                  <a:pt x="53" y="590"/>
                  <a:pt x="0" y="465"/>
                  <a:pt x="131" y="360"/>
                </a:cubicBezTo>
                <a:cubicBezTo>
                  <a:pt x="262" y="255"/>
                  <a:pt x="691" y="42"/>
                  <a:pt x="818" y="21"/>
                </a:cubicBezTo>
                <a:cubicBezTo>
                  <a:pt x="945" y="0"/>
                  <a:pt x="874" y="197"/>
                  <a:pt x="896" y="234"/>
                </a:cubicBezTo>
                <a:cubicBezTo>
                  <a:pt x="918" y="271"/>
                  <a:pt x="937" y="244"/>
                  <a:pt x="947" y="246"/>
                </a:cubicBezTo>
              </a:path>
            </a:pathLst>
          </a:cu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" name="Freeform 61"/>
          <p:cNvSpPr>
            <a:spLocks/>
          </p:cNvSpPr>
          <p:nvPr/>
        </p:nvSpPr>
        <p:spPr bwMode="auto">
          <a:xfrm>
            <a:off x="6616700" y="5264169"/>
            <a:ext cx="1509713" cy="1055688"/>
          </a:xfrm>
          <a:custGeom>
            <a:avLst/>
            <a:gdLst/>
            <a:ahLst/>
            <a:cxnLst>
              <a:cxn ang="0">
                <a:pos x="17" y="665"/>
              </a:cxn>
              <a:cxn ang="0">
                <a:pos x="37" y="603"/>
              </a:cxn>
              <a:cxn ang="0">
                <a:pos x="131" y="376"/>
              </a:cxn>
              <a:cxn ang="0">
                <a:pos x="821" y="31"/>
              </a:cxn>
              <a:cxn ang="0">
                <a:pos x="900" y="188"/>
              </a:cxn>
              <a:cxn ang="0">
                <a:pos x="951" y="200"/>
              </a:cxn>
            </a:cxnLst>
            <a:rect l="0" t="0" r="r" b="b"/>
            <a:pathLst>
              <a:path w="951" h="665">
                <a:moveTo>
                  <a:pt x="17" y="665"/>
                </a:moveTo>
                <a:cubicBezTo>
                  <a:pt x="21" y="655"/>
                  <a:pt x="18" y="651"/>
                  <a:pt x="37" y="603"/>
                </a:cubicBezTo>
                <a:cubicBezTo>
                  <a:pt x="56" y="555"/>
                  <a:pt x="0" y="471"/>
                  <a:pt x="131" y="376"/>
                </a:cubicBezTo>
                <a:cubicBezTo>
                  <a:pt x="262" y="281"/>
                  <a:pt x="693" y="62"/>
                  <a:pt x="821" y="31"/>
                </a:cubicBezTo>
                <a:cubicBezTo>
                  <a:pt x="949" y="0"/>
                  <a:pt x="878" y="160"/>
                  <a:pt x="900" y="188"/>
                </a:cubicBezTo>
                <a:cubicBezTo>
                  <a:pt x="922" y="216"/>
                  <a:pt x="941" y="198"/>
                  <a:pt x="951" y="200"/>
                </a:cubicBezTo>
              </a:path>
            </a:pathLst>
          </a:cu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" name="Freeform 62"/>
          <p:cNvSpPr>
            <a:spLocks/>
          </p:cNvSpPr>
          <p:nvPr/>
        </p:nvSpPr>
        <p:spPr bwMode="auto">
          <a:xfrm>
            <a:off x="6627813" y="5345132"/>
            <a:ext cx="1500187" cy="976312"/>
          </a:xfrm>
          <a:custGeom>
            <a:avLst/>
            <a:gdLst/>
            <a:ahLst/>
            <a:cxnLst>
              <a:cxn ang="0">
                <a:pos x="11" y="615"/>
              </a:cxn>
              <a:cxn ang="0">
                <a:pos x="31" y="553"/>
              </a:cxn>
              <a:cxn ang="0">
                <a:pos x="130" y="379"/>
              </a:cxn>
              <a:cxn ang="0">
                <a:pos x="811" y="40"/>
              </a:cxn>
              <a:cxn ang="0">
                <a:pos x="894" y="138"/>
              </a:cxn>
              <a:cxn ang="0">
                <a:pos x="945" y="150"/>
              </a:cxn>
            </a:cxnLst>
            <a:rect l="0" t="0" r="r" b="b"/>
            <a:pathLst>
              <a:path w="945" h="615">
                <a:moveTo>
                  <a:pt x="11" y="615"/>
                </a:moveTo>
                <a:cubicBezTo>
                  <a:pt x="15" y="605"/>
                  <a:pt x="11" y="592"/>
                  <a:pt x="31" y="553"/>
                </a:cubicBezTo>
                <a:cubicBezTo>
                  <a:pt x="51" y="514"/>
                  <a:pt x="0" y="465"/>
                  <a:pt x="130" y="379"/>
                </a:cubicBezTo>
                <a:cubicBezTo>
                  <a:pt x="260" y="293"/>
                  <a:pt x="684" y="80"/>
                  <a:pt x="811" y="40"/>
                </a:cubicBezTo>
                <a:cubicBezTo>
                  <a:pt x="938" y="0"/>
                  <a:pt x="872" y="120"/>
                  <a:pt x="894" y="138"/>
                </a:cubicBezTo>
                <a:cubicBezTo>
                  <a:pt x="916" y="156"/>
                  <a:pt x="935" y="148"/>
                  <a:pt x="945" y="150"/>
                </a:cubicBezTo>
              </a:path>
            </a:pathLst>
          </a:custGeom>
          <a:solidFill>
            <a:srgbClr val="00FF00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Freeform 63"/>
          <p:cNvSpPr>
            <a:spLocks/>
          </p:cNvSpPr>
          <p:nvPr/>
        </p:nvSpPr>
        <p:spPr bwMode="auto">
          <a:xfrm>
            <a:off x="6630988" y="5424507"/>
            <a:ext cx="1503362" cy="898525"/>
          </a:xfrm>
          <a:custGeom>
            <a:avLst/>
            <a:gdLst/>
            <a:ahLst/>
            <a:cxnLst>
              <a:cxn ang="0">
                <a:pos x="13" y="566"/>
              </a:cxn>
              <a:cxn ang="0">
                <a:pos x="33" y="504"/>
              </a:cxn>
              <a:cxn ang="0">
                <a:pos x="128" y="389"/>
              </a:cxn>
              <a:cxn ang="0">
                <a:pos x="803" y="50"/>
              </a:cxn>
              <a:cxn ang="0">
                <a:pos x="896" y="89"/>
              </a:cxn>
              <a:cxn ang="0">
                <a:pos x="947" y="101"/>
              </a:cxn>
            </a:cxnLst>
            <a:rect l="0" t="0" r="r" b="b"/>
            <a:pathLst>
              <a:path w="947" h="566">
                <a:moveTo>
                  <a:pt x="13" y="566"/>
                </a:moveTo>
                <a:cubicBezTo>
                  <a:pt x="17" y="556"/>
                  <a:pt x="14" y="533"/>
                  <a:pt x="33" y="504"/>
                </a:cubicBezTo>
                <a:cubicBezTo>
                  <a:pt x="52" y="475"/>
                  <a:pt x="0" y="465"/>
                  <a:pt x="128" y="389"/>
                </a:cubicBezTo>
                <a:cubicBezTo>
                  <a:pt x="256" y="313"/>
                  <a:pt x="675" y="100"/>
                  <a:pt x="803" y="50"/>
                </a:cubicBezTo>
                <a:cubicBezTo>
                  <a:pt x="931" y="0"/>
                  <a:pt x="872" y="81"/>
                  <a:pt x="896" y="89"/>
                </a:cubicBezTo>
                <a:cubicBezTo>
                  <a:pt x="920" y="97"/>
                  <a:pt x="937" y="99"/>
                  <a:pt x="947" y="101"/>
                </a:cubicBezTo>
              </a:path>
            </a:pathLst>
          </a:cu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Freeform 64"/>
          <p:cNvSpPr>
            <a:spLocks/>
          </p:cNvSpPr>
          <p:nvPr/>
        </p:nvSpPr>
        <p:spPr bwMode="auto">
          <a:xfrm>
            <a:off x="6657975" y="5507057"/>
            <a:ext cx="1482725" cy="817562"/>
          </a:xfrm>
          <a:custGeom>
            <a:avLst/>
            <a:gdLst/>
            <a:ahLst/>
            <a:cxnLst>
              <a:cxn ang="0">
                <a:pos x="0" y="515"/>
              </a:cxn>
              <a:cxn ang="0">
                <a:pos x="51" y="457"/>
              </a:cxn>
              <a:cxn ang="0">
                <a:pos x="138" y="382"/>
              </a:cxn>
              <a:cxn ang="0">
                <a:pos x="780" y="55"/>
              </a:cxn>
              <a:cxn ang="0">
                <a:pos x="879" y="52"/>
              </a:cxn>
              <a:cxn ang="0">
                <a:pos x="934" y="50"/>
              </a:cxn>
            </a:cxnLst>
            <a:rect l="0" t="0" r="r" b="b"/>
            <a:pathLst>
              <a:path w="934" h="515">
                <a:moveTo>
                  <a:pt x="0" y="515"/>
                </a:moveTo>
                <a:cubicBezTo>
                  <a:pt x="8" y="505"/>
                  <a:pt x="28" y="479"/>
                  <a:pt x="51" y="457"/>
                </a:cubicBezTo>
                <a:cubicBezTo>
                  <a:pt x="74" y="435"/>
                  <a:pt x="17" y="449"/>
                  <a:pt x="138" y="382"/>
                </a:cubicBezTo>
                <a:cubicBezTo>
                  <a:pt x="259" y="315"/>
                  <a:pt x="657" y="110"/>
                  <a:pt x="780" y="55"/>
                </a:cubicBezTo>
                <a:cubicBezTo>
                  <a:pt x="903" y="0"/>
                  <a:pt x="853" y="53"/>
                  <a:pt x="879" y="52"/>
                </a:cubicBezTo>
                <a:cubicBezTo>
                  <a:pt x="905" y="51"/>
                  <a:pt x="923" y="51"/>
                  <a:pt x="934" y="50"/>
                </a:cubicBezTo>
              </a:path>
            </a:pathLst>
          </a:custGeom>
          <a:solidFill>
            <a:srgbClr val="99CC00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" name="Line 65"/>
          <p:cNvSpPr>
            <a:spLocks noChangeShapeType="1"/>
          </p:cNvSpPr>
          <p:nvPr/>
        </p:nvSpPr>
        <p:spPr bwMode="auto">
          <a:xfrm>
            <a:off x="1098550" y="3308369"/>
            <a:ext cx="1524000" cy="831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66"/>
          <p:cNvSpPr>
            <a:spLocks noChangeShapeType="1"/>
          </p:cNvSpPr>
          <p:nvPr/>
        </p:nvSpPr>
        <p:spPr bwMode="auto">
          <a:xfrm flipV="1">
            <a:off x="2422525" y="3209944"/>
            <a:ext cx="1612900" cy="812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Line 67"/>
          <p:cNvSpPr>
            <a:spLocks noChangeShapeType="1"/>
          </p:cNvSpPr>
          <p:nvPr/>
        </p:nvSpPr>
        <p:spPr bwMode="auto">
          <a:xfrm flipV="1">
            <a:off x="1301750" y="2597169"/>
            <a:ext cx="0" cy="831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" name="Line 68"/>
          <p:cNvSpPr>
            <a:spLocks noChangeShapeType="1"/>
          </p:cNvSpPr>
          <p:nvPr/>
        </p:nvSpPr>
        <p:spPr bwMode="auto">
          <a:xfrm>
            <a:off x="3200400" y="4457719"/>
            <a:ext cx="1524000" cy="831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Line 69"/>
          <p:cNvSpPr>
            <a:spLocks noChangeShapeType="1"/>
          </p:cNvSpPr>
          <p:nvPr/>
        </p:nvSpPr>
        <p:spPr bwMode="auto">
          <a:xfrm flipV="1">
            <a:off x="4486275" y="4349769"/>
            <a:ext cx="1612900" cy="812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" name="Line 70"/>
          <p:cNvSpPr>
            <a:spLocks noChangeShapeType="1"/>
          </p:cNvSpPr>
          <p:nvPr/>
        </p:nvSpPr>
        <p:spPr bwMode="auto">
          <a:xfrm flipV="1">
            <a:off x="3384550" y="3717944"/>
            <a:ext cx="0" cy="831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" name="Line 71"/>
          <p:cNvSpPr>
            <a:spLocks noChangeShapeType="1"/>
          </p:cNvSpPr>
          <p:nvPr/>
        </p:nvSpPr>
        <p:spPr bwMode="auto">
          <a:xfrm>
            <a:off x="5286375" y="5629294"/>
            <a:ext cx="1524000" cy="831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" name="Line 72"/>
          <p:cNvSpPr>
            <a:spLocks noChangeShapeType="1"/>
          </p:cNvSpPr>
          <p:nvPr/>
        </p:nvSpPr>
        <p:spPr bwMode="auto">
          <a:xfrm flipV="1">
            <a:off x="6619875" y="5521344"/>
            <a:ext cx="1612900" cy="812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Line 73"/>
          <p:cNvSpPr>
            <a:spLocks noChangeShapeType="1"/>
          </p:cNvSpPr>
          <p:nvPr/>
        </p:nvSpPr>
        <p:spPr bwMode="auto">
          <a:xfrm flipV="1">
            <a:off x="5489575" y="4918094"/>
            <a:ext cx="0" cy="831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" name="Text Box 74"/>
          <p:cNvSpPr txBox="1">
            <a:spLocks noChangeArrowheads="1"/>
          </p:cNvSpPr>
          <p:nvPr/>
        </p:nvSpPr>
        <p:spPr bwMode="auto">
          <a:xfrm>
            <a:off x="3470275" y="2076469"/>
            <a:ext cx="1114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</a:pPr>
            <a:r>
              <a:rPr kumimoji="1" lang="en-US" altLang="ja-JP" sz="2000">
                <a:ea typeface="MS Gothic" pitchFamily="49" charset="-128"/>
              </a:rPr>
              <a:t>FDMA</a:t>
            </a:r>
          </a:p>
        </p:txBody>
      </p:sp>
      <p:sp>
        <p:nvSpPr>
          <p:cNvPr id="84" name="Text Box 75"/>
          <p:cNvSpPr txBox="1">
            <a:spLocks noChangeArrowheads="1"/>
          </p:cNvSpPr>
          <p:nvPr/>
        </p:nvSpPr>
        <p:spPr bwMode="auto">
          <a:xfrm>
            <a:off x="5514975" y="3187719"/>
            <a:ext cx="1114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</a:pPr>
            <a:r>
              <a:rPr kumimoji="1" lang="en-US" altLang="ja-JP" sz="2000">
                <a:ea typeface="MS Gothic" pitchFamily="49" charset="-128"/>
              </a:rPr>
              <a:t>TDMA</a:t>
            </a:r>
          </a:p>
        </p:txBody>
      </p:sp>
      <p:sp>
        <p:nvSpPr>
          <p:cNvPr id="85" name="Text Box 76"/>
          <p:cNvSpPr txBox="1">
            <a:spLocks noChangeArrowheads="1"/>
          </p:cNvSpPr>
          <p:nvPr/>
        </p:nvSpPr>
        <p:spPr bwMode="auto">
          <a:xfrm>
            <a:off x="7543800" y="4406919"/>
            <a:ext cx="1114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</a:pPr>
            <a:r>
              <a:rPr kumimoji="1" lang="en-US" altLang="ja-JP" sz="2000">
                <a:ea typeface="MS Gothic" pitchFamily="49" charset="-128"/>
              </a:rPr>
              <a:t>CDMA</a:t>
            </a:r>
          </a:p>
        </p:txBody>
      </p:sp>
      <p:sp>
        <p:nvSpPr>
          <p:cNvPr id="86" name="Text Box 77"/>
          <p:cNvSpPr txBox="1">
            <a:spLocks noChangeArrowheads="1"/>
          </p:cNvSpPr>
          <p:nvPr/>
        </p:nvSpPr>
        <p:spPr bwMode="auto">
          <a:xfrm rot="1740741">
            <a:off x="1397000" y="3695719"/>
            <a:ext cx="733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</a:pPr>
            <a:r>
              <a:rPr kumimoji="1" lang="en-US" altLang="ja-JP" sz="1400">
                <a:ea typeface="MS Gothic" pitchFamily="49" charset="-128"/>
              </a:rPr>
              <a:t>time</a:t>
            </a:r>
          </a:p>
        </p:txBody>
      </p:sp>
      <p:sp>
        <p:nvSpPr>
          <p:cNvPr id="87" name="Text Box 78"/>
          <p:cNvSpPr txBox="1">
            <a:spLocks noChangeArrowheads="1"/>
          </p:cNvSpPr>
          <p:nvPr/>
        </p:nvSpPr>
        <p:spPr bwMode="auto">
          <a:xfrm rot="1740741">
            <a:off x="3460750" y="4826019"/>
            <a:ext cx="733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</a:pPr>
            <a:r>
              <a:rPr kumimoji="1" lang="en-US" altLang="ja-JP" sz="1400">
                <a:ea typeface="MS Gothic" pitchFamily="49" charset="-128"/>
              </a:rPr>
              <a:t>time</a:t>
            </a:r>
          </a:p>
        </p:txBody>
      </p:sp>
      <p:sp>
        <p:nvSpPr>
          <p:cNvPr id="88" name="Text Box 79"/>
          <p:cNvSpPr txBox="1">
            <a:spLocks noChangeArrowheads="1"/>
          </p:cNvSpPr>
          <p:nvPr/>
        </p:nvSpPr>
        <p:spPr bwMode="auto">
          <a:xfrm rot="1740741">
            <a:off x="5553075" y="6013469"/>
            <a:ext cx="733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</a:pPr>
            <a:r>
              <a:rPr kumimoji="1" lang="en-US" altLang="ja-JP" sz="1400">
                <a:ea typeface="MS Gothic" pitchFamily="49" charset="-128"/>
              </a:rPr>
              <a:t>time</a:t>
            </a:r>
          </a:p>
        </p:txBody>
      </p:sp>
      <p:sp>
        <p:nvSpPr>
          <p:cNvPr id="89" name="Text Box 80"/>
          <p:cNvSpPr txBox="1">
            <a:spLocks noChangeArrowheads="1"/>
          </p:cNvSpPr>
          <p:nvPr/>
        </p:nvSpPr>
        <p:spPr bwMode="auto">
          <a:xfrm rot="16200000">
            <a:off x="746125" y="2816245"/>
            <a:ext cx="733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</a:pPr>
            <a:r>
              <a:rPr kumimoji="1" lang="en-US" altLang="ja-JP" sz="1400">
                <a:ea typeface="MS Gothic" pitchFamily="49" charset="-128"/>
              </a:rPr>
              <a:t>power</a:t>
            </a:r>
          </a:p>
        </p:txBody>
      </p:sp>
      <p:sp>
        <p:nvSpPr>
          <p:cNvPr id="90" name="Text Box 81"/>
          <p:cNvSpPr txBox="1">
            <a:spLocks noChangeArrowheads="1"/>
          </p:cNvSpPr>
          <p:nvPr/>
        </p:nvSpPr>
        <p:spPr bwMode="auto">
          <a:xfrm rot="16200000">
            <a:off x="2828925" y="3956070"/>
            <a:ext cx="733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</a:pPr>
            <a:r>
              <a:rPr kumimoji="1" lang="en-US" altLang="ja-JP" sz="1400">
                <a:ea typeface="MS Gothic" pitchFamily="49" charset="-128"/>
              </a:rPr>
              <a:t>power</a:t>
            </a:r>
          </a:p>
        </p:txBody>
      </p:sp>
      <p:sp>
        <p:nvSpPr>
          <p:cNvPr id="91" name="Text Box 82"/>
          <p:cNvSpPr txBox="1">
            <a:spLocks noChangeArrowheads="1"/>
          </p:cNvSpPr>
          <p:nvPr/>
        </p:nvSpPr>
        <p:spPr bwMode="auto">
          <a:xfrm rot="16200000">
            <a:off x="4959350" y="5172095"/>
            <a:ext cx="733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</a:pPr>
            <a:r>
              <a:rPr kumimoji="1" lang="en-US" altLang="ja-JP" sz="1400">
                <a:ea typeface="MS Gothic" pitchFamily="49" charset="-128"/>
              </a:rPr>
              <a:t>power</a:t>
            </a:r>
          </a:p>
        </p:txBody>
      </p:sp>
      <p:sp>
        <p:nvSpPr>
          <p:cNvPr id="92" name="Text Box 83"/>
          <p:cNvSpPr txBox="1">
            <a:spLocks noChangeArrowheads="1"/>
          </p:cNvSpPr>
          <p:nvPr/>
        </p:nvSpPr>
        <p:spPr bwMode="auto">
          <a:xfrm rot="-1546160">
            <a:off x="7067550" y="5822969"/>
            <a:ext cx="1076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</a:pPr>
            <a:r>
              <a:rPr kumimoji="1" lang="en-US" altLang="ja-JP" sz="1400">
                <a:ea typeface="MS Gothic" pitchFamily="49" charset="-128"/>
              </a:rPr>
              <a:t>frequency</a:t>
            </a:r>
          </a:p>
        </p:txBody>
      </p:sp>
      <p:sp>
        <p:nvSpPr>
          <p:cNvPr id="93" name="Text Box 84"/>
          <p:cNvSpPr txBox="1">
            <a:spLocks noChangeArrowheads="1"/>
          </p:cNvSpPr>
          <p:nvPr/>
        </p:nvSpPr>
        <p:spPr bwMode="auto">
          <a:xfrm rot="-1546160">
            <a:off x="4873625" y="4638694"/>
            <a:ext cx="1076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</a:pPr>
            <a:r>
              <a:rPr kumimoji="1" lang="en-US" altLang="ja-JP" sz="1400">
                <a:ea typeface="MS Gothic" pitchFamily="49" charset="-128"/>
              </a:rPr>
              <a:t>frequency</a:t>
            </a:r>
          </a:p>
        </p:txBody>
      </p:sp>
      <p:sp>
        <p:nvSpPr>
          <p:cNvPr id="94" name="Text Box 85"/>
          <p:cNvSpPr txBox="1">
            <a:spLocks noChangeArrowheads="1"/>
          </p:cNvSpPr>
          <p:nvPr/>
        </p:nvSpPr>
        <p:spPr bwMode="auto">
          <a:xfrm rot="-1546160">
            <a:off x="2825750" y="3505219"/>
            <a:ext cx="1076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</a:pPr>
            <a:r>
              <a:rPr kumimoji="1" lang="en-US" altLang="ja-JP" sz="1400">
                <a:ea typeface="MS Gothic" pitchFamily="49" charset="-128"/>
              </a:rPr>
              <a:t>frequency</a:t>
            </a: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1905000" y="990600"/>
            <a:ext cx="5334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Multiple Access Schemes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Channelization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81400" y="990600"/>
            <a:ext cx="2209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FDMA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52400" y="1676400"/>
            <a:ext cx="8839200" cy="52322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In FDMA, the bandwidth is divided into channels.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514600"/>
            <a:ext cx="86106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oup 114"/>
          <p:cNvGrpSpPr>
            <a:grpSpLocks/>
          </p:cNvGrpSpPr>
          <p:nvPr/>
        </p:nvGrpSpPr>
        <p:grpSpPr bwMode="auto">
          <a:xfrm>
            <a:off x="914400" y="3119437"/>
            <a:ext cx="7661275" cy="3662363"/>
            <a:chOff x="467" y="1016"/>
            <a:chExt cx="4826" cy="2625"/>
          </a:xfrm>
        </p:grpSpPr>
        <p:grpSp>
          <p:nvGrpSpPr>
            <p:cNvPr id="13" name="Group 115"/>
            <p:cNvGrpSpPr>
              <a:grpSpLocks/>
            </p:cNvGrpSpPr>
            <p:nvPr/>
          </p:nvGrpSpPr>
          <p:grpSpPr bwMode="auto">
            <a:xfrm>
              <a:off x="467" y="2267"/>
              <a:ext cx="3455" cy="949"/>
              <a:chOff x="273" y="2267"/>
              <a:chExt cx="3455" cy="949"/>
            </a:xfrm>
          </p:grpSpPr>
          <p:sp>
            <p:nvSpPr>
              <p:cNvPr id="88" name="Rectangle 116"/>
              <p:cNvSpPr>
                <a:spLocks noChangeArrowheads="1"/>
              </p:cNvSpPr>
              <p:nvPr/>
            </p:nvSpPr>
            <p:spPr bwMode="auto">
              <a:xfrm>
                <a:off x="432" y="2788"/>
                <a:ext cx="96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762000"/>
                <a:r>
                  <a:rPr kumimoji="1" lang="en-US" altLang="ja-JP">
                    <a:solidFill>
                      <a:srgbClr val="000000"/>
                    </a:solidFill>
                    <a:ea typeface="MS Gothic" pitchFamily="49" charset="-128"/>
                  </a:rPr>
                  <a:t>A</a:t>
                </a:r>
                <a:endParaRPr kumimoji="1" lang="en-US" altLang="ja-JP" sz="1400">
                  <a:ea typeface="MS Gothic" pitchFamily="49" charset="-128"/>
                </a:endParaRPr>
              </a:p>
            </p:txBody>
          </p:sp>
          <p:grpSp>
            <p:nvGrpSpPr>
              <p:cNvPr id="89" name="Group 117"/>
              <p:cNvGrpSpPr>
                <a:grpSpLocks/>
              </p:cNvGrpSpPr>
              <p:nvPr/>
            </p:nvGrpSpPr>
            <p:grpSpPr bwMode="auto">
              <a:xfrm>
                <a:off x="724" y="2664"/>
                <a:ext cx="312" cy="136"/>
                <a:chOff x="724" y="2664"/>
                <a:chExt cx="312" cy="136"/>
              </a:xfrm>
            </p:grpSpPr>
            <p:sp>
              <p:nvSpPr>
                <p:cNvPr id="108" name="Line 118"/>
                <p:cNvSpPr>
                  <a:spLocks noChangeShapeType="1"/>
                </p:cNvSpPr>
                <p:nvPr/>
              </p:nvSpPr>
              <p:spPr bwMode="auto">
                <a:xfrm>
                  <a:off x="724" y="2664"/>
                  <a:ext cx="112" cy="8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Line 119"/>
                <p:cNvSpPr>
                  <a:spLocks noChangeShapeType="1"/>
                </p:cNvSpPr>
                <p:nvPr/>
              </p:nvSpPr>
              <p:spPr bwMode="auto">
                <a:xfrm>
                  <a:off x="828" y="2696"/>
                  <a:ext cx="8" cy="4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10" name="Group 120"/>
                <p:cNvGrpSpPr>
                  <a:grpSpLocks/>
                </p:cNvGrpSpPr>
                <p:nvPr/>
              </p:nvGrpSpPr>
              <p:grpSpPr bwMode="auto">
                <a:xfrm>
                  <a:off x="924" y="2728"/>
                  <a:ext cx="112" cy="72"/>
                  <a:chOff x="924" y="2728"/>
                  <a:chExt cx="112" cy="72"/>
                </a:xfrm>
              </p:grpSpPr>
              <p:sp>
                <p:nvSpPr>
                  <p:cNvPr id="113" name="Freeform 121"/>
                  <p:cNvSpPr>
                    <a:spLocks/>
                  </p:cNvSpPr>
                  <p:nvPr/>
                </p:nvSpPr>
                <p:spPr bwMode="auto">
                  <a:xfrm>
                    <a:off x="980" y="2752"/>
                    <a:ext cx="56" cy="48"/>
                  </a:xfrm>
                  <a:custGeom>
                    <a:avLst/>
                    <a:gdLst/>
                    <a:ahLst/>
                    <a:cxnLst>
                      <a:cxn ang="0">
                        <a:pos x="56" y="48"/>
                      </a:cxn>
                      <a:cxn ang="0">
                        <a:pos x="0" y="32"/>
                      </a:cxn>
                      <a:cxn ang="0">
                        <a:pos x="24" y="24"/>
                      </a:cxn>
                      <a:cxn ang="0">
                        <a:pos x="16" y="0"/>
                      </a:cxn>
                      <a:cxn ang="0">
                        <a:pos x="56" y="48"/>
                      </a:cxn>
                    </a:cxnLst>
                    <a:rect l="0" t="0" r="r" b="b"/>
                    <a:pathLst>
                      <a:path w="56" h="48">
                        <a:moveTo>
                          <a:pt x="56" y="48"/>
                        </a:moveTo>
                        <a:lnTo>
                          <a:pt x="0" y="32"/>
                        </a:lnTo>
                        <a:lnTo>
                          <a:pt x="24" y="24"/>
                        </a:lnTo>
                        <a:lnTo>
                          <a:pt x="16" y="0"/>
                        </a:lnTo>
                        <a:lnTo>
                          <a:pt x="56" y="4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924" y="2728"/>
                    <a:ext cx="80" cy="4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1" name="Line 123"/>
                <p:cNvSpPr>
                  <a:spLocks noChangeShapeType="1"/>
                </p:cNvSpPr>
                <p:nvPr/>
              </p:nvSpPr>
              <p:spPr bwMode="auto">
                <a:xfrm>
                  <a:off x="828" y="2696"/>
                  <a:ext cx="104" cy="6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" name="Line 124"/>
                <p:cNvSpPr>
                  <a:spLocks noChangeShapeType="1"/>
                </p:cNvSpPr>
                <p:nvPr/>
              </p:nvSpPr>
              <p:spPr bwMode="auto">
                <a:xfrm>
                  <a:off x="924" y="2728"/>
                  <a:ext cx="8" cy="3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0" name="Oval 125"/>
              <p:cNvSpPr>
                <a:spLocks noChangeArrowheads="1"/>
              </p:cNvSpPr>
              <p:nvPr/>
            </p:nvSpPr>
            <p:spPr bwMode="auto">
              <a:xfrm>
                <a:off x="700" y="3088"/>
                <a:ext cx="88" cy="8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126"/>
              <p:cNvSpPr>
                <a:spLocks noChangeShapeType="1"/>
              </p:cNvSpPr>
              <p:nvPr/>
            </p:nvSpPr>
            <p:spPr bwMode="auto">
              <a:xfrm>
                <a:off x="756" y="3176"/>
                <a:ext cx="267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127"/>
              <p:cNvSpPr>
                <a:spLocks noChangeShapeType="1"/>
              </p:cNvSpPr>
              <p:nvPr/>
            </p:nvSpPr>
            <p:spPr bwMode="auto">
              <a:xfrm flipV="1">
                <a:off x="748" y="3085"/>
                <a:ext cx="2680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128"/>
              <p:cNvSpPr>
                <a:spLocks noChangeShapeType="1"/>
              </p:cNvSpPr>
              <p:nvPr/>
            </p:nvSpPr>
            <p:spPr bwMode="auto">
              <a:xfrm>
                <a:off x="1132" y="2680"/>
                <a:ext cx="256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129"/>
              <p:cNvSpPr>
                <a:spLocks noChangeShapeType="1"/>
              </p:cNvSpPr>
              <p:nvPr/>
            </p:nvSpPr>
            <p:spPr bwMode="auto">
              <a:xfrm flipV="1">
                <a:off x="708" y="2736"/>
                <a:ext cx="288" cy="3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Arc 130"/>
              <p:cNvSpPr>
                <a:spLocks/>
              </p:cNvSpPr>
              <p:nvPr/>
            </p:nvSpPr>
            <p:spPr bwMode="auto">
              <a:xfrm>
                <a:off x="998" y="2680"/>
                <a:ext cx="142" cy="96"/>
              </a:xfrm>
              <a:custGeom>
                <a:avLst/>
                <a:gdLst>
                  <a:gd name="G0" fmla="+- 20179 0 0"/>
                  <a:gd name="G1" fmla="+- 21600 0 0"/>
                  <a:gd name="G2" fmla="+- 21600 0 0"/>
                  <a:gd name="T0" fmla="*/ 0 w 20179"/>
                  <a:gd name="T1" fmla="*/ 13896 h 21600"/>
                  <a:gd name="T2" fmla="*/ 20179 w 20179"/>
                  <a:gd name="T3" fmla="*/ 0 h 21600"/>
                  <a:gd name="T4" fmla="*/ 20179 w 2017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179" h="21600" fill="none" extrusionOk="0">
                    <a:moveTo>
                      <a:pt x="-1" y="13895"/>
                    </a:moveTo>
                    <a:cubicBezTo>
                      <a:pt x="3194" y="5528"/>
                      <a:pt x="11222" y="0"/>
                      <a:pt x="20178" y="0"/>
                    </a:cubicBezTo>
                  </a:path>
                  <a:path w="20179" h="21600" stroke="0" extrusionOk="0">
                    <a:moveTo>
                      <a:pt x="-1" y="13895"/>
                    </a:moveTo>
                    <a:cubicBezTo>
                      <a:pt x="3194" y="5528"/>
                      <a:pt x="11222" y="0"/>
                      <a:pt x="20178" y="0"/>
                    </a:cubicBezTo>
                    <a:lnTo>
                      <a:pt x="20179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131"/>
              <p:cNvSpPr>
                <a:spLocks noChangeShapeType="1"/>
              </p:cNvSpPr>
              <p:nvPr/>
            </p:nvSpPr>
            <p:spPr bwMode="auto">
              <a:xfrm flipH="1">
                <a:off x="3468" y="2736"/>
                <a:ext cx="256" cy="4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Oval 132"/>
              <p:cNvSpPr>
                <a:spLocks noChangeArrowheads="1"/>
              </p:cNvSpPr>
              <p:nvPr/>
            </p:nvSpPr>
            <p:spPr bwMode="auto">
              <a:xfrm>
                <a:off x="3388" y="3088"/>
                <a:ext cx="88" cy="8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133"/>
              <p:cNvSpPr>
                <a:spLocks/>
              </p:cNvSpPr>
              <p:nvPr/>
            </p:nvSpPr>
            <p:spPr bwMode="auto">
              <a:xfrm>
                <a:off x="3700" y="2680"/>
                <a:ext cx="24" cy="5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32"/>
                  </a:cxn>
                  <a:cxn ang="0">
                    <a:pos x="24" y="56"/>
                  </a:cxn>
                  <a:cxn ang="0">
                    <a:pos x="24" y="56"/>
                  </a:cxn>
                </a:cxnLst>
                <a:rect l="0" t="0" r="r" b="b"/>
                <a:pathLst>
                  <a:path w="24" h="56">
                    <a:moveTo>
                      <a:pt x="0" y="0"/>
                    </a:moveTo>
                    <a:lnTo>
                      <a:pt x="8" y="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4" y="32"/>
                    </a:lnTo>
                    <a:lnTo>
                      <a:pt x="24" y="56"/>
                    </a:lnTo>
                    <a:lnTo>
                      <a:pt x="24" y="5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99" name="Object 134"/>
              <p:cNvGraphicFramePr>
                <a:graphicFrameLocks noChangeAspect="1"/>
              </p:cNvGraphicFramePr>
              <p:nvPr/>
            </p:nvGraphicFramePr>
            <p:xfrm>
              <a:off x="273" y="2267"/>
              <a:ext cx="427" cy="434"/>
            </p:xfrm>
            <a:graphic>
              <a:graphicData uri="http://schemas.openxmlformats.org/presentationml/2006/ole">
                <p:oleObj spid="_x0000_s5123" r:id="rId4" imgW="1115568" imgH="1133856" progId="">
                  <p:embed/>
                </p:oleObj>
              </a:graphicData>
            </a:graphic>
          </p:graphicFrame>
          <p:sp>
            <p:nvSpPr>
              <p:cNvPr id="100" name="Freeform 135"/>
              <p:cNvSpPr>
                <a:spLocks/>
              </p:cNvSpPr>
              <p:nvPr/>
            </p:nvSpPr>
            <p:spPr bwMode="auto">
              <a:xfrm>
                <a:off x="616" y="3056"/>
                <a:ext cx="84" cy="148"/>
              </a:xfrm>
              <a:custGeom>
                <a:avLst/>
                <a:gdLst/>
                <a:ahLst/>
                <a:cxnLst>
                  <a:cxn ang="0">
                    <a:pos x="76" y="148"/>
                  </a:cxn>
                  <a:cxn ang="0">
                    <a:pos x="16" y="116"/>
                  </a:cxn>
                  <a:cxn ang="0">
                    <a:pos x="4" y="80"/>
                  </a:cxn>
                  <a:cxn ang="0">
                    <a:pos x="4" y="44"/>
                  </a:cxn>
                  <a:cxn ang="0">
                    <a:pos x="24" y="20"/>
                  </a:cxn>
                  <a:cxn ang="0">
                    <a:pos x="60" y="4"/>
                  </a:cxn>
                  <a:cxn ang="0">
                    <a:pos x="84" y="0"/>
                  </a:cxn>
                </a:cxnLst>
                <a:rect l="0" t="0" r="r" b="b"/>
                <a:pathLst>
                  <a:path w="84" h="148">
                    <a:moveTo>
                      <a:pt x="76" y="148"/>
                    </a:moveTo>
                    <a:cubicBezTo>
                      <a:pt x="52" y="137"/>
                      <a:pt x="28" y="127"/>
                      <a:pt x="16" y="116"/>
                    </a:cubicBezTo>
                    <a:cubicBezTo>
                      <a:pt x="4" y="104"/>
                      <a:pt x="5" y="91"/>
                      <a:pt x="4" y="80"/>
                    </a:cubicBezTo>
                    <a:cubicBezTo>
                      <a:pt x="2" y="68"/>
                      <a:pt x="0" y="53"/>
                      <a:pt x="4" y="44"/>
                    </a:cubicBezTo>
                    <a:cubicBezTo>
                      <a:pt x="7" y="34"/>
                      <a:pt x="14" y="26"/>
                      <a:pt x="24" y="20"/>
                    </a:cubicBezTo>
                    <a:cubicBezTo>
                      <a:pt x="33" y="13"/>
                      <a:pt x="50" y="7"/>
                      <a:pt x="60" y="4"/>
                    </a:cubicBezTo>
                    <a:cubicBezTo>
                      <a:pt x="69" y="0"/>
                      <a:pt x="76" y="0"/>
                      <a:pt x="84" y="0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136"/>
              <p:cNvSpPr>
                <a:spLocks/>
              </p:cNvSpPr>
              <p:nvPr/>
            </p:nvSpPr>
            <p:spPr bwMode="auto">
              <a:xfrm flipH="1" flipV="1">
                <a:off x="3444" y="3068"/>
                <a:ext cx="84" cy="148"/>
              </a:xfrm>
              <a:custGeom>
                <a:avLst/>
                <a:gdLst/>
                <a:ahLst/>
                <a:cxnLst>
                  <a:cxn ang="0">
                    <a:pos x="76" y="148"/>
                  </a:cxn>
                  <a:cxn ang="0">
                    <a:pos x="16" y="116"/>
                  </a:cxn>
                  <a:cxn ang="0">
                    <a:pos x="4" y="80"/>
                  </a:cxn>
                  <a:cxn ang="0">
                    <a:pos x="4" y="44"/>
                  </a:cxn>
                  <a:cxn ang="0">
                    <a:pos x="24" y="20"/>
                  </a:cxn>
                  <a:cxn ang="0">
                    <a:pos x="60" y="4"/>
                  </a:cxn>
                  <a:cxn ang="0">
                    <a:pos x="84" y="0"/>
                  </a:cxn>
                </a:cxnLst>
                <a:rect l="0" t="0" r="r" b="b"/>
                <a:pathLst>
                  <a:path w="84" h="148">
                    <a:moveTo>
                      <a:pt x="76" y="148"/>
                    </a:moveTo>
                    <a:cubicBezTo>
                      <a:pt x="52" y="137"/>
                      <a:pt x="28" y="127"/>
                      <a:pt x="16" y="116"/>
                    </a:cubicBezTo>
                    <a:cubicBezTo>
                      <a:pt x="4" y="104"/>
                      <a:pt x="5" y="91"/>
                      <a:pt x="4" y="80"/>
                    </a:cubicBezTo>
                    <a:cubicBezTo>
                      <a:pt x="2" y="68"/>
                      <a:pt x="0" y="53"/>
                      <a:pt x="4" y="44"/>
                    </a:cubicBezTo>
                    <a:cubicBezTo>
                      <a:pt x="7" y="34"/>
                      <a:pt x="14" y="26"/>
                      <a:pt x="24" y="20"/>
                    </a:cubicBezTo>
                    <a:cubicBezTo>
                      <a:pt x="33" y="13"/>
                      <a:pt x="50" y="7"/>
                      <a:pt x="60" y="4"/>
                    </a:cubicBezTo>
                    <a:cubicBezTo>
                      <a:pt x="69" y="0"/>
                      <a:pt x="76" y="0"/>
                      <a:pt x="84" y="0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2" name="Group 137"/>
              <p:cNvGrpSpPr>
                <a:grpSpLocks/>
              </p:cNvGrpSpPr>
              <p:nvPr/>
            </p:nvGrpSpPr>
            <p:grpSpPr bwMode="auto">
              <a:xfrm>
                <a:off x="968" y="2784"/>
                <a:ext cx="2548" cy="232"/>
                <a:chOff x="968" y="2784"/>
                <a:chExt cx="2548" cy="232"/>
              </a:xfrm>
            </p:grpSpPr>
            <p:sp>
              <p:nvSpPr>
                <p:cNvPr id="105" name="Rectangle 138" descr="縦線"/>
                <p:cNvSpPr>
                  <a:spLocks noChangeArrowheads="1"/>
                </p:cNvSpPr>
                <p:nvPr/>
              </p:nvSpPr>
              <p:spPr bwMode="auto">
                <a:xfrm>
                  <a:off x="972" y="2916"/>
                  <a:ext cx="2444" cy="100"/>
                </a:xfrm>
                <a:prstGeom prst="rect">
                  <a:avLst/>
                </a:prstGeom>
                <a:pattFill prst="ltVert">
                  <a:fgClr>
                    <a:srgbClr val="41FF41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" name="Freeform 139" descr="縦線"/>
                <p:cNvSpPr>
                  <a:spLocks/>
                </p:cNvSpPr>
                <p:nvPr/>
              </p:nvSpPr>
              <p:spPr bwMode="auto">
                <a:xfrm>
                  <a:off x="3416" y="2792"/>
                  <a:ext cx="100" cy="220"/>
                </a:xfrm>
                <a:custGeom>
                  <a:avLst/>
                  <a:gdLst/>
                  <a:ahLst/>
                  <a:cxnLst>
                    <a:cxn ang="0">
                      <a:pos x="0" y="120"/>
                    </a:cxn>
                    <a:cxn ang="0">
                      <a:pos x="100" y="0"/>
                    </a:cxn>
                    <a:cxn ang="0">
                      <a:pos x="96" y="100"/>
                    </a:cxn>
                    <a:cxn ang="0">
                      <a:pos x="0" y="220"/>
                    </a:cxn>
                    <a:cxn ang="0">
                      <a:pos x="0" y="120"/>
                    </a:cxn>
                  </a:cxnLst>
                  <a:rect l="0" t="0" r="r" b="b"/>
                  <a:pathLst>
                    <a:path w="100" h="220">
                      <a:moveTo>
                        <a:pt x="0" y="120"/>
                      </a:moveTo>
                      <a:lnTo>
                        <a:pt x="100" y="0"/>
                      </a:lnTo>
                      <a:lnTo>
                        <a:pt x="96" y="100"/>
                      </a:lnTo>
                      <a:lnTo>
                        <a:pt x="0" y="220"/>
                      </a:lnTo>
                      <a:lnTo>
                        <a:pt x="0" y="120"/>
                      </a:lnTo>
                      <a:close/>
                    </a:path>
                  </a:pathLst>
                </a:custGeom>
                <a:pattFill prst="ltVert">
                  <a:fgClr>
                    <a:srgbClr val="41FF41"/>
                  </a:fgClr>
                  <a:bgClr>
                    <a:srgbClr val="FFFFFF"/>
                  </a:bgClr>
                </a:patt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" name="Freeform 140" descr="縦線"/>
                <p:cNvSpPr>
                  <a:spLocks/>
                </p:cNvSpPr>
                <p:nvPr/>
              </p:nvSpPr>
              <p:spPr bwMode="auto">
                <a:xfrm>
                  <a:off x="968" y="2784"/>
                  <a:ext cx="2544" cy="128"/>
                </a:xfrm>
                <a:custGeom>
                  <a:avLst/>
                  <a:gdLst/>
                  <a:ahLst/>
                  <a:cxnLst>
                    <a:cxn ang="0">
                      <a:pos x="0" y="128"/>
                    </a:cxn>
                    <a:cxn ang="0">
                      <a:pos x="2444" y="128"/>
                    </a:cxn>
                    <a:cxn ang="0">
                      <a:pos x="2544" y="0"/>
                    </a:cxn>
                    <a:cxn ang="0">
                      <a:pos x="104" y="0"/>
                    </a:cxn>
                    <a:cxn ang="0">
                      <a:pos x="0" y="128"/>
                    </a:cxn>
                  </a:cxnLst>
                  <a:rect l="0" t="0" r="r" b="b"/>
                  <a:pathLst>
                    <a:path w="2544" h="128">
                      <a:moveTo>
                        <a:pt x="0" y="128"/>
                      </a:moveTo>
                      <a:lnTo>
                        <a:pt x="2444" y="128"/>
                      </a:lnTo>
                      <a:lnTo>
                        <a:pt x="2544" y="0"/>
                      </a:lnTo>
                      <a:lnTo>
                        <a:pt x="104" y="0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pattFill prst="ltVert">
                  <a:fgClr>
                    <a:srgbClr val="41FF41"/>
                  </a:fgClr>
                  <a:bgClr>
                    <a:srgbClr val="FFFFFF"/>
                  </a:bgClr>
                </a:patt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3" name="Rectangle 141"/>
              <p:cNvSpPr>
                <a:spLocks noChangeArrowheads="1"/>
              </p:cNvSpPr>
              <p:nvPr/>
            </p:nvSpPr>
            <p:spPr bwMode="auto">
              <a:xfrm>
                <a:off x="2148" y="2764"/>
                <a:ext cx="96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762000"/>
                <a:r>
                  <a:rPr kumimoji="1" lang="en-US" altLang="ja-JP">
                    <a:solidFill>
                      <a:srgbClr val="000000"/>
                    </a:solidFill>
                    <a:ea typeface="MS Gothic" pitchFamily="49" charset="-128"/>
                  </a:rPr>
                  <a:t>A</a:t>
                </a:r>
                <a:endParaRPr kumimoji="1" lang="en-US" altLang="ja-JP" sz="1400">
                  <a:ea typeface="MS Gothic" pitchFamily="49" charset="-128"/>
                </a:endParaRPr>
              </a:p>
            </p:txBody>
          </p:sp>
          <p:sp>
            <p:nvSpPr>
              <p:cNvPr id="104" name="Line 142"/>
              <p:cNvSpPr>
                <a:spLocks noChangeShapeType="1"/>
              </p:cNvSpPr>
              <p:nvPr/>
            </p:nvSpPr>
            <p:spPr bwMode="auto">
              <a:xfrm>
                <a:off x="3468" y="2888"/>
                <a:ext cx="2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143"/>
            <p:cNvGrpSpPr>
              <a:grpSpLocks/>
            </p:cNvGrpSpPr>
            <p:nvPr/>
          </p:nvGrpSpPr>
          <p:grpSpPr bwMode="auto">
            <a:xfrm>
              <a:off x="795" y="1745"/>
              <a:ext cx="3455" cy="949"/>
              <a:chOff x="601" y="1745"/>
              <a:chExt cx="3455" cy="949"/>
            </a:xfrm>
          </p:grpSpPr>
          <p:sp>
            <p:nvSpPr>
              <p:cNvPr id="61" name="Rectangle 144"/>
              <p:cNvSpPr>
                <a:spLocks noChangeArrowheads="1"/>
              </p:cNvSpPr>
              <p:nvPr/>
            </p:nvSpPr>
            <p:spPr bwMode="auto">
              <a:xfrm>
                <a:off x="760" y="2266"/>
                <a:ext cx="96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762000"/>
                <a:r>
                  <a:rPr kumimoji="1" lang="en-US" altLang="ja-JP">
                    <a:solidFill>
                      <a:srgbClr val="000000"/>
                    </a:solidFill>
                    <a:ea typeface="MS Gothic" pitchFamily="49" charset="-128"/>
                  </a:rPr>
                  <a:t>B</a:t>
                </a:r>
                <a:endParaRPr kumimoji="1" lang="en-US" altLang="ja-JP" sz="1400">
                  <a:ea typeface="MS Gothic" pitchFamily="49" charset="-128"/>
                </a:endParaRPr>
              </a:p>
            </p:txBody>
          </p:sp>
          <p:grpSp>
            <p:nvGrpSpPr>
              <p:cNvPr id="62" name="Group 145"/>
              <p:cNvGrpSpPr>
                <a:grpSpLocks/>
              </p:cNvGrpSpPr>
              <p:nvPr/>
            </p:nvGrpSpPr>
            <p:grpSpPr bwMode="auto">
              <a:xfrm>
                <a:off x="1052" y="2142"/>
                <a:ext cx="312" cy="136"/>
                <a:chOff x="724" y="2664"/>
                <a:chExt cx="312" cy="136"/>
              </a:xfrm>
            </p:grpSpPr>
            <p:sp>
              <p:nvSpPr>
                <p:cNvPr id="81" name="Line 146"/>
                <p:cNvSpPr>
                  <a:spLocks noChangeShapeType="1"/>
                </p:cNvSpPr>
                <p:nvPr/>
              </p:nvSpPr>
              <p:spPr bwMode="auto">
                <a:xfrm>
                  <a:off x="724" y="2664"/>
                  <a:ext cx="112" cy="8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Line 147"/>
                <p:cNvSpPr>
                  <a:spLocks noChangeShapeType="1"/>
                </p:cNvSpPr>
                <p:nvPr/>
              </p:nvSpPr>
              <p:spPr bwMode="auto">
                <a:xfrm>
                  <a:off x="828" y="2696"/>
                  <a:ext cx="8" cy="4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3" name="Group 148"/>
                <p:cNvGrpSpPr>
                  <a:grpSpLocks/>
                </p:cNvGrpSpPr>
                <p:nvPr/>
              </p:nvGrpSpPr>
              <p:grpSpPr bwMode="auto">
                <a:xfrm>
                  <a:off x="924" y="2728"/>
                  <a:ext cx="112" cy="72"/>
                  <a:chOff x="924" y="2728"/>
                  <a:chExt cx="112" cy="72"/>
                </a:xfrm>
              </p:grpSpPr>
              <p:sp>
                <p:nvSpPr>
                  <p:cNvPr id="86" name="Freeform 149"/>
                  <p:cNvSpPr>
                    <a:spLocks/>
                  </p:cNvSpPr>
                  <p:nvPr/>
                </p:nvSpPr>
                <p:spPr bwMode="auto">
                  <a:xfrm>
                    <a:off x="980" y="2752"/>
                    <a:ext cx="56" cy="48"/>
                  </a:xfrm>
                  <a:custGeom>
                    <a:avLst/>
                    <a:gdLst/>
                    <a:ahLst/>
                    <a:cxnLst>
                      <a:cxn ang="0">
                        <a:pos x="56" y="48"/>
                      </a:cxn>
                      <a:cxn ang="0">
                        <a:pos x="0" y="32"/>
                      </a:cxn>
                      <a:cxn ang="0">
                        <a:pos x="24" y="24"/>
                      </a:cxn>
                      <a:cxn ang="0">
                        <a:pos x="16" y="0"/>
                      </a:cxn>
                      <a:cxn ang="0">
                        <a:pos x="56" y="48"/>
                      </a:cxn>
                    </a:cxnLst>
                    <a:rect l="0" t="0" r="r" b="b"/>
                    <a:pathLst>
                      <a:path w="56" h="48">
                        <a:moveTo>
                          <a:pt x="56" y="48"/>
                        </a:moveTo>
                        <a:lnTo>
                          <a:pt x="0" y="32"/>
                        </a:lnTo>
                        <a:lnTo>
                          <a:pt x="24" y="24"/>
                        </a:lnTo>
                        <a:lnTo>
                          <a:pt x="16" y="0"/>
                        </a:lnTo>
                        <a:lnTo>
                          <a:pt x="56" y="4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Line 150"/>
                  <p:cNvSpPr>
                    <a:spLocks noChangeShapeType="1"/>
                  </p:cNvSpPr>
                  <p:nvPr/>
                </p:nvSpPr>
                <p:spPr bwMode="auto">
                  <a:xfrm>
                    <a:off x="924" y="2728"/>
                    <a:ext cx="80" cy="4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4" name="Line 151"/>
                <p:cNvSpPr>
                  <a:spLocks noChangeShapeType="1"/>
                </p:cNvSpPr>
                <p:nvPr/>
              </p:nvSpPr>
              <p:spPr bwMode="auto">
                <a:xfrm>
                  <a:off x="828" y="2696"/>
                  <a:ext cx="104" cy="6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" name="Line 152"/>
                <p:cNvSpPr>
                  <a:spLocks noChangeShapeType="1"/>
                </p:cNvSpPr>
                <p:nvPr/>
              </p:nvSpPr>
              <p:spPr bwMode="auto">
                <a:xfrm>
                  <a:off x="924" y="2728"/>
                  <a:ext cx="8" cy="3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" name="Oval 153"/>
              <p:cNvSpPr>
                <a:spLocks noChangeArrowheads="1"/>
              </p:cNvSpPr>
              <p:nvPr/>
            </p:nvSpPr>
            <p:spPr bwMode="auto">
              <a:xfrm>
                <a:off x="1028" y="2566"/>
                <a:ext cx="88" cy="8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154"/>
              <p:cNvSpPr>
                <a:spLocks noChangeShapeType="1"/>
              </p:cNvSpPr>
              <p:nvPr/>
            </p:nvSpPr>
            <p:spPr bwMode="auto">
              <a:xfrm>
                <a:off x="1084" y="2654"/>
                <a:ext cx="267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155"/>
              <p:cNvSpPr>
                <a:spLocks noChangeShapeType="1"/>
              </p:cNvSpPr>
              <p:nvPr/>
            </p:nvSpPr>
            <p:spPr bwMode="auto">
              <a:xfrm flipV="1">
                <a:off x="1076" y="2563"/>
                <a:ext cx="2680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156"/>
              <p:cNvSpPr>
                <a:spLocks noChangeShapeType="1"/>
              </p:cNvSpPr>
              <p:nvPr/>
            </p:nvSpPr>
            <p:spPr bwMode="auto">
              <a:xfrm>
                <a:off x="1460" y="2158"/>
                <a:ext cx="256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157"/>
              <p:cNvSpPr>
                <a:spLocks noChangeShapeType="1"/>
              </p:cNvSpPr>
              <p:nvPr/>
            </p:nvSpPr>
            <p:spPr bwMode="auto">
              <a:xfrm flipV="1">
                <a:off x="1036" y="2214"/>
                <a:ext cx="288" cy="3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Arc 158"/>
              <p:cNvSpPr>
                <a:spLocks/>
              </p:cNvSpPr>
              <p:nvPr/>
            </p:nvSpPr>
            <p:spPr bwMode="auto">
              <a:xfrm>
                <a:off x="1326" y="2158"/>
                <a:ext cx="142" cy="96"/>
              </a:xfrm>
              <a:custGeom>
                <a:avLst/>
                <a:gdLst>
                  <a:gd name="G0" fmla="+- 20179 0 0"/>
                  <a:gd name="G1" fmla="+- 21600 0 0"/>
                  <a:gd name="G2" fmla="+- 21600 0 0"/>
                  <a:gd name="T0" fmla="*/ 0 w 20179"/>
                  <a:gd name="T1" fmla="*/ 13896 h 21600"/>
                  <a:gd name="T2" fmla="*/ 20179 w 20179"/>
                  <a:gd name="T3" fmla="*/ 0 h 21600"/>
                  <a:gd name="T4" fmla="*/ 20179 w 2017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179" h="21600" fill="none" extrusionOk="0">
                    <a:moveTo>
                      <a:pt x="-1" y="13895"/>
                    </a:moveTo>
                    <a:cubicBezTo>
                      <a:pt x="3194" y="5528"/>
                      <a:pt x="11222" y="0"/>
                      <a:pt x="20178" y="0"/>
                    </a:cubicBezTo>
                  </a:path>
                  <a:path w="20179" h="21600" stroke="0" extrusionOk="0">
                    <a:moveTo>
                      <a:pt x="-1" y="13895"/>
                    </a:moveTo>
                    <a:cubicBezTo>
                      <a:pt x="3194" y="5528"/>
                      <a:pt x="11222" y="0"/>
                      <a:pt x="20178" y="0"/>
                    </a:cubicBezTo>
                    <a:lnTo>
                      <a:pt x="20179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159"/>
              <p:cNvSpPr>
                <a:spLocks noChangeShapeType="1"/>
              </p:cNvSpPr>
              <p:nvPr/>
            </p:nvSpPr>
            <p:spPr bwMode="auto">
              <a:xfrm flipH="1">
                <a:off x="3796" y="2214"/>
                <a:ext cx="256" cy="4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Oval 160"/>
              <p:cNvSpPr>
                <a:spLocks noChangeArrowheads="1"/>
              </p:cNvSpPr>
              <p:nvPr/>
            </p:nvSpPr>
            <p:spPr bwMode="auto">
              <a:xfrm>
                <a:off x="3716" y="2566"/>
                <a:ext cx="88" cy="8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161"/>
              <p:cNvSpPr>
                <a:spLocks/>
              </p:cNvSpPr>
              <p:nvPr/>
            </p:nvSpPr>
            <p:spPr bwMode="auto">
              <a:xfrm>
                <a:off x="4028" y="2158"/>
                <a:ext cx="24" cy="5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32"/>
                  </a:cxn>
                  <a:cxn ang="0">
                    <a:pos x="24" y="56"/>
                  </a:cxn>
                  <a:cxn ang="0">
                    <a:pos x="24" y="56"/>
                  </a:cxn>
                </a:cxnLst>
                <a:rect l="0" t="0" r="r" b="b"/>
                <a:pathLst>
                  <a:path w="24" h="56">
                    <a:moveTo>
                      <a:pt x="0" y="0"/>
                    </a:moveTo>
                    <a:lnTo>
                      <a:pt x="8" y="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4" y="32"/>
                    </a:lnTo>
                    <a:lnTo>
                      <a:pt x="24" y="56"/>
                    </a:lnTo>
                    <a:lnTo>
                      <a:pt x="24" y="5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72" name="Object 162"/>
              <p:cNvGraphicFramePr>
                <a:graphicFrameLocks noChangeAspect="1"/>
              </p:cNvGraphicFramePr>
              <p:nvPr/>
            </p:nvGraphicFramePr>
            <p:xfrm>
              <a:off x="601" y="1745"/>
              <a:ext cx="427" cy="434"/>
            </p:xfrm>
            <a:graphic>
              <a:graphicData uri="http://schemas.openxmlformats.org/presentationml/2006/ole">
                <p:oleObj spid="_x0000_s5124" r:id="rId5" imgW="1115568" imgH="1133856" progId="">
                  <p:embed/>
                </p:oleObj>
              </a:graphicData>
            </a:graphic>
          </p:graphicFrame>
          <p:sp>
            <p:nvSpPr>
              <p:cNvPr id="73" name="Freeform 163"/>
              <p:cNvSpPr>
                <a:spLocks/>
              </p:cNvSpPr>
              <p:nvPr/>
            </p:nvSpPr>
            <p:spPr bwMode="auto">
              <a:xfrm>
                <a:off x="944" y="2534"/>
                <a:ext cx="84" cy="148"/>
              </a:xfrm>
              <a:custGeom>
                <a:avLst/>
                <a:gdLst/>
                <a:ahLst/>
                <a:cxnLst>
                  <a:cxn ang="0">
                    <a:pos x="76" y="148"/>
                  </a:cxn>
                  <a:cxn ang="0">
                    <a:pos x="16" y="116"/>
                  </a:cxn>
                  <a:cxn ang="0">
                    <a:pos x="4" y="80"/>
                  </a:cxn>
                  <a:cxn ang="0">
                    <a:pos x="4" y="44"/>
                  </a:cxn>
                  <a:cxn ang="0">
                    <a:pos x="24" y="20"/>
                  </a:cxn>
                  <a:cxn ang="0">
                    <a:pos x="60" y="4"/>
                  </a:cxn>
                  <a:cxn ang="0">
                    <a:pos x="84" y="0"/>
                  </a:cxn>
                </a:cxnLst>
                <a:rect l="0" t="0" r="r" b="b"/>
                <a:pathLst>
                  <a:path w="84" h="148">
                    <a:moveTo>
                      <a:pt x="76" y="148"/>
                    </a:moveTo>
                    <a:cubicBezTo>
                      <a:pt x="52" y="137"/>
                      <a:pt x="28" y="127"/>
                      <a:pt x="16" y="116"/>
                    </a:cubicBezTo>
                    <a:cubicBezTo>
                      <a:pt x="4" y="104"/>
                      <a:pt x="5" y="91"/>
                      <a:pt x="4" y="80"/>
                    </a:cubicBezTo>
                    <a:cubicBezTo>
                      <a:pt x="2" y="68"/>
                      <a:pt x="0" y="53"/>
                      <a:pt x="4" y="44"/>
                    </a:cubicBezTo>
                    <a:cubicBezTo>
                      <a:pt x="7" y="34"/>
                      <a:pt x="14" y="26"/>
                      <a:pt x="24" y="20"/>
                    </a:cubicBezTo>
                    <a:cubicBezTo>
                      <a:pt x="33" y="13"/>
                      <a:pt x="50" y="7"/>
                      <a:pt x="60" y="4"/>
                    </a:cubicBezTo>
                    <a:cubicBezTo>
                      <a:pt x="69" y="0"/>
                      <a:pt x="76" y="0"/>
                      <a:pt x="84" y="0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64"/>
              <p:cNvSpPr>
                <a:spLocks/>
              </p:cNvSpPr>
              <p:nvPr/>
            </p:nvSpPr>
            <p:spPr bwMode="auto">
              <a:xfrm flipH="1" flipV="1">
                <a:off x="3772" y="2546"/>
                <a:ext cx="84" cy="148"/>
              </a:xfrm>
              <a:custGeom>
                <a:avLst/>
                <a:gdLst/>
                <a:ahLst/>
                <a:cxnLst>
                  <a:cxn ang="0">
                    <a:pos x="76" y="148"/>
                  </a:cxn>
                  <a:cxn ang="0">
                    <a:pos x="16" y="116"/>
                  </a:cxn>
                  <a:cxn ang="0">
                    <a:pos x="4" y="80"/>
                  </a:cxn>
                  <a:cxn ang="0">
                    <a:pos x="4" y="44"/>
                  </a:cxn>
                  <a:cxn ang="0">
                    <a:pos x="24" y="20"/>
                  </a:cxn>
                  <a:cxn ang="0">
                    <a:pos x="60" y="4"/>
                  </a:cxn>
                  <a:cxn ang="0">
                    <a:pos x="84" y="0"/>
                  </a:cxn>
                </a:cxnLst>
                <a:rect l="0" t="0" r="r" b="b"/>
                <a:pathLst>
                  <a:path w="84" h="148">
                    <a:moveTo>
                      <a:pt x="76" y="148"/>
                    </a:moveTo>
                    <a:cubicBezTo>
                      <a:pt x="52" y="137"/>
                      <a:pt x="28" y="127"/>
                      <a:pt x="16" y="116"/>
                    </a:cubicBezTo>
                    <a:cubicBezTo>
                      <a:pt x="4" y="104"/>
                      <a:pt x="5" y="91"/>
                      <a:pt x="4" y="80"/>
                    </a:cubicBezTo>
                    <a:cubicBezTo>
                      <a:pt x="2" y="68"/>
                      <a:pt x="0" y="53"/>
                      <a:pt x="4" y="44"/>
                    </a:cubicBezTo>
                    <a:cubicBezTo>
                      <a:pt x="7" y="34"/>
                      <a:pt x="14" y="26"/>
                      <a:pt x="24" y="20"/>
                    </a:cubicBezTo>
                    <a:cubicBezTo>
                      <a:pt x="33" y="13"/>
                      <a:pt x="50" y="7"/>
                      <a:pt x="60" y="4"/>
                    </a:cubicBezTo>
                    <a:cubicBezTo>
                      <a:pt x="69" y="0"/>
                      <a:pt x="76" y="0"/>
                      <a:pt x="84" y="0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" name="Group 165"/>
              <p:cNvGrpSpPr>
                <a:grpSpLocks/>
              </p:cNvGrpSpPr>
              <p:nvPr/>
            </p:nvGrpSpPr>
            <p:grpSpPr bwMode="auto">
              <a:xfrm>
                <a:off x="1296" y="2262"/>
                <a:ext cx="2548" cy="232"/>
                <a:chOff x="1296" y="2262"/>
                <a:chExt cx="2548" cy="232"/>
              </a:xfrm>
            </p:grpSpPr>
            <p:sp>
              <p:nvSpPr>
                <p:cNvPr id="78" name="Rectangle 166" descr="右上がり対角線 (反転)"/>
                <p:cNvSpPr>
                  <a:spLocks noChangeArrowheads="1"/>
                </p:cNvSpPr>
                <p:nvPr/>
              </p:nvSpPr>
              <p:spPr bwMode="auto">
                <a:xfrm>
                  <a:off x="1300" y="2394"/>
                  <a:ext cx="2444" cy="100"/>
                </a:xfrm>
                <a:prstGeom prst="rect">
                  <a:avLst/>
                </a:prstGeom>
                <a:pattFill prst="dkUpDiag">
                  <a:fgClr>
                    <a:srgbClr val="497CFD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167" descr="右上がり対角線 (反転)"/>
                <p:cNvSpPr>
                  <a:spLocks/>
                </p:cNvSpPr>
                <p:nvPr/>
              </p:nvSpPr>
              <p:spPr bwMode="auto">
                <a:xfrm>
                  <a:off x="3744" y="2270"/>
                  <a:ext cx="100" cy="220"/>
                </a:xfrm>
                <a:custGeom>
                  <a:avLst/>
                  <a:gdLst/>
                  <a:ahLst/>
                  <a:cxnLst>
                    <a:cxn ang="0">
                      <a:pos x="0" y="120"/>
                    </a:cxn>
                    <a:cxn ang="0">
                      <a:pos x="100" y="0"/>
                    </a:cxn>
                    <a:cxn ang="0">
                      <a:pos x="96" y="100"/>
                    </a:cxn>
                    <a:cxn ang="0">
                      <a:pos x="0" y="220"/>
                    </a:cxn>
                    <a:cxn ang="0">
                      <a:pos x="0" y="120"/>
                    </a:cxn>
                  </a:cxnLst>
                  <a:rect l="0" t="0" r="r" b="b"/>
                  <a:pathLst>
                    <a:path w="100" h="220">
                      <a:moveTo>
                        <a:pt x="0" y="120"/>
                      </a:moveTo>
                      <a:lnTo>
                        <a:pt x="100" y="0"/>
                      </a:lnTo>
                      <a:lnTo>
                        <a:pt x="96" y="100"/>
                      </a:lnTo>
                      <a:lnTo>
                        <a:pt x="0" y="220"/>
                      </a:lnTo>
                      <a:lnTo>
                        <a:pt x="0" y="120"/>
                      </a:lnTo>
                      <a:close/>
                    </a:path>
                  </a:pathLst>
                </a:custGeom>
                <a:pattFill prst="dkUpDiag">
                  <a:fgClr>
                    <a:srgbClr val="497CFD"/>
                  </a:fgClr>
                  <a:bgClr>
                    <a:srgbClr val="FFFFFF"/>
                  </a:bgClr>
                </a:patt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168" descr="右上がり対角線 (反転)"/>
                <p:cNvSpPr>
                  <a:spLocks/>
                </p:cNvSpPr>
                <p:nvPr/>
              </p:nvSpPr>
              <p:spPr bwMode="auto">
                <a:xfrm>
                  <a:off x="1296" y="2262"/>
                  <a:ext cx="2544" cy="128"/>
                </a:xfrm>
                <a:custGeom>
                  <a:avLst/>
                  <a:gdLst/>
                  <a:ahLst/>
                  <a:cxnLst>
                    <a:cxn ang="0">
                      <a:pos x="0" y="128"/>
                    </a:cxn>
                    <a:cxn ang="0">
                      <a:pos x="2444" y="128"/>
                    </a:cxn>
                    <a:cxn ang="0">
                      <a:pos x="2544" y="0"/>
                    </a:cxn>
                    <a:cxn ang="0">
                      <a:pos x="104" y="0"/>
                    </a:cxn>
                    <a:cxn ang="0">
                      <a:pos x="0" y="128"/>
                    </a:cxn>
                  </a:cxnLst>
                  <a:rect l="0" t="0" r="r" b="b"/>
                  <a:pathLst>
                    <a:path w="2544" h="128">
                      <a:moveTo>
                        <a:pt x="0" y="128"/>
                      </a:moveTo>
                      <a:lnTo>
                        <a:pt x="2444" y="128"/>
                      </a:lnTo>
                      <a:lnTo>
                        <a:pt x="2544" y="0"/>
                      </a:lnTo>
                      <a:lnTo>
                        <a:pt x="104" y="0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pattFill prst="dkUpDiag">
                  <a:fgClr>
                    <a:srgbClr val="497CFD"/>
                  </a:fgClr>
                  <a:bgClr>
                    <a:srgbClr val="FFFFFF"/>
                  </a:bgClr>
                </a:patt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6" name="Rectangle 169"/>
              <p:cNvSpPr>
                <a:spLocks noChangeArrowheads="1"/>
              </p:cNvSpPr>
              <p:nvPr/>
            </p:nvSpPr>
            <p:spPr bwMode="auto">
              <a:xfrm>
                <a:off x="2476" y="2242"/>
                <a:ext cx="96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762000"/>
                <a:r>
                  <a:rPr kumimoji="1" lang="en-US" altLang="ja-JP">
                    <a:solidFill>
                      <a:srgbClr val="000000"/>
                    </a:solidFill>
                    <a:ea typeface="MS Gothic" pitchFamily="49" charset="-128"/>
                  </a:rPr>
                  <a:t>B</a:t>
                </a:r>
                <a:endParaRPr kumimoji="1" lang="en-US" altLang="ja-JP" sz="1400">
                  <a:ea typeface="MS Gothic" pitchFamily="49" charset="-128"/>
                </a:endParaRPr>
              </a:p>
            </p:txBody>
          </p:sp>
          <p:sp>
            <p:nvSpPr>
              <p:cNvPr id="77" name="Line 170"/>
              <p:cNvSpPr>
                <a:spLocks noChangeShapeType="1"/>
              </p:cNvSpPr>
              <p:nvPr/>
            </p:nvSpPr>
            <p:spPr bwMode="auto">
              <a:xfrm>
                <a:off x="3796" y="2366"/>
                <a:ext cx="2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171"/>
            <p:cNvGrpSpPr>
              <a:grpSpLocks/>
            </p:cNvGrpSpPr>
            <p:nvPr/>
          </p:nvGrpSpPr>
          <p:grpSpPr bwMode="auto">
            <a:xfrm>
              <a:off x="1099" y="1207"/>
              <a:ext cx="3455" cy="949"/>
              <a:chOff x="905" y="1207"/>
              <a:chExt cx="3455" cy="949"/>
            </a:xfrm>
          </p:grpSpPr>
          <p:sp>
            <p:nvSpPr>
              <p:cNvPr id="34" name="Rectangle 172"/>
              <p:cNvSpPr>
                <a:spLocks noChangeArrowheads="1"/>
              </p:cNvSpPr>
              <p:nvPr/>
            </p:nvSpPr>
            <p:spPr bwMode="auto">
              <a:xfrm>
                <a:off x="1064" y="1728"/>
                <a:ext cx="104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762000"/>
                <a:r>
                  <a:rPr kumimoji="1" lang="en-US" altLang="ja-JP">
                    <a:solidFill>
                      <a:srgbClr val="000000"/>
                    </a:solidFill>
                    <a:ea typeface="MS Gothic" pitchFamily="49" charset="-128"/>
                  </a:rPr>
                  <a:t>C</a:t>
                </a:r>
                <a:endParaRPr kumimoji="1" lang="en-US" altLang="ja-JP" sz="1400">
                  <a:ea typeface="MS Gothic" pitchFamily="49" charset="-128"/>
                </a:endParaRPr>
              </a:p>
            </p:txBody>
          </p:sp>
          <p:grpSp>
            <p:nvGrpSpPr>
              <p:cNvPr id="35" name="Group 173"/>
              <p:cNvGrpSpPr>
                <a:grpSpLocks/>
              </p:cNvGrpSpPr>
              <p:nvPr/>
            </p:nvGrpSpPr>
            <p:grpSpPr bwMode="auto">
              <a:xfrm>
                <a:off x="1356" y="1604"/>
                <a:ext cx="312" cy="136"/>
                <a:chOff x="724" y="2664"/>
                <a:chExt cx="312" cy="136"/>
              </a:xfrm>
            </p:grpSpPr>
            <p:sp>
              <p:nvSpPr>
                <p:cNvPr id="54" name="Line 174"/>
                <p:cNvSpPr>
                  <a:spLocks noChangeShapeType="1"/>
                </p:cNvSpPr>
                <p:nvPr/>
              </p:nvSpPr>
              <p:spPr bwMode="auto">
                <a:xfrm>
                  <a:off x="724" y="2664"/>
                  <a:ext cx="112" cy="8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Line 175"/>
                <p:cNvSpPr>
                  <a:spLocks noChangeShapeType="1"/>
                </p:cNvSpPr>
                <p:nvPr/>
              </p:nvSpPr>
              <p:spPr bwMode="auto">
                <a:xfrm>
                  <a:off x="828" y="2696"/>
                  <a:ext cx="8" cy="4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6" name="Group 176"/>
                <p:cNvGrpSpPr>
                  <a:grpSpLocks/>
                </p:cNvGrpSpPr>
                <p:nvPr/>
              </p:nvGrpSpPr>
              <p:grpSpPr bwMode="auto">
                <a:xfrm>
                  <a:off x="924" y="2728"/>
                  <a:ext cx="112" cy="72"/>
                  <a:chOff x="924" y="2728"/>
                  <a:chExt cx="112" cy="72"/>
                </a:xfrm>
              </p:grpSpPr>
              <p:sp>
                <p:nvSpPr>
                  <p:cNvPr id="59" name="Freeform 177"/>
                  <p:cNvSpPr>
                    <a:spLocks/>
                  </p:cNvSpPr>
                  <p:nvPr/>
                </p:nvSpPr>
                <p:spPr bwMode="auto">
                  <a:xfrm>
                    <a:off x="980" y="2752"/>
                    <a:ext cx="56" cy="48"/>
                  </a:xfrm>
                  <a:custGeom>
                    <a:avLst/>
                    <a:gdLst/>
                    <a:ahLst/>
                    <a:cxnLst>
                      <a:cxn ang="0">
                        <a:pos x="56" y="48"/>
                      </a:cxn>
                      <a:cxn ang="0">
                        <a:pos x="0" y="32"/>
                      </a:cxn>
                      <a:cxn ang="0">
                        <a:pos x="24" y="24"/>
                      </a:cxn>
                      <a:cxn ang="0">
                        <a:pos x="16" y="0"/>
                      </a:cxn>
                      <a:cxn ang="0">
                        <a:pos x="56" y="48"/>
                      </a:cxn>
                    </a:cxnLst>
                    <a:rect l="0" t="0" r="r" b="b"/>
                    <a:pathLst>
                      <a:path w="56" h="48">
                        <a:moveTo>
                          <a:pt x="56" y="48"/>
                        </a:moveTo>
                        <a:lnTo>
                          <a:pt x="0" y="32"/>
                        </a:lnTo>
                        <a:lnTo>
                          <a:pt x="24" y="24"/>
                        </a:lnTo>
                        <a:lnTo>
                          <a:pt x="16" y="0"/>
                        </a:lnTo>
                        <a:lnTo>
                          <a:pt x="56" y="4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" name="Line 178"/>
                  <p:cNvSpPr>
                    <a:spLocks noChangeShapeType="1"/>
                  </p:cNvSpPr>
                  <p:nvPr/>
                </p:nvSpPr>
                <p:spPr bwMode="auto">
                  <a:xfrm>
                    <a:off x="924" y="2728"/>
                    <a:ext cx="80" cy="4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7" name="Line 179"/>
                <p:cNvSpPr>
                  <a:spLocks noChangeShapeType="1"/>
                </p:cNvSpPr>
                <p:nvPr/>
              </p:nvSpPr>
              <p:spPr bwMode="auto">
                <a:xfrm>
                  <a:off x="828" y="2696"/>
                  <a:ext cx="104" cy="6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80"/>
                <p:cNvSpPr>
                  <a:spLocks noChangeShapeType="1"/>
                </p:cNvSpPr>
                <p:nvPr/>
              </p:nvSpPr>
              <p:spPr bwMode="auto">
                <a:xfrm>
                  <a:off x="924" y="2728"/>
                  <a:ext cx="8" cy="3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" name="Oval 181"/>
              <p:cNvSpPr>
                <a:spLocks noChangeArrowheads="1"/>
              </p:cNvSpPr>
              <p:nvPr/>
            </p:nvSpPr>
            <p:spPr bwMode="auto">
              <a:xfrm>
                <a:off x="1332" y="2028"/>
                <a:ext cx="88" cy="8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182"/>
              <p:cNvSpPr>
                <a:spLocks noChangeShapeType="1"/>
              </p:cNvSpPr>
              <p:nvPr/>
            </p:nvSpPr>
            <p:spPr bwMode="auto">
              <a:xfrm>
                <a:off x="1388" y="2116"/>
                <a:ext cx="267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183"/>
              <p:cNvSpPr>
                <a:spLocks noChangeShapeType="1"/>
              </p:cNvSpPr>
              <p:nvPr/>
            </p:nvSpPr>
            <p:spPr bwMode="auto">
              <a:xfrm flipV="1">
                <a:off x="1380" y="2025"/>
                <a:ext cx="2680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184"/>
              <p:cNvSpPr>
                <a:spLocks noChangeShapeType="1"/>
              </p:cNvSpPr>
              <p:nvPr/>
            </p:nvSpPr>
            <p:spPr bwMode="auto">
              <a:xfrm>
                <a:off x="1764" y="1620"/>
                <a:ext cx="256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185"/>
              <p:cNvSpPr>
                <a:spLocks noChangeShapeType="1"/>
              </p:cNvSpPr>
              <p:nvPr/>
            </p:nvSpPr>
            <p:spPr bwMode="auto">
              <a:xfrm flipV="1">
                <a:off x="1340" y="1676"/>
                <a:ext cx="288" cy="3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Arc 186"/>
              <p:cNvSpPr>
                <a:spLocks/>
              </p:cNvSpPr>
              <p:nvPr/>
            </p:nvSpPr>
            <p:spPr bwMode="auto">
              <a:xfrm>
                <a:off x="1630" y="1620"/>
                <a:ext cx="142" cy="96"/>
              </a:xfrm>
              <a:custGeom>
                <a:avLst/>
                <a:gdLst>
                  <a:gd name="G0" fmla="+- 20179 0 0"/>
                  <a:gd name="G1" fmla="+- 21600 0 0"/>
                  <a:gd name="G2" fmla="+- 21600 0 0"/>
                  <a:gd name="T0" fmla="*/ 0 w 20179"/>
                  <a:gd name="T1" fmla="*/ 13896 h 21600"/>
                  <a:gd name="T2" fmla="*/ 20179 w 20179"/>
                  <a:gd name="T3" fmla="*/ 0 h 21600"/>
                  <a:gd name="T4" fmla="*/ 20179 w 2017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179" h="21600" fill="none" extrusionOk="0">
                    <a:moveTo>
                      <a:pt x="-1" y="13895"/>
                    </a:moveTo>
                    <a:cubicBezTo>
                      <a:pt x="3194" y="5528"/>
                      <a:pt x="11222" y="0"/>
                      <a:pt x="20178" y="0"/>
                    </a:cubicBezTo>
                  </a:path>
                  <a:path w="20179" h="21600" stroke="0" extrusionOk="0">
                    <a:moveTo>
                      <a:pt x="-1" y="13895"/>
                    </a:moveTo>
                    <a:cubicBezTo>
                      <a:pt x="3194" y="5528"/>
                      <a:pt x="11222" y="0"/>
                      <a:pt x="20178" y="0"/>
                    </a:cubicBezTo>
                    <a:lnTo>
                      <a:pt x="20179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187"/>
              <p:cNvSpPr>
                <a:spLocks noChangeShapeType="1"/>
              </p:cNvSpPr>
              <p:nvPr/>
            </p:nvSpPr>
            <p:spPr bwMode="auto">
              <a:xfrm flipH="1">
                <a:off x="4100" y="1676"/>
                <a:ext cx="256" cy="4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Oval 188"/>
              <p:cNvSpPr>
                <a:spLocks noChangeArrowheads="1"/>
              </p:cNvSpPr>
              <p:nvPr/>
            </p:nvSpPr>
            <p:spPr bwMode="auto">
              <a:xfrm>
                <a:off x="4020" y="2028"/>
                <a:ext cx="88" cy="8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189"/>
              <p:cNvSpPr>
                <a:spLocks/>
              </p:cNvSpPr>
              <p:nvPr/>
            </p:nvSpPr>
            <p:spPr bwMode="auto">
              <a:xfrm>
                <a:off x="4332" y="1620"/>
                <a:ext cx="24" cy="5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32"/>
                  </a:cxn>
                  <a:cxn ang="0">
                    <a:pos x="24" y="56"/>
                  </a:cxn>
                  <a:cxn ang="0">
                    <a:pos x="24" y="56"/>
                  </a:cxn>
                </a:cxnLst>
                <a:rect l="0" t="0" r="r" b="b"/>
                <a:pathLst>
                  <a:path w="24" h="56">
                    <a:moveTo>
                      <a:pt x="0" y="0"/>
                    </a:moveTo>
                    <a:lnTo>
                      <a:pt x="8" y="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4" y="32"/>
                    </a:lnTo>
                    <a:lnTo>
                      <a:pt x="24" y="56"/>
                    </a:lnTo>
                    <a:lnTo>
                      <a:pt x="24" y="5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45" name="Object 190"/>
              <p:cNvGraphicFramePr>
                <a:graphicFrameLocks noChangeAspect="1"/>
              </p:cNvGraphicFramePr>
              <p:nvPr/>
            </p:nvGraphicFramePr>
            <p:xfrm>
              <a:off x="905" y="1207"/>
              <a:ext cx="427" cy="434"/>
            </p:xfrm>
            <a:graphic>
              <a:graphicData uri="http://schemas.openxmlformats.org/presentationml/2006/ole">
                <p:oleObj spid="_x0000_s5125" r:id="rId6" imgW="1115568" imgH="1133856" progId="">
                  <p:embed/>
                </p:oleObj>
              </a:graphicData>
            </a:graphic>
          </p:graphicFrame>
          <p:sp>
            <p:nvSpPr>
              <p:cNvPr id="46" name="Freeform 191"/>
              <p:cNvSpPr>
                <a:spLocks/>
              </p:cNvSpPr>
              <p:nvPr/>
            </p:nvSpPr>
            <p:spPr bwMode="auto">
              <a:xfrm>
                <a:off x="1248" y="1996"/>
                <a:ext cx="84" cy="148"/>
              </a:xfrm>
              <a:custGeom>
                <a:avLst/>
                <a:gdLst/>
                <a:ahLst/>
                <a:cxnLst>
                  <a:cxn ang="0">
                    <a:pos x="76" y="148"/>
                  </a:cxn>
                  <a:cxn ang="0">
                    <a:pos x="16" y="116"/>
                  </a:cxn>
                  <a:cxn ang="0">
                    <a:pos x="4" y="80"/>
                  </a:cxn>
                  <a:cxn ang="0">
                    <a:pos x="4" y="44"/>
                  </a:cxn>
                  <a:cxn ang="0">
                    <a:pos x="24" y="20"/>
                  </a:cxn>
                  <a:cxn ang="0">
                    <a:pos x="60" y="4"/>
                  </a:cxn>
                  <a:cxn ang="0">
                    <a:pos x="84" y="0"/>
                  </a:cxn>
                </a:cxnLst>
                <a:rect l="0" t="0" r="r" b="b"/>
                <a:pathLst>
                  <a:path w="84" h="148">
                    <a:moveTo>
                      <a:pt x="76" y="148"/>
                    </a:moveTo>
                    <a:cubicBezTo>
                      <a:pt x="52" y="137"/>
                      <a:pt x="28" y="127"/>
                      <a:pt x="16" y="116"/>
                    </a:cubicBezTo>
                    <a:cubicBezTo>
                      <a:pt x="4" y="104"/>
                      <a:pt x="5" y="91"/>
                      <a:pt x="4" y="80"/>
                    </a:cubicBezTo>
                    <a:cubicBezTo>
                      <a:pt x="2" y="68"/>
                      <a:pt x="0" y="53"/>
                      <a:pt x="4" y="44"/>
                    </a:cubicBezTo>
                    <a:cubicBezTo>
                      <a:pt x="7" y="34"/>
                      <a:pt x="14" y="26"/>
                      <a:pt x="24" y="20"/>
                    </a:cubicBezTo>
                    <a:cubicBezTo>
                      <a:pt x="33" y="13"/>
                      <a:pt x="50" y="7"/>
                      <a:pt x="60" y="4"/>
                    </a:cubicBezTo>
                    <a:cubicBezTo>
                      <a:pt x="69" y="0"/>
                      <a:pt x="76" y="0"/>
                      <a:pt x="84" y="0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Freeform 192"/>
              <p:cNvSpPr>
                <a:spLocks/>
              </p:cNvSpPr>
              <p:nvPr/>
            </p:nvSpPr>
            <p:spPr bwMode="auto">
              <a:xfrm flipH="1" flipV="1">
                <a:off x="4076" y="2008"/>
                <a:ext cx="84" cy="148"/>
              </a:xfrm>
              <a:custGeom>
                <a:avLst/>
                <a:gdLst/>
                <a:ahLst/>
                <a:cxnLst>
                  <a:cxn ang="0">
                    <a:pos x="76" y="148"/>
                  </a:cxn>
                  <a:cxn ang="0">
                    <a:pos x="16" y="116"/>
                  </a:cxn>
                  <a:cxn ang="0">
                    <a:pos x="4" y="80"/>
                  </a:cxn>
                  <a:cxn ang="0">
                    <a:pos x="4" y="44"/>
                  </a:cxn>
                  <a:cxn ang="0">
                    <a:pos x="24" y="20"/>
                  </a:cxn>
                  <a:cxn ang="0">
                    <a:pos x="60" y="4"/>
                  </a:cxn>
                  <a:cxn ang="0">
                    <a:pos x="84" y="0"/>
                  </a:cxn>
                </a:cxnLst>
                <a:rect l="0" t="0" r="r" b="b"/>
                <a:pathLst>
                  <a:path w="84" h="148">
                    <a:moveTo>
                      <a:pt x="76" y="148"/>
                    </a:moveTo>
                    <a:cubicBezTo>
                      <a:pt x="52" y="137"/>
                      <a:pt x="28" y="127"/>
                      <a:pt x="16" y="116"/>
                    </a:cubicBezTo>
                    <a:cubicBezTo>
                      <a:pt x="4" y="104"/>
                      <a:pt x="5" y="91"/>
                      <a:pt x="4" y="80"/>
                    </a:cubicBezTo>
                    <a:cubicBezTo>
                      <a:pt x="2" y="68"/>
                      <a:pt x="0" y="53"/>
                      <a:pt x="4" y="44"/>
                    </a:cubicBezTo>
                    <a:cubicBezTo>
                      <a:pt x="7" y="34"/>
                      <a:pt x="14" y="26"/>
                      <a:pt x="24" y="20"/>
                    </a:cubicBezTo>
                    <a:cubicBezTo>
                      <a:pt x="33" y="13"/>
                      <a:pt x="50" y="7"/>
                      <a:pt x="60" y="4"/>
                    </a:cubicBezTo>
                    <a:cubicBezTo>
                      <a:pt x="69" y="0"/>
                      <a:pt x="76" y="0"/>
                      <a:pt x="84" y="0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" name="Group 193"/>
              <p:cNvGrpSpPr>
                <a:grpSpLocks/>
              </p:cNvGrpSpPr>
              <p:nvPr/>
            </p:nvGrpSpPr>
            <p:grpSpPr bwMode="auto">
              <a:xfrm>
                <a:off x="1600" y="1724"/>
                <a:ext cx="2548" cy="232"/>
                <a:chOff x="968" y="2784"/>
                <a:chExt cx="2548" cy="232"/>
              </a:xfrm>
            </p:grpSpPr>
            <p:sp>
              <p:nvSpPr>
                <p:cNvPr id="51" name="Rectangle 194" descr="20%"/>
                <p:cNvSpPr>
                  <a:spLocks noChangeArrowheads="1"/>
                </p:cNvSpPr>
                <p:nvPr/>
              </p:nvSpPr>
              <p:spPr bwMode="auto">
                <a:xfrm>
                  <a:off x="972" y="2916"/>
                  <a:ext cx="2444" cy="100"/>
                </a:xfrm>
                <a:prstGeom prst="rect">
                  <a:avLst/>
                </a:prstGeom>
                <a:pattFill prst="pct20">
                  <a:fgClr>
                    <a:schemeClr val="hlink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195" descr="20%"/>
                <p:cNvSpPr>
                  <a:spLocks/>
                </p:cNvSpPr>
                <p:nvPr/>
              </p:nvSpPr>
              <p:spPr bwMode="auto">
                <a:xfrm>
                  <a:off x="3416" y="2792"/>
                  <a:ext cx="100" cy="220"/>
                </a:xfrm>
                <a:custGeom>
                  <a:avLst/>
                  <a:gdLst/>
                  <a:ahLst/>
                  <a:cxnLst>
                    <a:cxn ang="0">
                      <a:pos x="0" y="120"/>
                    </a:cxn>
                    <a:cxn ang="0">
                      <a:pos x="100" y="0"/>
                    </a:cxn>
                    <a:cxn ang="0">
                      <a:pos x="96" y="100"/>
                    </a:cxn>
                    <a:cxn ang="0">
                      <a:pos x="0" y="220"/>
                    </a:cxn>
                    <a:cxn ang="0">
                      <a:pos x="0" y="120"/>
                    </a:cxn>
                  </a:cxnLst>
                  <a:rect l="0" t="0" r="r" b="b"/>
                  <a:pathLst>
                    <a:path w="100" h="220">
                      <a:moveTo>
                        <a:pt x="0" y="120"/>
                      </a:moveTo>
                      <a:lnTo>
                        <a:pt x="100" y="0"/>
                      </a:lnTo>
                      <a:lnTo>
                        <a:pt x="96" y="100"/>
                      </a:lnTo>
                      <a:lnTo>
                        <a:pt x="0" y="220"/>
                      </a:lnTo>
                      <a:lnTo>
                        <a:pt x="0" y="120"/>
                      </a:lnTo>
                      <a:close/>
                    </a:path>
                  </a:pathLst>
                </a:custGeom>
                <a:pattFill prst="pct20">
                  <a:fgClr>
                    <a:schemeClr val="hlink"/>
                  </a:fgClr>
                  <a:bgClr>
                    <a:srgbClr val="FFFFFF"/>
                  </a:bgClr>
                </a:patt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196" descr="20%"/>
                <p:cNvSpPr>
                  <a:spLocks/>
                </p:cNvSpPr>
                <p:nvPr/>
              </p:nvSpPr>
              <p:spPr bwMode="auto">
                <a:xfrm>
                  <a:off x="968" y="2784"/>
                  <a:ext cx="2544" cy="128"/>
                </a:xfrm>
                <a:custGeom>
                  <a:avLst/>
                  <a:gdLst/>
                  <a:ahLst/>
                  <a:cxnLst>
                    <a:cxn ang="0">
                      <a:pos x="0" y="128"/>
                    </a:cxn>
                    <a:cxn ang="0">
                      <a:pos x="2444" y="128"/>
                    </a:cxn>
                    <a:cxn ang="0">
                      <a:pos x="2544" y="0"/>
                    </a:cxn>
                    <a:cxn ang="0">
                      <a:pos x="104" y="0"/>
                    </a:cxn>
                    <a:cxn ang="0">
                      <a:pos x="0" y="128"/>
                    </a:cxn>
                  </a:cxnLst>
                  <a:rect l="0" t="0" r="r" b="b"/>
                  <a:pathLst>
                    <a:path w="2544" h="128">
                      <a:moveTo>
                        <a:pt x="0" y="128"/>
                      </a:moveTo>
                      <a:lnTo>
                        <a:pt x="2444" y="128"/>
                      </a:lnTo>
                      <a:lnTo>
                        <a:pt x="2544" y="0"/>
                      </a:lnTo>
                      <a:lnTo>
                        <a:pt x="104" y="0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pattFill prst="pct20">
                  <a:fgClr>
                    <a:schemeClr val="hlink"/>
                  </a:fgClr>
                  <a:bgClr>
                    <a:srgbClr val="FFFFFF"/>
                  </a:bgClr>
                </a:patt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9" name="Rectangle 197"/>
              <p:cNvSpPr>
                <a:spLocks noChangeArrowheads="1"/>
              </p:cNvSpPr>
              <p:nvPr/>
            </p:nvSpPr>
            <p:spPr bwMode="auto">
              <a:xfrm>
                <a:off x="2780" y="1704"/>
                <a:ext cx="104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762000"/>
                <a:r>
                  <a:rPr kumimoji="1" lang="en-US" altLang="ja-JP">
                    <a:solidFill>
                      <a:srgbClr val="000000"/>
                    </a:solidFill>
                    <a:ea typeface="MS Gothic" pitchFamily="49" charset="-128"/>
                  </a:rPr>
                  <a:t>C</a:t>
                </a:r>
                <a:endParaRPr kumimoji="1" lang="en-US" altLang="ja-JP" sz="1400">
                  <a:ea typeface="MS Gothic" pitchFamily="49" charset="-128"/>
                </a:endParaRPr>
              </a:p>
            </p:txBody>
          </p:sp>
          <p:sp>
            <p:nvSpPr>
              <p:cNvPr id="50" name="Line 198"/>
              <p:cNvSpPr>
                <a:spLocks noChangeShapeType="1"/>
              </p:cNvSpPr>
              <p:nvPr/>
            </p:nvSpPr>
            <p:spPr bwMode="auto">
              <a:xfrm>
                <a:off x="4100" y="1828"/>
                <a:ext cx="2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199"/>
            <p:cNvGrpSpPr>
              <a:grpSpLocks/>
            </p:cNvGrpSpPr>
            <p:nvPr/>
          </p:nvGrpSpPr>
          <p:grpSpPr bwMode="auto">
            <a:xfrm>
              <a:off x="814" y="1016"/>
              <a:ext cx="4479" cy="2625"/>
              <a:chOff x="814" y="1016"/>
              <a:chExt cx="4479" cy="2625"/>
            </a:xfrm>
          </p:grpSpPr>
          <p:sp>
            <p:nvSpPr>
              <p:cNvPr id="17" name="Line 200"/>
              <p:cNvSpPr>
                <a:spLocks noChangeShapeType="1"/>
              </p:cNvSpPr>
              <p:nvPr/>
            </p:nvSpPr>
            <p:spPr bwMode="auto">
              <a:xfrm flipV="1">
                <a:off x="4890" y="1215"/>
                <a:ext cx="1" cy="497"/>
              </a:xfrm>
              <a:prstGeom prst="line">
                <a:avLst/>
              </a:prstGeom>
              <a:noFill/>
              <a:ln w="38100">
                <a:solidFill>
                  <a:srgbClr val="73737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201"/>
              <p:cNvSpPr>
                <a:spLocks noChangeShapeType="1"/>
              </p:cNvSpPr>
              <p:nvPr/>
            </p:nvSpPr>
            <p:spPr bwMode="auto">
              <a:xfrm flipV="1">
                <a:off x="3798" y="1408"/>
                <a:ext cx="1248" cy="2016"/>
              </a:xfrm>
              <a:prstGeom prst="line">
                <a:avLst/>
              </a:prstGeom>
              <a:noFill/>
              <a:ln w="38100">
                <a:solidFill>
                  <a:srgbClr val="73737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202"/>
              <p:cNvSpPr>
                <a:spLocks noChangeShapeType="1"/>
              </p:cNvSpPr>
              <p:nvPr/>
            </p:nvSpPr>
            <p:spPr bwMode="auto">
              <a:xfrm>
                <a:off x="814" y="3344"/>
                <a:ext cx="3240" cy="1"/>
              </a:xfrm>
              <a:prstGeom prst="line">
                <a:avLst/>
              </a:prstGeom>
              <a:noFill/>
              <a:ln w="38100">
                <a:solidFill>
                  <a:srgbClr val="73737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203"/>
              <p:cNvSpPr>
                <a:spLocks noChangeArrowheads="1"/>
              </p:cNvSpPr>
              <p:nvPr/>
            </p:nvSpPr>
            <p:spPr bwMode="auto">
              <a:xfrm rot="18060000">
                <a:off x="4820" y="1316"/>
                <a:ext cx="77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762000"/>
                <a:r>
                  <a:rPr kumimoji="1" lang="en-US" altLang="ja-JP">
                    <a:solidFill>
                      <a:srgbClr val="000000"/>
                    </a:solidFill>
                    <a:ea typeface="MS Gothic" pitchFamily="49" charset="-128"/>
                  </a:rPr>
                  <a:t>Frequency</a:t>
                </a:r>
                <a:endParaRPr kumimoji="1" lang="en-US" altLang="ja-JP" sz="1400">
                  <a:ea typeface="MS Gothic" pitchFamily="49" charset="-128"/>
                </a:endParaRPr>
              </a:p>
            </p:txBody>
          </p:sp>
          <p:sp>
            <p:nvSpPr>
              <p:cNvPr id="21" name="Line 204"/>
              <p:cNvSpPr>
                <a:spLocks noChangeShapeType="1"/>
              </p:cNvSpPr>
              <p:nvPr/>
            </p:nvSpPr>
            <p:spPr bwMode="auto">
              <a:xfrm>
                <a:off x="4062" y="2904"/>
                <a:ext cx="8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05"/>
              <p:cNvSpPr>
                <a:spLocks noChangeArrowheads="1"/>
              </p:cNvSpPr>
              <p:nvPr/>
            </p:nvSpPr>
            <p:spPr bwMode="auto">
              <a:xfrm>
                <a:off x="3882" y="3444"/>
                <a:ext cx="320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762000"/>
                <a:r>
                  <a:rPr kumimoji="1" lang="en-US" altLang="ja-JP" i="1">
                    <a:solidFill>
                      <a:srgbClr val="000000"/>
                    </a:solidFill>
                    <a:ea typeface="MS Gothic" pitchFamily="49" charset="-128"/>
                  </a:rPr>
                  <a:t>Time</a:t>
                </a:r>
                <a:endParaRPr kumimoji="1" lang="en-US" altLang="ja-JP" sz="1400">
                  <a:ea typeface="MS Gothic" pitchFamily="49" charset="-128"/>
                </a:endParaRPr>
              </a:p>
            </p:txBody>
          </p:sp>
          <p:sp>
            <p:nvSpPr>
              <p:cNvPr id="23" name="Line 206"/>
              <p:cNvSpPr>
                <a:spLocks noChangeShapeType="1"/>
              </p:cNvSpPr>
              <p:nvPr/>
            </p:nvSpPr>
            <p:spPr bwMode="auto">
              <a:xfrm>
                <a:off x="4414" y="2368"/>
                <a:ext cx="8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207"/>
              <p:cNvSpPr>
                <a:spLocks noChangeShapeType="1"/>
              </p:cNvSpPr>
              <p:nvPr/>
            </p:nvSpPr>
            <p:spPr bwMode="auto">
              <a:xfrm>
                <a:off x="4718" y="1856"/>
                <a:ext cx="8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08"/>
              <p:cNvSpPr>
                <a:spLocks noChangeArrowheads="1"/>
              </p:cNvSpPr>
              <p:nvPr/>
            </p:nvSpPr>
            <p:spPr bwMode="auto">
              <a:xfrm>
                <a:off x="4866" y="1780"/>
                <a:ext cx="40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762000"/>
                <a:r>
                  <a:rPr kumimoji="1" lang="en-US" altLang="ja-JP" i="1">
                    <a:solidFill>
                      <a:srgbClr val="000000"/>
                    </a:solidFill>
                    <a:ea typeface="MS Gothic" pitchFamily="49" charset="-128"/>
                  </a:rPr>
                  <a:t>f</a:t>
                </a:r>
                <a:endParaRPr kumimoji="1" lang="en-US" altLang="ja-JP" sz="1400">
                  <a:ea typeface="MS Gothic" pitchFamily="49" charset="-128"/>
                </a:endParaRPr>
              </a:p>
            </p:txBody>
          </p:sp>
          <p:sp>
            <p:nvSpPr>
              <p:cNvPr id="26" name="Rectangle 209"/>
              <p:cNvSpPr>
                <a:spLocks noChangeArrowheads="1"/>
              </p:cNvSpPr>
              <p:nvPr/>
            </p:nvSpPr>
            <p:spPr bwMode="auto">
              <a:xfrm>
                <a:off x="4907" y="1844"/>
                <a:ext cx="62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762000"/>
                <a:r>
                  <a:rPr kumimoji="1" lang="en-US" altLang="ja-JP" sz="1400" i="1">
                    <a:solidFill>
                      <a:srgbClr val="000000"/>
                    </a:solidFill>
                    <a:ea typeface="MS Gothic" pitchFamily="49" charset="-128"/>
                  </a:rPr>
                  <a:t>2</a:t>
                </a:r>
                <a:endParaRPr kumimoji="1" lang="en-US" altLang="ja-JP" sz="1400">
                  <a:ea typeface="MS Gothic" pitchFamily="49" charset="-128"/>
                </a:endParaRPr>
              </a:p>
            </p:txBody>
          </p:sp>
          <p:sp>
            <p:nvSpPr>
              <p:cNvPr id="27" name="Rectangle 210"/>
              <p:cNvSpPr>
                <a:spLocks noChangeArrowheads="1"/>
              </p:cNvSpPr>
              <p:nvPr/>
            </p:nvSpPr>
            <p:spPr bwMode="auto">
              <a:xfrm>
                <a:off x="4570" y="2284"/>
                <a:ext cx="40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762000"/>
                <a:r>
                  <a:rPr kumimoji="1" lang="en-US" altLang="ja-JP" i="1">
                    <a:solidFill>
                      <a:srgbClr val="000000"/>
                    </a:solidFill>
                    <a:ea typeface="MS Gothic" pitchFamily="49" charset="-128"/>
                  </a:rPr>
                  <a:t>f</a:t>
                </a:r>
                <a:endParaRPr kumimoji="1" lang="en-US" altLang="ja-JP" sz="1400">
                  <a:ea typeface="MS Gothic" pitchFamily="49" charset="-128"/>
                </a:endParaRPr>
              </a:p>
            </p:txBody>
          </p:sp>
          <p:sp>
            <p:nvSpPr>
              <p:cNvPr id="28" name="Rectangle 211"/>
              <p:cNvSpPr>
                <a:spLocks noChangeArrowheads="1"/>
              </p:cNvSpPr>
              <p:nvPr/>
            </p:nvSpPr>
            <p:spPr bwMode="auto">
              <a:xfrm>
                <a:off x="4608" y="2348"/>
                <a:ext cx="62" cy="1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762000"/>
                <a:r>
                  <a:rPr kumimoji="1" lang="en-US" altLang="ja-JP" sz="1400" i="1">
                    <a:solidFill>
                      <a:srgbClr val="000000"/>
                    </a:solidFill>
                    <a:ea typeface="MS Gothic" pitchFamily="49" charset="-128"/>
                  </a:rPr>
                  <a:t>1</a:t>
                </a:r>
                <a:endParaRPr kumimoji="1" lang="en-US" altLang="ja-JP" sz="1400">
                  <a:ea typeface="MS Gothic" pitchFamily="49" charset="-128"/>
                </a:endParaRPr>
              </a:p>
            </p:txBody>
          </p:sp>
          <p:sp>
            <p:nvSpPr>
              <p:cNvPr id="29" name="Rectangle 212"/>
              <p:cNvSpPr>
                <a:spLocks noChangeArrowheads="1"/>
              </p:cNvSpPr>
              <p:nvPr/>
            </p:nvSpPr>
            <p:spPr bwMode="auto">
              <a:xfrm>
                <a:off x="4242" y="2828"/>
                <a:ext cx="40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762000"/>
                <a:r>
                  <a:rPr kumimoji="1" lang="en-US" altLang="ja-JP" i="1">
                    <a:solidFill>
                      <a:srgbClr val="000000"/>
                    </a:solidFill>
                    <a:ea typeface="MS Gothic" pitchFamily="49" charset="-128"/>
                  </a:rPr>
                  <a:t>f</a:t>
                </a:r>
                <a:endParaRPr kumimoji="1" lang="en-US" altLang="ja-JP" sz="1400">
                  <a:ea typeface="MS Gothic" pitchFamily="49" charset="-128"/>
                </a:endParaRPr>
              </a:p>
            </p:txBody>
          </p:sp>
          <p:sp>
            <p:nvSpPr>
              <p:cNvPr id="30" name="Rectangle 213"/>
              <p:cNvSpPr>
                <a:spLocks noChangeArrowheads="1"/>
              </p:cNvSpPr>
              <p:nvPr/>
            </p:nvSpPr>
            <p:spPr bwMode="auto">
              <a:xfrm>
                <a:off x="4280" y="2892"/>
                <a:ext cx="62" cy="1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762000"/>
                <a:r>
                  <a:rPr kumimoji="1" lang="en-US" altLang="ja-JP" sz="1400" i="1">
                    <a:solidFill>
                      <a:srgbClr val="000000"/>
                    </a:solidFill>
                    <a:ea typeface="MS Gothic" pitchFamily="49" charset="-128"/>
                  </a:rPr>
                  <a:t>0</a:t>
                </a:r>
                <a:endParaRPr kumimoji="1" lang="en-US" altLang="ja-JP" sz="1400">
                  <a:ea typeface="MS Gothic" pitchFamily="49" charset="-128"/>
                </a:endParaRPr>
              </a:p>
            </p:txBody>
          </p:sp>
          <p:sp>
            <p:nvSpPr>
              <p:cNvPr id="31" name="Freeform 214"/>
              <p:cNvSpPr>
                <a:spLocks/>
              </p:cNvSpPr>
              <p:nvPr/>
            </p:nvSpPr>
            <p:spPr bwMode="auto">
              <a:xfrm>
                <a:off x="3888" y="2629"/>
                <a:ext cx="336" cy="571"/>
              </a:xfrm>
              <a:custGeom>
                <a:avLst/>
                <a:gdLst/>
                <a:ahLst/>
                <a:cxnLst>
                  <a:cxn ang="0">
                    <a:pos x="0" y="571"/>
                  </a:cxn>
                  <a:cxn ang="0">
                    <a:pos x="48" y="483"/>
                  </a:cxn>
                  <a:cxn ang="0">
                    <a:pos x="72" y="347"/>
                  </a:cxn>
                  <a:cxn ang="0">
                    <a:pos x="56" y="91"/>
                  </a:cxn>
                  <a:cxn ang="0">
                    <a:pos x="48" y="11"/>
                  </a:cxn>
                  <a:cxn ang="0">
                    <a:pos x="112" y="27"/>
                  </a:cxn>
                  <a:cxn ang="0">
                    <a:pos x="184" y="107"/>
                  </a:cxn>
                  <a:cxn ang="0">
                    <a:pos x="248" y="163"/>
                  </a:cxn>
                  <a:cxn ang="0">
                    <a:pos x="336" y="35"/>
                  </a:cxn>
                </a:cxnLst>
                <a:rect l="0" t="0" r="r" b="b"/>
                <a:pathLst>
                  <a:path w="336" h="571">
                    <a:moveTo>
                      <a:pt x="0" y="571"/>
                    </a:moveTo>
                    <a:cubicBezTo>
                      <a:pt x="18" y="545"/>
                      <a:pt x="36" y="520"/>
                      <a:pt x="48" y="483"/>
                    </a:cubicBezTo>
                    <a:cubicBezTo>
                      <a:pt x="60" y="445"/>
                      <a:pt x="70" y="412"/>
                      <a:pt x="72" y="347"/>
                    </a:cubicBezTo>
                    <a:cubicBezTo>
                      <a:pt x="73" y="281"/>
                      <a:pt x="60" y="147"/>
                      <a:pt x="56" y="91"/>
                    </a:cubicBezTo>
                    <a:cubicBezTo>
                      <a:pt x="52" y="35"/>
                      <a:pt x="38" y="21"/>
                      <a:pt x="48" y="11"/>
                    </a:cubicBezTo>
                    <a:cubicBezTo>
                      <a:pt x="57" y="0"/>
                      <a:pt x="89" y="11"/>
                      <a:pt x="112" y="27"/>
                    </a:cubicBezTo>
                    <a:cubicBezTo>
                      <a:pt x="134" y="42"/>
                      <a:pt x="161" y="84"/>
                      <a:pt x="184" y="107"/>
                    </a:cubicBezTo>
                    <a:cubicBezTo>
                      <a:pt x="206" y="129"/>
                      <a:pt x="222" y="174"/>
                      <a:pt x="248" y="163"/>
                    </a:cubicBezTo>
                    <a:cubicBezTo>
                      <a:pt x="273" y="151"/>
                      <a:pt x="321" y="56"/>
                      <a:pt x="336" y="35"/>
                    </a:cubicBezTo>
                  </a:path>
                </a:pathLst>
              </a:custGeom>
              <a:noFill/>
              <a:ln w="38100" cap="flat" cmpd="sng">
                <a:solidFill>
                  <a:srgbClr val="41FF4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215"/>
              <p:cNvSpPr>
                <a:spLocks/>
              </p:cNvSpPr>
              <p:nvPr/>
            </p:nvSpPr>
            <p:spPr bwMode="auto">
              <a:xfrm>
                <a:off x="4232" y="2061"/>
                <a:ext cx="336" cy="571"/>
              </a:xfrm>
              <a:custGeom>
                <a:avLst/>
                <a:gdLst/>
                <a:ahLst/>
                <a:cxnLst>
                  <a:cxn ang="0">
                    <a:pos x="0" y="571"/>
                  </a:cxn>
                  <a:cxn ang="0">
                    <a:pos x="48" y="483"/>
                  </a:cxn>
                  <a:cxn ang="0">
                    <a:pos x="72" y="347"/>
                  </a:cxn>
                  <a:cxn ang="0">
                    <a:pos x="56" y="91"/>
                  </a:cxn>
                  <a:cxn ang="0">
                    <a:pos x="48" y="11"/>
                  </a:cxn>
                  <a:cxn ang="0">
                    <a:pos x="112" y="27"/>
                  </a:cxn>
                  <a:cxn ang="0">
                    <a:pos x="184" y="107"/>
                  </a:cxn>
                  <a:cxn ang="0">
                    <a:pos x="248" y="163"/>
                  </a:cxn>
                  <a:cxn ang="0">
                    <a:pos x="336" y="35"/>
                  </a:cxn>
                </a:cxnLst>
                <a:rect l="0" t="0" r="r" b="b"/>
                <a:pathLst>
                  <a:path w="336" h="571">
                    <a:moveTo>
                      <a:pt x="0" y="571"/>
                    </a:moveTo>
                    <a:cubicBezTo>
                      <a:pt x="18" y="545"/>
                      <a:pt x="36" y="520"/>
                      <a:pt x="48" y="483"/>
                    </a:cubicBezTo>
                    <a:cubicBezTo>
                      <a:pt x="60" y="445"/>
                      <a:pt x="70" y="412"/>
                      <a:pt x="72" y="347"/>
                    </a:cubicBezTo>
                    <a:cubicBezTo>
                      <a:pt x="73" y="281"/>
                      <a:pt x="60" y="147"/>
                      <a:pt x="56" y="91"/>
                    </a:cubicBezTo>
                    <a:cubicBezTo>
                      <a:pt x="52" y="35"/>
                      <a:pt x="38" y="21"/>
                      <a:pt x="48" y="11"/>
                    </a:cubicBezTo>
                    <a:cubicBezTo>
                      <a:pt x="57" y="0"/>
                      <a:pt x="89" y="11"/>
                      <a:pt x="112" y="27"/>
                    </a:cubicBezTo>
                    <a:cubicBezTo>
                      <a:pt x="134" y="42"/>
                      <a:pt x="161" y="84"/>
                      <a:pt x="184" y="107"/>
                    </a:cubicBezTo>
                    <a:cubicBezTo>
                      <a:pt x="206" y="129"/>
                      <a:pt x="222" y="174"/>
                      <a:pt x="248" y="163"/>
                    </a:cubicBezTo>
                    <a:cubicBezTo>
                      <a:pt x="273" y="151"/>
                      <a:pt x="321" y="56"/>
                      <a:pt x="336" y="35"/>
                    </a:cubicBezTo>
                  </a:path>
                </a:pathLst>
              </a:custGeom>
              <a:noFill/>
              <a:ln w="38100" cap="flat" cmpd="sng">
                <a:solidFill>
                  <a:srgbClr val="497CFD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216"/>
              <p:cNvSpPr>
                <a:spLocks/>
              </p:cNvSpPr>
              <p:nvPr/>
            </p:nvSpPr>
            <p:spPr bwMode="auto">
              <a:xfrm>
                <a:off x="4552" y="1557"/>
                <a:ext cx="336" cy="571"/>
              </a:xfrm>
              <a:custGeom>
                <a:avLst/>
                <a:gdLst/>
                <a:ahLst/>
                <a:cxnLst>
                  <a:cxn ang="0">
                    <a:pos x="0" y="571"/>
                  </a:cxn>
                  <a:cxn ang="0">
                    <a:pos x="48" y="483"/>
                  </a:cxn>
                  <a:cxn ang="0">
                    <a:pos x="72" y="347"/>
                  </a:cxn>
                  <a:cxn ang="0">
                    <a:pos x="56" y="91"/>
                  </a:cxn>
                  <a:cxn ang="0">
                    <a:pos x="48" y="11"/>
                  </a:cxn>
                  <a:cxn ang="0">
                    <a:pos x="112" y="27"/>
                  </a:cxn>
                  <a:cxn ang="0">
                    <a:pos x="184" y="107"/>
                  </a:cxn>
                  <a:cxn ang="0">
                    <a:pos x="248" y="163"/>
                  </a:cxn>
                  <a:cxn ang="0">
                    <a:pos x="336" y="35"/>
                  </a:cxn>
                </a:cxnLst>
                <a:rect l="0" t="0" r="r" b="b"/>
                <a:pathLst>
                  <a:path w="336" h="571">
                    <a:moveTo>
                      <a:pt x="0" y="571"/>
                    </a:moveTo>
                    <a:cubicBezTo>
                      <a:pt x="18" y="545"/>
                      <a:pt x="36" y="520"/>
                      <a:pt x="48" y="483"/>
                    </a:cubicBezTo>
                    <a:cubicBezTo>
                      <a:pt x="60" y="445"/>
                      <a:pt x="70" y="412"/>
                      <a:pt x="72" y="347"/>
                    </a:cubicBezTo>
                    <a:cubicBezTo>
                      <a:pt x="73" y="281"/>
                      <a:pt x="60" y="147"/>
                      <a:pt x="56" y="91"/>
                    </a:cubicBezTo>
                    <a:cubicBezTo>
                      <a:pt x="52" y="35"/>
                      <a:pt x="38" y="21"/>
                      <a:pt x="48" y="11"/>
                    </a:cubicBezTo>
                    <a:cubicBezTo>
                      <a:pt x="57" y="0"/>
                      <a:pt x="89" y="11"/>
                      <a:pt x="112" y="27"/>
                    </a:cubicBezTo>
                    <a:cubicBezTo>
                      <a:pt x="134" y="42"/>
                      <a:pt x="161" y="84"/>
                      <a:pt x="184" y="107"/>
                    </a:cubicBezTo>
                    <a:cubicBezTo>
                      <a:pt x="206" y="129"/>
                      <a:pt x="222" y="174"/>
                      <a:pt x="248" y="163"/>
                    </a:cubicBezTo>
                    <a:cubicBezTo>
                      <a:pt x="273" y="151"/>
                      <a:pt x="321" y="56"/>
                      <a:pt x="336" y="35"/>
                    </a:cubicBezTo>
                  </a:path>
                </a:pathLst>
              </a:custGeom>
              <a:noFill/>
              <a:ln w="38100" cap="flat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Channelization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81400" y="990600"/>
            <a:ext cx="2209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FDMA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Rectangle 217"/>
          <p:cNvSpPr txBox="1">
            <a:spLocks noChangeArrowheads="1"/>
          </p:cNvSpPr>
          <p:nvPr/>
        </p:nvSpPr>
        <p:spPr>
          <a:xfrm>
            <a:off x="457200" y="1676400"/>
            <a:ext cx="8229600" cy="3505200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 Frequency Division Multiple Access, the frequency band is divided in slots. Each user gets one frequency slot assigned that is used at will. 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It could be compared to AM or FM broadcasting radio where each station has a frequency assigned. FDMA demands good filtering.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Channelization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81400" y="990600"/>
            <a:ext cx="2209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TDMA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8763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0" name="TextBox 109"/>
          <p:cNvSpPr txBox="1"/>
          <p:nvPr/>
        </p:nvSpPr>
        <p:spPr>
          <a:xfrm>
            <a:off x="6705600" y="2302825"/>
            <a:ext cx="609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15" name="Group 7"/>
          <p:cNvGrpSpPr>
            <a:grpSpLocks/>
          </p:cNvGrpSpPr>
          <p:nvPr/>
        </p:nvGrpSpPr>
        <p:grpSpPr bwMode="auto">
          <a:xfrm>
            <a:off x="1066800" y="3124200"/>
            <a:ext cx="7080250" cy="2511425"/>
            <a:chOff x="635" y="1531"/>
            <a:chExt cx="4460" cy="1582"/>
          </a:xfrm>
        </p:grpSpPr>
        <p:grpSp>
          <p:nvGrpSpPr>
            <p:cNvPr id="116" name="Group 8"/>
            <p:cNvGrpSpPr>
              <a:grpSpLocks/>
            </p:cNvGrpSpPr>
            <p:nvPr/>
          </p:nvGrpSpPr>
          <p:grpSpPr bwMode="auto">
            <a:xfrm>
              <a:off x="1202" y="2152"/>
              <a:ext cx="3108" cy="536"/>
              <a:chOff x="1114" y="1384"/>
              <a:chExt cx="3108" cy="536"/>
            </a:xfrm>
          </p:grpSpPr>
          <p:sp>
            <p:nvSpPr>
              <p:cNvPr id="182" name="Oval 9"/>
              <p:cNvSpPr>
                <a:spLocks noChangeArrowheads="1"/>
              </p:cNvSpPr>
              <p:nvPr/>
            </p:nvSpPr>
            <p:spPr bwMode="auto">
              <a:xfrm>
                <a:off x="1198" y="1792"/>
                <a:ext cx="88" cy="8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Line 10"/>
              <p:cNvSpPr>
                <a:spLocks noChangeShapeType="1"/>
              </p:cNvSpPr>
              <p:nvPr/>
            </p:nvSpPr>
            <p:spPr bwMode="auto">
              <a:xfrm>
                <a:off x="1254" y="1880"/>
                <a:ext cx="267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Line 11"/>
              <p:cNvSpPr>
                <a:spLocks noChangeShapeType="1"/>
              </p:cNvSpPr>
              <p:nvPr/>
            </p:nvSpPr>
            <p:spPr bwMode="auto">
              <a:xfrm flipV="1">
                <a:off x="1246" y="1789"/>
                <a:ext cx="2680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Line 12"/>
              <p:cNvSpPr>
                <a:spLocks noChangeShapeType="1"/>
              </p:cNvSpPr>
              <p:nvPr/>
            </p:nvSpPr>
            <p:spPr bwMode="auto">
              <a:xfrm>
                <a:off x="1630" y="1384"/>
                <a:ext cx="256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Line 13"/>
              <p:cNvSpPr>
                <a:spLocks noChangeShapeType="1"/>
              </p:cNvSpPr>
              <p:nvPr/>
            </p:nvSpPr>
            <p:spPr bwMode="auto">
              <a:xfrm flipV="1">
                <a:off x="1206" y="1440"/>
                <a:ext cx="288" cy="3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Arc 14"/>
              <p:cNvSpPr>
                <a:spLocks/>
              </p:cNvSpPr>
              <p:nvPr/>
            </p:nvSpPr>
            <p:spPr bwMode="auto">
              <a:xfrm>
                <a:off x="1496" y="1384"/>
                <a:ext cx="142" cy="96"/>
              </a:xfrm>
              <a:custGeom>
                <a:avLst/>
                <a:gdLst>
                  <a:gd name="G0" fmla="+- 20179 0 0"/>
                  <a:gd name="G1" fmla="+- 21600 0 0"/>
                  <a:gd name="G2" fmla="+- 21600 0 0"/>
                  <a:gd name="T0" fmla="*/ 0 w 20179"/>
                  <a:gd name="T1" fmla="*/ 13896 h 21600"/>
                  <a:gd name="T2" fmla="*/ 20179 w 20179"/>
                  <a:gd name="T3" fmla="*/ 0 h 21600"/>
                  <a:gd name="T4" fmla="*/ 20179 w 2017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179" h="21600" fill="none" extrusionOk="0">
                    <a:moveTo>
                      <a:pt x="-1" y="13895"/>
                    </a:moveTo>
                    <a:cubicBezTo>
                      <a:pt x="3194" y="5528"/>
                      <a:pt x="11222" y="0"/>
                      <a:pt x="20178" y="0"/>
                    </a:cubicBezTo>
                  </a:path>
                  <a:path w="20179" h="21600" stroke="0" extrusionOk="0">
                    <a:moveTo>
                      <a:pt x="-1" y="13895"/>
                    </a:moveTo>
                    <a:cubicBezTo>
                      <a:pt x="3194" y="5528"/>
                      <a:pt x="11222" y="0"/>
                      <a:pt x="20178" y="0"/>
                    </a:cubicBezTo>
                    <a:lnTo>
                      <a:pt x="20179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15"/>
              <p:cNvSpPr>
                <a:spLocks noChangeShapeType="1"/>
              </p:cNvSpPr>
              <p:nvPr/>
            </p:nvSpPr>
            <p:spPr bwMode="auto">
              <a:xfrm flipH="1">
                <a:off x="3966" y="1440"/>
                <a:ext cx="256" cy="4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Oval 16"/>
              <p:cNvSpPr>
                <a:spLocks noChangeArrowheads="1"/>
              </p:cNvSpPr>
              <p:nvPr/>
            </p:nvSpPr>
            <p:spPr bwMode="auto">
              <a:xfrm>
                <a:off x="3886" y="1792"/>
                <a:ext cx="88" cy="8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17"/>
              <p:cNvSpPr>
                <a:spLocks/>
              </p:cNvSpPr>
              <p:nvPr/>
            </p:nvSpPr>
            <p:spPr bwMode="auto">
              <a:xfrm>
                <a:off x="4198" y="1384"/>
                <a:ext cx="24" cy="5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32"/>
                  </a:cxn>
                  <a:cxn ang="0">
                    <a:pos x="24" y="56"/>
                  </a:cxn>
                  <a:cxn ang="0">
                    <a:pos x="24" y="56"/>
                  </a:cxn>
                </a:cxnLst>
                <a:rect l="0" t="0" r="r" b="b"/>
                <a:pathLst>
                  <a:path w="24" h="56">
                    <a:moveTo>
                      <a:pt x="0" y="0"/>
                    </a:moveTo>
                    <a:lnTo>
                      <a:pt x="8" y="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4" y="32"/>
                    </a:lnTo>
                    <a:lnTo>
                      <a:pt x="24" y="56"/>
                    </a:lnTo>
                    <a:lnTo>
                      <a:pt x="24" y="5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18"/>
              <p:cNvSpPr>
                <a:spLocks/>
              </p:cNvSpPr>
              <p:nvPr/>
            </p:nvSpPr>
            <p:spPr bwMode="auto">
              <a:xfrm>
                <a:off x="1114" y="1760"/>
                <a:ext cx="84" cy="148"/>
              </a:xfrm>
              <a:custGeom>
                <a:avLst/>
                <a:gdLst/>
                <a:ahLst/>
                <a:cxnLst>
                  <a:cxn ang="0">
                    <a:pos x="76" y="148"/>
                  </a:cxn>
                  <a:cxn ang="0">
                    <a:pos x="16" y="116"/>
                  </a:cxn>
                  <a:cxn ang="0">
                    <a:pos x="4" y="80"/>
                  </a:cxn>
                  <a:cxn ang="0">
                    <a:pos x="4" y="44"/>
                  </a:cxn>
                  <a:cxn ang="0">
                    <a:pos x="24" y="20"/>
                  </a:cxn>
                  <a:cxn ang="0">
                    <a:pos x="60" y="4"/>
                  </a:cxn>
                  <a:cxn ang="0">
                    <a:pos x="84" y="0"/>
                  </a:cxn>
                </a:cxnLst>
                <a:rect l="0" t="0" r="r" b="b"/>
                <a:pathLst>
                  <a:path w="84" h="148">
                    <a:moveTo>
                      <a:pt x="76" y="148"/>
                    </a:moveTo>
                    <a:cubicBezTo>
                      <a:pt x="52" y="137"/>
                      <a:pt x="28" y="127"/>
                      <a:pt x="16" y="116"/>
                    </a:cubicBezTo>
                    <a:cubicBezTo>
                      <a:pt x="4" y="104"/>
                      <a:pt x="5" y="91"/>
                      <a:pt x="4" y="80"/>
                    </a:cubicBezTo>
                    <a:cubicBezTo>
                      <a:pt x="2" y="68"/>
                      <a:pt x="0" y="53"/>
                      <a:pt x="4" y="44"/>
                    </a:cubicBezTo>
                    <a:cubicBezTo>
                      <a:pt x="7" y="34"/>
                      <a:pt x="14" y="26"/>
                      <a:pt x="24" y="20"/>
                    </a:cubicBezTo>
                    <a:cubicBezTo>
                      <a:pt x="33" y="13"/>
                      <a:pt x="50" y="7"/>
                      <a:pt x="60" y="4"/>
                    </a:cubicBezTo>
                    <a:cubicBezTo>
                      <a:pt x="69" y="0"/>
                      <a:pt x="76" y="0"/>
                      <a:pt x="84" y="0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" name="Freeform 19"/>
              <p:cNvSpPr>
                <a:spLocks/>
              </p:cNvSpPr>
              <p:nvPr/>
            </p:nvSpPr>
            <p:spPr bwMode="auto">
              <a:xfrm flipH="1" flipV="1">
                <a:off x="3942" y="1772"/>
                <a:ext cx="84" cy="148"/>
              </a:xfrm>
              <a:custGeom>
                <a:avLst/>
                <a:gdLst/>
                <a:ahLst/>
                <a:cxnLst>
                  <a:cxn ang="0">
                    <a:pos x="76" y="148"/>
                  </a:cxn>
                  <a:cxn ang="0">
                    <a:pos x="16" y="116"/>
                  </a:cxn>
                  <a:cxn ang="0">
                    <a:pos x="4" y="80"/>
                  </a:cxn>
                  <a:cxn ang="0">
                    <a:pos x="4" y="44"/>
                  </a:cxn>
                  <a:cxn ang="0">
                    <a:pos x="24" y="20"/>
                  </a:cxn>
                  <a:cxn ang="0">
                    <a:pos x="60" y="4"/>
                  </a:cxn>
                  <a:cxn ang="0">
                    <a:pos x="84" y="0"/>
                  </a:cxn>
                </a:cxnLst>
                <a:rect l="0" t="0" r="r" b="b"/>
                <a:pathLst>
                  <a:path w="84" h="148">
                    <a:moveTo>
                      <a:pt x="76" y="148"/>
                    </a:moveTo>
                    <a:cubicBezTo>
                      <a:pt x="52" y="137"/>
                      <a:pt x="28" y="127"/>
                      <a:pt x="16" y="116"/>
                    </a:cubicBezTo>
                    <a:cubicBezTo>
                      <a:pt x="4" y="104"/>
                      <a:pt x="5" y="91"/>
                      <a:pt x="4" y="80"/>
                    </a:cubicBezTo>
                    <a:cubicBezTo>
                      <a:pt x="2" y="68"/>
                      <a:pt x="0" y="53"/>
                      <a:pt x="4" y="44"/>
                    </a:cubicBezTo>
                    <a:cubicBezTo>
                      <a:pt x="7" y="34"/>
                      <a:pt x="14" y="26"/>
                      <a:pt x="24" y="20"/>
                    </a:cubicBezTo>
                    <a:cubicBezTo>
                      <a:pt x="33" y="13"/>
                      <a:pt x="50" y="7"/>
                      <a:pt x="60" y="4"/>
                    </a:cubicBezTo>
                    <a:cubicBezTo>
                      <a:pt x="69" y="0"/>
                      <a:pt x="76" y="0"/>
                      <a:pt x="84" y="0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7" name="Group 20"/>
            <p:cNvGrpSpPr>
              <a:grpSpLocks/>
            </p:cNvGrpSpPr>
            <p:nvPr/>
          </p:nvGrpSpPr>
          <p:grpSpPr bwMode="auto">
            <a:xfrm>
              <a:off x="1604" y="2244"/>
              <a:ext cx="2686" cy="274"/>
              <a:chOff x="1604" y="2244"/>
              <a:chExt cx="2686" cy="274"/>
            </a:xfrm>
          </p:grpSpPr>
          <p:grpSp>
            <p:nvGrpSpPr>
              <p:cNvPr id="154" name="Group 21"/>
              <p:cNvGrpSpPr>
                <a:grpSpLocks/>
              </p:cNvGrpSpPr>
              <p:nvPr/>
            </p:nvGrpSpPr>
            <p:grpSpPr bwMode="auto">
              <a:xfrm>
                <a:off x="1604" y="2244"/>
                <a:ext cx="2492" cy="274"/>
                <a:chOff x="1828" y="2532"/>
                <a:chExt cx="2492" cy="274"/>
              </a:xfrm>
            </p:grpSpPr>
            <p:sp>
              <p:nvSpPr>
                <p:cNvPr id="156" name="Freeform 22" descr="5%"/>
                <p:cNvSpPr>
                  <a:spLocks/>
                </p:cNvSpPr>
                <p:nvPr/>
              </p:nvSpPr>
              <p:spPr bwMode="auto">
                <a:xfrm>
                  <a:off x="1828" y="2532"/>
                  <a:ext cx="300" cy="256"/>
                </a:xfrm>
                <a:custGeom>
                  <a:avLst/>
                  <a:gdLst/>
                  <a:ahLst/>
                  <a:cxnLst>
                    <a:cxn ang="0">
                      <a:pos x="0" y="136"/>
                    </a:cxn>
                    <a:cxn ang="0">
                      <a:pos x="0" y="256"/>
                    </a:cxn>
                    <a:cxn ang="0">
                      <a:pos x="200" y="256"/>
                    </a:cxn>
                    <a:cxn ang="0">
                      <a:pos x="200" y="136"/>
                    </a:cxn>
                    <a:cxn ang="0">
                      <a:pos x="300" y="0"/>
                    </a:cxn>
                    <a:cxn ang="0">
                      <a:pos x="100" y="0"/>
                    </a:cxn>
                    <a:cxn ang="0">
                      <a:pos x="0" y="136"/>
                    </a:cxn>
                  </a:cxnLst>
                  <a:rect l="0" t="0" r="r" b="b"/>
                  <a:pathLst>
                    <a:path w="300" h="256">
                      <a:moveTo>
                        <a:pt x="0" y="136"/>
                      </a:moveTo>
                      <a:lnTo>
                        <a:pt x="0" y="256"/>
                      </a:lnTo>
                      <a:lnTo>
                        <a:pt x="200" y="256"/>
                      </a:lnTo>
                      <a:lnTo>
                        <a:pt x="200" y="136"/>
                      </a:lnTo>
                      <a:lnTo>
                        <a:pt x="300" y="0"/>
                      </a:lnTo>
                      <a:lnTo>
                        <a:pt x="100" y="0"/>
                      </a:lnTo>
                      <a:lnTo>
                        <a:pt x="0" y="136"/>
                      </a:lnTo>
                      <a:close/>
                    </a:path>
                  </a:pathLst>
                </a:custGeom>
                <a:pattFill prst="pct5">
                  <a:fgClr>
                    <a:schemeClr val="hlink"/>
                  </a:fgClr>
                  <a:bgClr>
                    <a:srgbClr val="FFFFFF"/>
                  </a:bgClr>
                </a:patt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Freeform 23" descr="右上がり対角線"/>
                <p:cNvSpPr>
                  <a:spLocks/>
                </p:cNvSpPr>
                <p:nvPr/>
              </p:nvSpPr>
              <p:spPr bwMode="auto">
                <a:xfrm>
                  <a:off x="2028" y="2532"/>
                  <a:ext cx="300" cy="256"/>
                </a:xfrm>
                <a:custGeom>
                  <a:avLst/>
                  <a:gdLst/>
                  <a:ahLst/>
                  <a:cxnLst>
                    <a:cxn ang="0">
                      <a:pos x="0" y="136"/>
                    </a:cxn>
                    <a:cxn ang="0">
                      <a:pos x="0" y="256"/>
                    </a:cxn>
                    <a:cxn ang="0">
                      <a:pos x="200" y="256"/>
                    </a:cxn>
                    <a:cxn ang="0">
                      <a:pos x="200" y="136"/>
                    </a:cxn>
                    <a:cxn ang="0">
                      <a:pos x="300" y="0"/>
                    </a:cxn>
                    <a:cxn ang="0">
                      <a:pos x="100" y="0"/>
                    </a:cxn>
                    <a:cxn ang="0">
                      <a:pos x="0" y="136"/>
                    </a:cxn>
                  </a:cxnLst>
                  <a:rect l="0" t="0" r="r" b="b"/>
                  <a:pathLst>
                    <a:path w="300" h="256">
                      <a:moveTo>
                        <a:pt x="0" y="136"/>
                      </a:moveTo>
                      <a:lnTo>
                        <a:pt x="0" y="256"/>
                      </a:lnTo>
                      <a:lnTo>
                        <a:pt x="200" y="256"/>
                      </a:lnTo>
                      <a:lnTo>
                        <a:pt x="200" y="136"/>
                      </a:lnTo>
                      <a:lnTo>
                        <a:pt x="300" y="0"/>
                      </a:lnTo>
                      <a:lnTo>
                        <a:pt x="100" y="0"/>
                      </a:lnTo>
                      <a:lnTo>
                        <a:pt x="0" y="136"/>
                      </a:lnTo>
                      <a:close/>
                    </a:path>
                  </a:pathLst>
                </a:custGeom>
                <a:pattFill prst="ltUpDiag">
                  <a:fgClr>
                    <a:srgbClr val="497CFD"/>
                  </a:fgClr>
                  <a:bgClr>
                    <a:srgbClr val="FFFFFF"/>
                  </a:bgClr>
                </a:patt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Freeform 24" descr="縦線"/>
                <p:cNvSpPr>
                  <a:spLocks/>
                </p:cNvSpPr>
                <p:nvPr/>
              </p:nvSpPr>
              <p:spPr bwMode="auto">
                <a:xfrm>
                  <a:off x="2228" y="2532"/>
                  <a:ext cx="300" cy="256"/>
                </a:xfrm>
                <a:custGeom>
                  <a:avLst/>
                  <a:gdLst/>
                  <a:ahLst/>
                  <a:cxnLst>
                    <a:cxn ang="0">
                      <a:pos x="0" y="136"/>
                    </a:cxn>
                    <a:cxn ang="0">
                      <a:pos x="0" y="256"/>
                    </a:cxn>
                    <a:cxn ang="0">
                      <a:pos x="200" y="256"/>
                    </a:cxn>
                    <a:cxn ang="0">
                      <a:pos x="200" y="136"/>
                    </a:cxn>
                    <a:cxn ang="0">
                      <a:pos x="300" y="0"/>
                    </a:cxn>
                    <a:cxn ang="0">
                      <a:pos x="100" y="0"/>
                    </a:cxn>
                    <a:cxn ang="0">
                      <a:pos x="0" y="136"/>
                    </a:cxn>
                  </a:cxnLst>
                  <a:rect l="0" t="0" r="r" b="b"/>
                  <a:pathLst>
                    <a:path w="300" h="256">
                      <a:moveTo>
                        <a:pt x="0" y="136"/>
                      </a:moveTo>
                      <a:lnTo>
                        <a:pt x="0" y="256"/>
                      </a:lnTo>
                      <a:lnTo>
                        <a:pt x="200" y="256"/>
                      </a:lnTo>
                      <a:lnTo>
                        <a:pt x="200" y="136"/>
                      </a:lnTo>
                      <a:lnTo>
                        <a:pt x="300" y="0"/>
                      </a:lnTo>
                      <a:lnTo>
                        <a:pt x="100" y="0"/>
                      </a:lnTo>
                      <a:lnTo>
                        <a:pt x="0" y="136"/>
                      </a:lnTo>
                      <a:close/>
                    </a:path>
                  </a:pathLst>
                </a:custGeom>
                <a:pattFill prst="ltVert">
                  <a:fgClr>
                    <a:srgbClr val="41FF41"/>
                  </a:fgClr>
                  <a:bgClr>
                    <a:srgbClr val="FFFFFF"/>
                  </a:bgClr>
                </a:patt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Rectangle 25"/>
                <p:cNvSpPr>
                  <a:spLocks noChangeArrowheads="1"/>
                </p:cNvSpPr>
                <p:nvPr/>
              </p:nvSpPr>
              <p:spPr bwMode="auto">
                <a:xfrm>
                  <a:off x="1884" y="2652"/>
                  <a:ext cx="92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762000"/>
                  <a:r>
                    <a:rPr kumimoji="1" lang="en-US" altLang="ja-JP" sz="1600" b="1">
                      <a:solidFill>
                        <a:srgbClr val="000000"/>
                      </a:solidFill>
                      <a:ea typeface="MS Gothic" pitchFamily="49" charset="-128"/>
                    </a:rPr>
                    <a:t>C</a:t>
                  </a:r>
                  <a:endParaRPr kumimoji="1" lang="en-US" altLang="ja-JP" sz="1400">
                    <a:ea typeface="MS Gothic" pitchFamily="49" charset="-128"/>
                  </a:endParaRPr>
                </a:p>
              </p:txBody>
            </p:sp>
            <p:sp>
              <p:nvSpPr>
                <p:cNvPr id="160" name="Rectangle 26"/>
                <p:cNvSpPr>
                  <a:spLocks noChangeArrowheads="1"/>
                </p:cNvSpPr>
                <p:nvPr/>
              </p:nvSpPr>
              <p:spPr bwMode="auto">
                <a:xfrm>
                  <a:off x="2080" y="2652"/>
                  <a:ext cx="92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762000"/>
                  <a:r>
                    <a:rPr kumimoji="1" lang="en-US" altLang="ja-JP" sz="1600" b="1">
                      <a:solidFill>
                        <a:srgbClr val="000000"/>
                      </a:solidFill>
                      <a:ea typeface="MS Gothic" pitchFamily="49" charset="-128"/>
                    </a:rPr>
                    <a:t>B</a:t>
                  </a:r>
                  <a:endParaRPr kumimoji="1" lang="en-US" altLang="ja-JP" sz="1400">
                    <a:ea typeface="MS Gothic" pitchFamily="49" charset="-128"/>
                  </a:endParaRPr>
                </a:p>
              </p:txBody>
            </p:sp>
            <p:sp>
              <p:nvSpPr>
                <p:cNvPr id="161" name="Rectangle 27"/>
                <p:cNvSpPr>
                  <a:spLocks noChangeArrowheads="1"/>
                </p:cNvSpPr>
                <p:nvPr/>
              </p:nvSpPr>
              <p:spPr bwMode="auto">
                <a:xfrm>
                  <a:off x="2284" y="2652"/>
                  <a:ext cx="92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762000"/>
                  <a:r>
                    <a:rPr kumimoji="1" lang="en-US" altLang="ja-JP" sz="1600" b="1">
                      <a:solidFill>
                        <a:srgbClr val="000000"/>
                      </a:solidFill>
                      <a:ea typeface="MS Gothic" pitchFamily="49" charset="-128"/>
                    </a:rPr>
                    <a:t>A</a:t>
                  </a:r>
                  <a:endParaRPr kumimoji="1" lang="en-US" altLang="ja-JP" sz="1400">
                    <a:ea typeface="MS Gothic" pitchFamily="49" charset="-128"/>
                  </a:endParaRPr>
                </a:p>
              </p:txBody>
            </p:sp>
            <p:sp>
              <p:nvSpPr>
                <p:cNvPr id="162" name="Freeform 28" descr="5%"/>
                <p:cNvSpPr>
                  <a:spLocks/>
                </p:cNvSpPr>
                <p:nvPr/>
              </p:nvSpPr>
              <p:spPr bwMode="auto">
                <a:xfrm>
                  <a:off x="2428" y="2532"/>
                  <a:ext cx="300" cy="256"/>
                </a:xfrm>
                <a:custGeom>
                  <a:avLst/>
                  <a:gdLst/>
                  <a:ahLst/>
                  <a:cxnLst>
                    <a:cxn ang="0">
                      <a:pos x="0" y="136"/>
                    </a:cxn>
                    <a:cxn ang="0">
                      <a:pos x="0" y="256"/>
                    </a:cxn>
                    <a:cxn ang="0">
                      <a:pos x="200" y="256"/>
                    </a:cxn>
                    <a:cxn ang="0">
                      <a:pos x="200" y="136"/>
                    </a:cxn>
                    <a:cxn ang="0">
                      <a:pos x="300" y="0"/>
                    </a:cxn>
                    <a:cxn ang="0">
                      <a:pos x="100" y="0"/>
                    </a:cxn>
                    <a:cxn ang="0">
                      <a:pos x="0" y="136"/>
                    </a:cxn>
                  </a:cxnLst>
                  <a:rect l="0" t="0" r="r" b="b"/>
                  <a:pathLst>
                    <a:path w="300" h="256">
                      <a:moveTo>
                        <a:pt x="0" y="136"/>
                      </a:moveTo>
                      <a:lnTo>
                        <a:pt x="0" y="256"/>
                      </a:lnTo>
                      <a:lnTo>
                        <a:pt x="200" y="256"/>
                      </a:lnTo>
                      <a:lnTo>
                        <a:pt x="200" y="136"/>
                      </a:lnTo>
                      <a:lnTo>
                        <a:pt x="300" y="0"/>
                      </a:lnTo>
                      <a:lnTo>
                        <a:pt x="100" y="0"/>
                      </a:lnTo>
                      <a:lnTo>
                        <a:pt x="0" y="136"/>
                      </a:lnTo>
                      <a:close/>
                    </a:path>
                  </a:pathLst>
                </a:custGeom>
                <a:pattFill prst="pct5">
                  <a:fgClr>
                    <a:schemeClr val="hlink"/>
                  </a:fgClr>
                  <a:bgClr>
                    <a:srgbClr val="FFFFFF"/>
                  </a:bgClr>
                </a:patt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3" name="Freeform 29" descr="右上がり対角線"/>
                <p:cNvSpPr>
                  <a:spLocks/>
                </p:cNvSpPr>
                <p:nvPr/>
              </p:nvSpPr>
              <p:spPr bwMode="auto">
                <a:xfrm>
                  <a:off x="2628" y="2532"/>
                  <a:ext cx="300" cy="256"/>
                </a:xfrm>
                <a:custGeom>
                  <a:avLst/>
                  <a:gdLst/>
                  <a:ahLst/>
                  <a:cxnLst>
                    <a:cxn ang="0">
                      <a:pos x="0" y="136"/>
                    </a:cxn>
                    <a:cxn ang="0">
                      <a:pos x="0" y="256"/>
                    </a:cxn>
                    <a:cxn ang="0">
                      <a:pos x="200" y="256"/>
                    </a:cxn>
                    <a:cxn ang="0">
                      <a:pos x="200" y="136"/>
                    </a:cxn>
                    <a:cxn ang="0">
                      <a:pos x="300" y="0"/>
                    </a:cxn>
                    <a:cxn ang="0">
                      <a:pos x="100" y="0"/>
                    </a:cxn>
                    <a:cxn ang="0">
                      <a:pos x="0" y="136"/>
                    </a:cxn>
                  </a:cxnLst>
                  <a:rect l="0" t="0" r="r" b="b"/>
                  <a:pathLst>
                    <a:path w="300" h="256">
                      <a:moveTo>
                        <a:pt x="0" y="136"/>
                      </a:moveTo>
                      <a:lnTo>
                        <a:pt x="0" y="256"/>
                      </a:lnTo>
                      <a:lnTo>
                        <a:pt x="200" y="256"/>
                      </a:lnTo>
                      <a:lnTo>
                        <a:pt x="200" y="136"/>
                      </a:lnTo>
                      <a:lnTo>
                        <a:pt x="300" y="0"/>
                      </a:lnTo>
                      <a:lnTo>
                        <a:pt x="100" y="0"/>
                      </a:lnTo>
                      <a:lnTo>
                        <a:pt x="0" y="136"/>
                      </a:lnTo>
                      <a:close/>
                    </a:path>
                  </a:pathLst>
                </a:custGeom>
                <a:pattFill prst="ltUpDiag">
                  <a:fgClr>
                    <a:srgbClr val="497CFD"/>
                  </a:fgClr>
                  <a:bgClr>
                    <a:srgbClr val="FFFFFF"/>
                  </a:bgClr>
                </a:patt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" name="Freeform 30" descr="縦線"/>
                <p:cNvSpPr>
                  <a:spLocks/>
                </p:cNvSpPr>
                <p:nvPr/>
              </p:nvSpPr>
              <p:spPr bwMode="auto">
                <a:xfrm>
                  <a:off x="2828" y="2532"/>
                  <a:ext cx="300" cy="256"/>
                </a:xfrm>
                <a:custGeom>
                  <a:avLst/>
                  <a:gdLst/>
                  <a:ahLst/>
                  <a:cxnLst>
                    <a:cxn ang="0">
                      <a:pos x="0" y="136"/>
                    </a:cxn>
                    <a:cxn ang="0">
                      <a:pos x="0" y="256"/>
                    </a:cxn>
                    <a:cxn ang="0">
                      <a:pos x="200" y="256"/>
                    </a:cxn>
                    <a:cxn ang="0">
                      <a:pos x="200" y="136"/>
                    </a:cxn>
                    <a:cxn ang="0">
                      <a:pos x="300" y="0"/>
                    </a:cxn>
                    <a:cxn ang="0">
                      <a:pos x="100" y="0"/>
                    </a:cxn>
                    <a:cxn ang="0">
                      <a:pos x="0" y="136"/>
                    </a:cxn>
                  </a:cxnLst>
                  <a:rect l="0" t="0" r="r" b="b"/>
                  <a:pathLst>
                    <a:path w="300" h="256">
                      <a:moveTo>
                        <a:pt x="0" y="136"/>
                      </a:moveTo>
                      <a:lnTo>
                        <a:pt x="0" y="256"/>
                      </a:lnTo>
                      <a:lnTo>
                        <a:pt x="200" y="256"/>
                      </a:lnTo>
                      <a:lnTo>
                        <a:pt x="200" y="136"/>
                      </a:lnTo>
                      <a:lnTo>
                        <a:pt x="300" y="0"/>
                      </a:lnTo>
                      <a:lnTo>
                        <a:pt x="100" y="0"/>
                      </a:lnTo>
                      <a:lnTo>
                        <a:pt x="0" y="136"/>
                      </a:lnTo>
                      <a:close/>
                    </a:path>
                  </a:pathLst>
                </a:custGeom>
                <a:pattFill prst="ltVert">
                  <a:fgClr>
                    <a:srgbClr val="41FF41"/>
                  </a:fgClr>
                  <a:bgClr>
                    <a:srgbClr val="FFFFFF"/>
                  </a:bgClr>
                </a:patt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" name="Rectangle 31"/>
                <p:cNvSpPr>
                  <a:spLocks noChangeArrowheads="1"/>
                </p:cNvSpPr>
                <p:nvPr/>
              </p:nvSpPr>
              <p:spPr bwMode="auto">
                <a:xfrm>
                  <a:off x="2484" y="2652"/>
                  <a:ext cx="92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762000"/>
                  <a:r>
                    <a:rPr kumimoji="1" lang="en-US" altLang="ja-JP" sz="1600" b="1">
                      <a:solidFill>
                        <a:srgbClr val="000000"/>
                      </a:solidFill>
                      <a:ea typeface="MS Gothic" pitchFamily="49" charset="-128"/>
                    </a:rPr>
                    <a:t>C</a:t>
                  </a:r>
                  <a:endParaRPr kumimoji="1" lang="en-US" altLang="ja-JP" sz="1400">
                    <a:ea typeface="MS Gothic" pitchFamily="49" charset="-128"/>
                  </a:endParaRPr>
                </a:p>
              </p:txBody>
            </p:sp>
            <p:sp>
              <p:nvSpPr>
                <p:cNvPr id="166" name="Rectangle 32"/>
                <p:cNvSpPr>
                  <a:spLocks noChangeArrowheads="1"/>
                </p:cNvSpPr>
                <p:nvPr/>
              </p:nvSpPr>
              <p:spPr bwMode="auto">
                <a:xfrm>
                  <a:off x="2680" y="2652"/>
                  <a:ext cx="92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762000"/>
                  <a:r>
                    <a:rPr kumimoji="1" lang="en-US" altLang="ja-JP" sz="1600" b="1">
                      <a:solidFill>
                        <a:srgbClr val="000000"/>
                      </a:solidFill>
                      <a:ea typeface="MS Gothic" pitchFamily="49" charset="-128"/>
                    </a:rPr>
                    <a:t>B</a:t>
                  </a:r>
                  <a:endParaRPr kumimoji="1" lang="en-US" altLang="ja-JP" sz="1400">
                    <a:ea typeface="MS Gothic" pitchFamily="49" charset="-128"/>
                  </a:endParaRPr>
                </a:p>
              </p:txBody>
            </p:sp>
            <p:sp>
              <p:nvSpPr>
                <p:cNvPr id="167" name="Rectangle 33"/>
                <p:cNvSpPr>
                  <a:spLocks noChangeArrowheads="1"/>
                </p:cNvSpPr>
                <p:nvPr/>
              </p:nvSpPr>
              <p:spPr bwMode="auto">
                <a:xfrm>
                  <a:off x="2884" y="2652"/>
                  <a:ext cx="92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762000"/>
                  <a:r>
                    <a:rPr kumimoji="1" lang="en-US" altLang="ja-JP" sz="1600" b="1">
                      <a:solidFill>
                        <a:srgbClr val="000000"/>
                      </a:solidFill>
                      <a:ea typeface="MS Gothic" pitchFamily="49" charset="-128"/>
                    </a:rPr>
                    <a:t>A</a:t>
                  </a:r>
                  <a:endParaRPr kumimoji="1" lang="en-US" altLang="ja-JP" sz="1400">
                    <a:ea typeface="MS Gothic" pitchFamily="49" charset="-128"/>
                  </a:endParaRPr>
                </a:p>
              </p:txBody>
            </p:sp>
            <p:sp>
              <p:nvSpPr>
                <p:cNvPr id="168" name="Freeform 34" descr="5%"/>
                <p:cNvSpPr>
                  <a:spLocks/>
                </p:cNvSpPr>
                <p:nvPr/>
              </p:nvSpPr>
              <p:spPr bwMode="auto">
                <a:xfrm>
                  <a:off x="3020" y="2532"/>
                  <a:ext cx="300" cy="256"/>
                </a:xfrm>
                <a:custGeom>
                  <a:avLst/>
                  <a:gdLst/>
                  <a:ahLst/>
                  <a:cxnLst>
                    <a:cxn ang="0">
                      <a:pos x="0" y="136"/>
                    </a:cxn>
                    <a:cxn ang="0">
                      <a:pos x="0" y="256"/>
                    </a:cxn>
                    <a:cxn ang="0">
                      <a:pos x="200" y="256"/>
                    </a:cxn>
                    <a:cxn ang="0">
                      <a:pos x="200" y="136"/>
                    </a:cxn>
                    <a:cxn ang="0">
                      <a:pos x="300" y="0"/>
                    </a:cxn>
                    <a:cxn ang="0">
                      <a:pos x="100" y="0"/>
                    </a:cxn>
                    <a:cxn ang="0">
                      <a:pos x="0" y="136"/>
                    </a:cxn>
                  </a:cxnLst>
                  <a:rect l="0" t="0" r="r" b="b"/>
                  <a:pathLst>
                    <a:path w="300" h="256">
                      <a:moveTo>
                        <a:pt x="0" y="136"/>
                      </a:moveTo>
                      <a:lnTo>
                        <a:pt x="0" y="256"/>
                      </a:lnTo>
                      <a:lnTo>
                        <a:pt x="200" y="256"/>
                      </a:lnTo>
                      <a:lnTo>
                        <a:pt x="200" y="136"/>
                      </a:lnTo>
                      <a:lnTo>
                        <a:pt x="300" y="0"/>
                      </a:lnTo>
                      <a:lnTo>
                        <a:pt x="100" y="0"/>
                      </a:lnTo>
                      <a:lnTo>
                        <a:pt x="0" y="136"/>
                      </a:lnTo>
                      <a:close/>
                    </a:path>
                  </a:pathLst>
                </a:custGeom>
                <a:pattFill prst="pct5">
                  <a:fgClr>
                    <a:schemeClr val="hlink"/>
                  </a:fgClr>
                  <a:bgClr>
                    <a:srgbClr val="FFFFFF"/>
                  </a:bgClr>
                </a:patt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9" name="Freeform 35" descr="右上がり対角線"/>
                <p:cNvSpPr>
                  <a:spLocks/>
                </p:cNvSpPr>
                <p:nvPr/>
              </p:nvSpPr>
              <p:spPr bwMode="auto">
                <a:xfrm>
                  <a:off x="3220" y="2532"/>
                  <a:ext cx="300" cy="256"/>
                </a:xfrm>
                <a:custGeom>
                  <a:avLst/>
                  <a:gdLst/>
                  <a:ahLst/>
                  <a:cxnLst>
                    <a:cxn ang="0">
                      <a:pos x="0" y="136"/>
                    </a:cxn>
                    <a:cxn ang="0">
                      <a:pos x="0" y="256"/>
                    </a:cxn>
                    <a:cxn ang="0">
                      <a:pos x="200" y="256"/>
                    </a:cxn>
                    <a:cxn ang="0">
                      <a:pos x="200" y="136"/>
                    </a:cxn>
                    <a:cxn ang="0">
                      <a:pos x="300" y="0"/>
                    </a:cxn>
                    <a:cxn ang="0">
                      <a:pos x="100" y="0"/>
                    </a:cxn>
                    <a:cxn ang="0">
                      <a:pos x="0" y="136"/>
                    </a:cxn>
                  </a:cxnLst>
                  <a:rect l="0" t="0" r="r" b="b"/>
                  <a:pathLst>
                    <a:path w="300" h="256">
                      <a:moveTo>
                        <a:pt x="0" y="136"/>
                      </a:moveTo>
                      <a:lnTo>
                        <a:pt x="0" y="256"/>
                      </a:lnTo>
                      <a:lnTo>
                        <a:pt x="200" y="256"/>
                      </a:lnTo>
                      <a:lnTo>
                        <a:pt x="200" y="136"/>
                      </a:lnTo>
                      <a:lnTo>
                        <a:pt x="300" y="0"/>
                      </a:lnTo>
                      <a:lnTo>
                        <a:pt x="100" y="0"/>
                      </a:lnTo>
                      <a:lnTo>
                        <a:pt x="0" y="136"/>
                      </a:lnTo>
                      <a:close/>
                    </a:path>
                  </a:pathLst>
                </a:custGeom>
                <a:pattFill prst="ltUpDiag">
                  <a:fgClr>
                    <a:srgbClr val="497CFD"/>
                  </a:fgClr>
                  <a:bgClr>
                    <a:srgbClr val="FFFFFF"/>
                  </a:bgClr>
                </a:patt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0" name="Freeform 36" descr="縦線"/>
                <p:cNvSpPr>
                  <a:spLocks/>
                </p:cNvSpPr>
                <p:nvPr/>
              </p:nvSpPr>
              <p:spPr bwMode="auto">
                <a:xfrm>
                  <a:off x="3420" y="2532"/>
                  <a:ext cx="300" cy="256"/>
                </a:xfrm>
                <a:custGeom>
                  <a:avLst/>
                  <a:gdLst/>
                  <a:ahLst/>
                  <a:cxnLst>
                    <a:cxn ang="0">
                      <a:pos x="0" y="136"/>
                    </a:cxn>
                    <a:cxn ang="0">
                      <a:pos x="0" y="256"/>
                    </a:cxn>
                    <a:cxn ang="0">
                      <a:pos x="200" y="256"/>
                    </a:cxn>
                    <a:cxn ang="0">
                      <a:pos x="200" y="136"/>
                    </a:cxn>
                    <a:cxn ang="0">
                      <a:pos x="300" y="0"/>
                    </a:cxn>
                    <a:cxn ang="0">
                      <a:pos x="100" y="0"/>
                    </a:cxn>
                    <a:cxn ang="0">
                      <a:pos x="0" y="136"/>
                    </a:cxn>
                  </a:cxnLst>
                  <a:rect l="0" t="0" r="r" b="b"/>
                  <a:pathLst>
                    <a:path w="300" h="256">
                      <a:moveTo>
                        <a:pt x="0" y="136"/>
                      </a:moveTo>
                      <a:lnTo>
                        <a:pt x="0" y="256"/>
                      </a:lnTo>
                      <a:lnTo>
                        <a:pt x="200" y="256"/>
                      </a:lnTo>
                      <a:lnTo>
                        <a:pt x="200" y="136"/>
                      </a:lnTo>
                      <a:lnTo>
                        <a:pt x="300" y="0"/>
                      </a:lnTo>
                      <a:lnTo>
                        <a:pt x="100" y="0"/>
                      </a:lnTo>
                      <a:lnTo>
                        <a:pt x="0" y="136"/>
                      </a:lnTo>
                      <a:close/>
                    </a:path>
                  </a:pathLst>
                </a:custGeom>
                <a:pattFill prst="ltVert">
                  <a:fgClr>
                    <a:srgbClr val="41FF41"/>
                  </a:fgClr>
                  <a:bgClr>
                    <a:srgbClr val="FFFFFF"/>
                  </a:bgClr>
                </a:patt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1" name="Rectangle 37"/>
                <p:cNvSpPr>
                  <a:spLocks noChangeArrowheads="1"/>
                </p:cNvSpPr>
                <p:nvPr/>
              </p:nvSpPr>
              <p:spPr bwMode="auto">
                <a:xfrm>
                  <a:off x="3076" y="2652"/>
                  <a:ext cx="92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762000"/>
                  <a:r>
                    <a:rPr kumimoji="1" lang="en-US" altLang="ja-JP" sz="1600" b="1">
                      <a:solidFill>
                        <a:srgbClr val="000000"/>
                      </a:solidFill>
                      <a:ea typeface="MS Gothic" pitchFamily="49" charset="-128"/>
                    </a:rPr>
                    <a:t>C</a:t>
                  </a:r>
                  <a:endParaRPr kumimoji="1" lang="en-US" altLang="ja-JP" sz="1400">
                    <a:ea typeface="MS Gothic" pitchFamily="49" charset="-128"/>
                  </a:endParaRPr>
                </a:p>
              </p:txBody>
            </p:sp>
            <p:sp>
              <p:nvSpPr>
                <p:cNvPr id="172" name="Rectangle 38"/>
                <p:cNvSpPr>
                  <a:spLocks noChangeArrowheads="1"/>
                </p:cNvSpPr>
                <p:nvPr/>
              </p:nvSpPr>
              <p:spPr bwMode="auto">
                <a:xfrm>
                  <a:off x="3272" y="2652"/>
                  <a:ext cx="92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762000"/>
                  <a:r>
                    <a:rPr kumimoji="1" lang="en-US" altLang="ja-JP" sz="1600" b="1">
                      <a:solidFill>
                        <a:srgbClr val="000000"/>
                      </a:solidFill>
                      <a:ea typeface="MS Gothic" pitchFamily="49" charset="-128"/>
                    </a:rPr>
                    <a:t>B</a:t>
                  </a:r>
                  <a:endParaRPr kumimoji="1" lang="en-US" altLang="ja-JP" sz="1400">
                    <a:ea typeface="MS Gothic" pitchFamily="49" charset="-128"/>
                  </a:endParaRPr>
                </a:p>
              </p:txBody>
            </p:sp>
            <p:sp>
              <p:nvSpPr>
                <p:cNvPr id="173" name="Rectangle 39"/>
                <p:cNvSpPr>
                  <a:spLocks noChangeArrowheads="1"/>
                </p:cNvSpPr>
                <p:nvPr/>
              </p:nvSpPr>
              <p:spPr bwMode="auto">
                <a:xfrm>
                  <a:off x="3476" y="2652"/>
                  <a:ext cx="92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762000"/>
                  <a:r>
                    <a:rPr kumimoji="1" lang="en-US" altLang="ja-JP" sz="1600" b="1">
                      <a:solidFill>
                        <a:srgbClr val="000000"/>
                      </a:solidFill>
                      <a:ea typeface="MS Gothic" pitchFamily="49" charset="-128"/>
                    </a:rPr>
                    <a:t>A</a:t>
                  </a:r>
                  <a:endParaRPr kumimoji="1" lang="en-US" altLang="ja-JP" sz="1400">
                    <a:ea typeface="MS Gothic" pitchFamily="49" charset="-128"/>
                  </a:endParaRPr>
                </a:p>
              </p:txBody>
            </p:sp>
            <p:sp>
              <p:nvSpPr>
                <p:cNvPr id="174" name="Freeform 40" descr="5%"/>
                <p:cNvSpPr>
                  <a:spLocks/>
                </p:cNvSpPr>
                <p:nvPr/>
              </p:nvSpPr>
              <p:spPr bwMode="auto">
                <a:xfrm>
                  <a:off x="3620" y="2532"/>
                  <a:ext cx="300" cy="256"/>
                </a:xfrm>
                <a:custGeom>
                  <a:avLst/>
                  <a:gdLst/>
                  <a:ahLst/>
                  <a:cxnLst>
                    <a:cxn ang="0">
                      <a:pos x="0" y="136"/>
                    </a:cxn>
                    <a:cxn ang="0">
                      <a:pos x="0" y="256"/>
                    </a:cxn>
                    <a:cxn ang="0">
                      <a:pos x="200" y="256"/>
                    </a:cxn>
                    <a:cxn ang="0">
                      <a:pos x="200" y="136"/>
                    </a:cxn>
                    <a:cxn ang="0">
                      <a:pos x="300" y="0"/>
                    </a:cxn>
                    <a:cxn ang="0">
                      <a:pos x="100" y="0"/>
                    </a:cxn>
                    <a:cxn ang="0">
                      <a:pos x="0" y="136"/>
                    </a:cxn>
                  </a:cxnLst>
                  <a:rect l="0" t="0" r="r" b="b"/>
                  <a:pathLst>
                    <a:path w="300" h="256">
                      <a:moveTo>
                        <a:pt x="0" y="136"/>
                      </a:moveTo>
                      <a:lnTo>
                        <a:pt x="0" y="256"/>
                      </a:lnTo>
                      <a:lnTo>
                        <a:pt x="200" y="256"/>
                      </a:lnTo>
                      <a:lnTo>
                        <a:pt x="200" y="136"/>
                      </a:lnTo>
                      <a:lnTo>
                        <a:pt x="300" y="0"/>
                      </a:lnTo>
                      <a:lnTo>
                        <a:pt x="100" y="0"/>
                      </a:lnTo>
                      <a:lnTo>
                        <a:pt x="0" y="136"/>
                      </a:lnTo>
                      <a:close/>
                    </a:path>
                  </a:pathLst>
                </a:custGeom>
                <a:pattFill prst="pct5">
                  <a:fgClr>
                    <a:schemeClr val="hlink"/>
                  </a:fgClr>
                  <a:bgClr>
                    <a:srgbClr val="FFFFFF"/>
                  </a:bgClr>
                </a:patt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" name="Freeform 41" descr="右上がり対角線"/>
                <p:cNvSpPr>
                  <a:spLocks/>
                </p:cNvSpPr>
                <p:nvPr/>
              </p:nvSpPr>
              <p:spPr bwMode="auto">
                <a:xfrm>
                  <a:off x="3820" y="2532"/>
                  <a:ext cx="300" cy="256"/>
                </a:xfrm>
                <a:custGeom>
                  <a:avLst/>
                  <a:gdLst/>
                  <a:ahLst/>
                  <a:cxnLst>
                    <a:cxn ang="0">
                      <a:pos x="0" y="136"/>
                    </a:cxn>
                    <a:cxn ang="0">
                      <a:pos x="0" y="256"/>
                    </a:cxn>
                    <a:cxn ang="0">
                      <a:pos x="200" y="256"/>
                    </a:cxn>
                    <a:cxn ang="0">
                      <a:pos x="200" y="136"/>
                    </a:cxn>
                    <a:cxn ang="0">
                      <a:pos x="300" y="0"/>
                    </a:cxn>
                    <a:cxn ang="0">
                      <a:pos x="100" y="0"/>
                    </a:cxn>
                    <a:cxn ang="0">
                      <a:pos x="0" y="136"/>
                    </a:cxn>
                  </a:cxnLst>
                  <a:rect l="0" t="0" r="r" b="b"/>
                  <a:pathLst>
                    <a:path w="300" h="256">
                      <a:moveTo>
                        <a:pt x="0" y="136"/>
                      </a:moveTo>
                      <a:lnTo>
                        <a:pt x="0" y="256"/>
                      </a:lnTo>
                      <a:lnTo>
                        <a:pt x="200" y="256"/>
                      </a:lnTo>
                      <a:lnTo>
                        <a:pt x="200" y="136"/>
                      </a:lnTo>
                      <a:lnTo>
                        <a:pt x="300" y="0"/>
                      </a:lnTo>
                      <a:lnTo>
                        <a:pt x="100" y="0"/>
                      </a:lnTo>
                      <a:lnTo>
                        <a:pt x="0" y="136"/>
                      </a:lnTo>
                      <a:close/>
                    </a:path>
                  </a:pathLst>
                </a:custGeom>
                <a:pattFill prst="ltUpDiag">
                  <a:fgClr>
                    <a:srgbClr val="497CFD"/>
                  </a:fgClr>
                  <a:bgClr>
                    <a:srgbClr val="FFFFFF"/>
                  </a:bgClr>
                </a:patt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" name="Freeform 42" descr="縦線"/>
                <p:cNvSpPr>
                  <a:spLocks/>
                </p:cNvSpPr>
                <p:nvPr/>
              </p:nvSpPr>
              <p:spPr bwMode="auto">
                <a:xfrm>
                  <a:off x="4020" y="2532"/>
                  <a:ext cx="300" cy="256"/>
                </a:xfrm>
                <a:custGeom>
                  <a:avLst/>
                  <a:gdLst/>
                  <a:ahLst/>
                  <a:cxnLst>
                    <a:cxn ang="0">
                      <a:pos x="0" y="136"/>
                    </a:cxn>
                    <a:cxn ang="0">
                      <a:pos x="0" y="256"/>
                    </a:cxn>
                    <a:cxn ang="0">
                      <a:pos x="200" y="256"/>
                    </a:cxn>
                    <a:cxn ang="0">
                      <a:pos x="200" y="136"/>
                    </a:cxn>
                    <a:cxn ang="0">
                      <a:pos x="300" y="0"/>
                    </a:cxn>
                    <a:cxn ang="0">
                      <a:pos x="100" y="0"/>
                    </a:cxn>
                    <a:cxn ang="0">
                      <a:pos x="0" y="136"/>
                    </a:cxn>
                  </a:cxnLst>
                  <a:rect l="0" t="0" r="r" b="b"/>
                  <a:pathLst>
                    <a:path w="300" h="256">
                      <a:moveTo>
                        <a:pt x="0" y="136"/>
                      </a:moveTo>
                      <a:lnTo>
                        <a:pt x="0" y="256"/>
                      </a:lnTo>
                      <a:lnTo>
                        <a:pt x="200" y="256"/>
                      </a:lnTo>
                      <a:lnTo>
                        <a:pt x="200" y="136"/>
                      </a:lnTo>
                      <a:lnTo>
                        <a:pt x="300" y="0"/>
                      </a:lnTo>
                      <a:lnTo>
                        <a:pt x="100" y="0"/>
                      </a:lnTo>
                      <a:lnTo>
                        <a:pt x="0" y="136"/>
                      </a:lnTo>
                      <a:close/>
                    </a:path>
                  </a:pathLst>
                </a:custGeom>
                <a:pattFill prst="ltVert">
                  <a:fgClr>
                    <a:srgbClr val="41FF41"/>
                  </a:fgClr>
                  <a:bgClr>
                    <a:srgbClr val="FFFFFF"/>
                  </a:bgClr>
                </a:patt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7" name="Rectangle 43"/>
                <p:cNvSpPr>
                  <a:spLocks noChangeArrowheads="1"/>
                </p:cNvSpPr>
                <p:nvPr/>
              </p:nvSpPr>
              <p:spPr bwMode="auto">
                <a:xfrm>
                  <a:off x="3676" y="2652"/>
                  <a:ext cx="92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762000"/>
                  <a:r>
                    <a:rPr kumimoji="1" lang="en-US" altLang="ja-JP" sz="1600" b="1">
                      <a:solidFill>
                        <a:srgbClr val="000000"/>
                      </a:solidFill>
                      <a:ea typeface="MS Gothic" pitchFamily="49" charset="-128"/>
                    </a:rPr>
                    <a:t>C</a:t>
                  </a:r>
                  <a:endParaRPr kumimoji="1" lang="en-US" altLang="ja-JP" sz="1400">
                    <a:ea typeface="MS Gothic" pitchFamily="49" charset="-128"/>
                  </a:endParaRPr>
                </a:p>
              </p:txBody>
            </p:sp>
            <p:sp>
              <p:nvSpPr>
                <p:cNvPr id="178" name="Rectangle 44"/>
                <p:cNvSpPr>
                  <a:spLocks noChangeArrowheads="1"/>
                </p:cNvSpPr>
                <p:nvPr/>
              </p:nvSpPr>
              <p:spPr bwMode="auto">
                <a:xfrm>
                  <a:off x="3872" y="2652"/>
                  <a:ext cx="92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762000"/>
                  <a:r>
                    <a:rPr kumimoji="1" lang="en-US" altLang="ja-JP" sz="1600" b="1">
                      <a:solidFill>
                        <a:srgbClr val="000000"/>
                      </a:solidFill>
                      <a:ea typeface="MS Gothic" pitchFamily="49" charset="-128"/>
                    </a:rPr>
                    <a:t>B</a:t>
                  </a:r>
                  <a:endParaRPr kumimoji="1" lang="en-US" altLang="ja-JP" sz="1400">
                    <a:ea typeface="MS Gothic" pitchFamily="49" charset="-128"/>
                  </a:endParaRPr>
                </a:p>
              </p:txBody>
            </p:sp>
            <p:sp>
              <p:nvSpPr>
                <p:cNvPr id="179" name="Rectangle 45"/>
                <p:cNvSpPr>
                  <a:spLocks noChangeArrowheads="1"/>
                </p:cNvSpPr>
                <p:nvPr/>
              </p:nvSpPr>
              <p:spPr bwMode="auto">
                <a:xfrm>
                  <a:off x="4076" y="2652"/>
                  <a:ext cx="92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762000"/>
                  <a:r>
                    <a:rPr kumimoji="1" lang="en-US" altLang="ja-JP" sz="1600" b="1">
                      <a:solidFill>
                        <a:srgbClr val="000000"/>
                      </a:solidFill>
                      <a:ea typeface="MS Gothic" pitchFamily="49" charset="-128"/>
                    </a:rPr>
                    <a:t>A</a:t>
                  </a:r>
                  <a:endParaRPr kumimoji="1" lang="en-US" altLang="ja-JP" sz="1400">
                    <a:ea typeface="MS Gothic" pitchFamily="49" charset="-128"/>
                  </a:endParaRPr>
                </a:p>
              </p:txBody>
            </p:sp>
            <p:sp>
              <p:nvSpPr>
                <p:cNvPr id="180" name="Line 46"/>
                <p:cNvSpPr>
                  <a:spLocks noChangeShapeType="1"/>
                </p:cNvSpPr>
                <p:nvPr/>
              </p:nvSpPr>
              <p:spPr bwMode="auto">
                <a:xfrm>
                  <a:off x="1828" y="2664"/>
                  <a:ext cx="239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Freeform 47" descr="縦線"/>
                <p:cNvSpPr>
                  <a:spLocks/>
                </p:cNvSpPr>
                <p:nvPr/>
              </p:nvSpPr>
              <p:spPr bwMode="auto">
                <a:xfrm>
                  <a:off x="4220" y="2532"/>
                  <a:ext cx="100" cy="260"/>
                </a:xfrm>
                <a:custGeom>
                  <a:avLst/>
                  <a:gdLst/>
                  <a:ahLst/>
                  <a:cxnLst>
                    <a:cxn ang="0">
                      <a:pos x="0" y="132"/>
                    </a:cxn>
                    <a:cxn ang="0">
                      <a:pos x="0" y="260"/>
                    </a:cxn>
                    <a:cxn ang="0">
                      <a:pos x="100" y="128"/>
                    </a:cxn>
                    <a:cxn ang="0">
                      <a:pos x="100" y="0"/>
                    </a:cxn>
                    <a:cxn ang="0">
                      <a:pos x="0" y="132"/>
                    </a:cxn>
                  </a:cxnLst>
                  <a:rect l="0" t="0" r="r" b="b"/>
                  <a:pathLst>
                    <a:path w="100" h="260">
                      <a:moveTo>
                        <a:pt x="0" y="132"/>
                      </a:moveTo>
                      <a:lnTo>
                        <a:pt x="0" y="260"/>
                      </a:lnTo>
                      <a:lnTo>
                        <a:pt x="100" y="128"/>
                      </a:lnTo>
                      <a:lnTo>
                        <a:pt x="100" y="0"/>
                      </a:lnTo>
                      <a:lnTo>
                        <a:pt x="0" y="132"/>
                      </a:lnTo>
                      <a:close/>
                    </a:path>
                  </a:pathLst>
                </a:custGeom>
                <a:pattFill prst="ltVert">
                  <a:fgClr>
                    <a:srgbClr val="41FF41"/>
                  </a:fgClr>
                  <a:bgClr>
                    <a:srgbClr val="FFFFFF"/>
                  </a:bgClr>
                </a:patt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5" name="Line 48"/>
              <p:cNvSpPr>
                <a:spLocks noChangeShapeType="1"/>
              </p:cNvSpPr>
              <p:nvPr/>
            </p:nvSpPr>
            <p:spPr bwMode="auto">
              <a:xfrm>
                <a:off x="4030" y="2376"/>
                <a:ext cx="2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8" name="Group 49"/>
            <p:cNvGrpSpPr>
              <a:grpSpLocks/>
            </p:cNvGrpSpPr>
            <p:nvPr/>
          </p:nvGrpSpPr>
          <p:grpSpPr bwMode="auto">
            <a:xfrm>
              <a:off x="635" y="2251"/>
              <a:ext cx="1021" cy="654"/>
              <a:chOff x="315" y="3123"/>
              <a:chExt cx="1021" cy="654"/>
            </a:xfrm>
          </p:grpSpPr>
          <p:sp>
            <p:nvSpPr>
              <p:cNvPr id="146" name="Rectangle 50"/>
              <p:cNvSpPr>
                <a:spLocks noChangeArrowheads="1"/>
              </p:cNvSpPr>
              <p:nvPr/>
            </p:nvSpPr>
            <p:spPr bwMode="auto">
              <a:xfrm>
                <a:off x="532" y="3604"/>
                <a:ext cx="10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762000"/>
                <a:r>
                  <a:rPr kumimoji="1" lang="en-US" altLang="ja-JP">
                    <a:solidFill>
                      <a:srgbClr val="000000"/>
                    </a:solidFill>
                    <a:ea typeface="MS Gothic" pitchFamily="49" charset="-128"/>
                  </a:rPr>
                  <a:t>C</a:t>
                </a:r>
                <a:endParaRPr kumimoji="1" lang="en-US" altLang="ja-JP" sz="1400">
                  <a:ea typeface="MS Gothic" pitchFamily="49" charset="-128"/>
                </a:endParaRPr>
              </a:p>
            </p:txBody>
          </p:sp>
          <p:grpSp>
            <p:nvGrpSpPr>
              <p:cNvPr id="147" name="Group 51"/>
              <p:cNvGrpSpPr>
                <a:grpSpLocks/>
              </p:cNvGrpSpPr>
              <p:nvPr/>
            </p:nvGrpSpPr>
            <p:grpSpPr bwMode="auto">
              <a:xfrm>
                <a:off x="736" y="3288"/>
                <a:ext cx="600" cy="104"/>
                <a:chOff x="2240" y="2584"/>
                <a:chExt cx="600" cy="104"/>
              </a:xfrm>
            </p:grpSpPr>
            <p:sp>
              <p:nvSpPr>
                <p:cNvPr id="149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2240" y="2640"/>
                  <a:ext cx="360" cy="4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" name="Line 53"/>
                <p:cNvSpPr>
                  <a:spLocks noChangeShapeType="1"/>
                </p:cNvSpPr>
                <p:nvPr/>
              </p:nvSpPr>
              <p:spPr bwMode="auto">
                <a:xfrm flipH="1" flipV="1">
                  <a:off x="2544" y="2624"/>
                  <a:ext cx="64" cy="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1" name="Group 54"/>
                <p:cNvGrpSpPr>
                  <a:grpSpLocks/>
                </p:cNvGrpSpPr>
                <p:nvPr/>
              </p:nvGrpSpPr>
              <p:grpSpPr bwMode="auto">
                <a:xfrm>
                  <a:off x="2544" y="2584"/>
                  <a:ext cx="296" cy="40"/>
                  <a:chOff x="1064" y="3312"/>
                  <a:chExt cx="296" cy="40"/>
                </a:xfrm>
              </p:grpSpPr>
              <p:sp>
                <p:nvSpPr>
                  <p:cNvPr id="152" name="Freeform 55"/>
                  <p:cNvSpPr>
                    <a:spLocks/>
                  </p:cNvSpPr>
                  <p:nvPr/>
                </p:nvSpPr>
                <p:spPr bwMode="auto">
                  <a:xfrm>
                    <a:off x="1288" y="3312"/>
                    <a:ext cx="72" cy="40"/>
                  </a:xfrm>
                  <a:custGeom>
                    <a:avLst/>
                    <a:gdLst/>
                    <a:ahLst/>
                    <a:cxnLst>
                      <a:cxn ang="0">
                        <a:pos x="72" y="8"/>
                      </a:cxn>
                      <a:cxn ang="0">
                        <a:pos x="0" y="40"/>
                      </a:cxn>
                      <a:cxn ang="0">
                        <a:pos x="24" y="16"/>
                      </a:cxn>
                      <a:cxn ang="0">
                        <a:pos x="0" y="0"/>
                      </a:cxn>
                      <a:cxn ang="0">
                        <a:pos x="72" y="8"/>
                      </a:cxn>
                    </a:cxnLst>
                    <a:rect l="0" t="0" r="r" b="b"/>
                    <a:pathLst>
                      <a:path w="72" h="40">
                        <a:moveTo>
                          <a:pt x="72" y="8"/>
                        </a:moveTo>
                        <a:lnTo>
                          <a:pt x="0" y="40"/>
                        </a:lnTo>
                        <a:lnTo>
                          <a:pt x="24" y="16"/>
                        </a:lnTo>
                        <a:lnTo>
                          <a:pt x="0" y="0"/>
                        </a:lnTo>
                        <a:lnTo>
                          <a:pt x="72" y="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" name="Line 5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64" y="3328"/>
                    <a:ext cx="248" cy="2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aphicFrame>
            <p:nvGraphicFramePr>
              <p:cNvPr id="148" name="Object 57"/>
              <p:cNvGraphicFramePr>
                <a:graphicFrameLocks noChangeAspect="1"/>
              </p:cNvGraphicFramePr>
              <p:nvPr/>
            </p:nvGraphicFramePr>
            <p:xfrm>
              <a:off x="315" y="3123"/>
              <a:ext cx="427" cy="434"/>
            </p:xfrm>
            <a:graphic>
              <a:graphicData uri="http://schemas.openxmlformats.org/presentationml/2006/ole">
                <p:oleObj spid="_x0000_s7174" r:id="rId4" imgW="1115568" imgH="1133856" progId="">
                  <p:embed/>
                </p:oleObj>
              </a:graphicData>
            </a:graphic>
          </p:graphicFrame>
        </p:grpSp>
        <p:grpSp>
          <p:nvGrpSpPr>
            <p:cNvPr id="119" name="Group 58"/>
            <p:cNvGrpSpPr>
              <a:grpSpLocks/>
            </p:cNvGrpSpPr>
            <p:nvPr/>
          </p:nvGrpSpPr>
          <p:grpSpPr bwMode="auto">
            <a:xfrm>
              <a:off x="1235" y="1531"/>
              <a:ext cx="965" cy="805"/>
              <a:chOff x="875" y="2355"/>
              <a:chExt cx="965" cy="805"/>
            </a:xfrm>
          </p:grpSpPr>
          <p:grpSp>
            <p:nvGrpSpPr>
              <p:cNvPr id="139" name="Group 59"/>
              <p:cNvGrpSpPr>
                <a:grpSpLocks/>
              </p:cNvGrpSpPr>
              <p:nvPr/>
            </p:nvGrpSpPr>
            <p:grpSpPr bwMode="auto">
              <a:xfrm>
                <a:off x="1368" y="2712"/>
                <a:ext cx="472" cy="448"/>
                <a:chOff x="1368" y="2712"/>
                <a:chExt cx="472" cy="448"/>
              </a:xfrm>
            </p:grpSpPr>
            <p:sp>
              <p:nvSpPr>
                <p:cNvPr id="142" name="Freeform 60"/>
                <p:cNvSpPr>
                  <a:spLocks/>
                </p:cNvSpPr>
                <p:nvPr/>
              </p:nvSpPr>
              <p:spPr bwMode="auto">
                <a:xfrm>
                  <a:off x="1368" y="2712"/>
                  <a:ext cx="192" cy="16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2" y="168"/>
                    </a:cxn>
                    <a:cxn ang="0">
                      <a:pos x="96" y="144"/>
                    </a:cxn>
                  </a:cxnLst>
                  <a:rect l="0" t="0" r="r" b="b"/>
                  <a:pathLst>
                    <a:path w="192" h="168">
                      <a:moveTo>
                        <a:pt x="0" y="0"/>
                      </a:moveTo>
                      <a:lnTo>
                        <a:pt x="192" y="168"/>
                      </a:lnTo>
                      <a:lnTo>
                        <a:pt x="96" y="144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43" name="Group 61"/>
                <p:cNvGrpSpPr>
                  <a:grpSpLocks/>
                </p:cNvGrpSpPr>
                <p:nvPr/>
              </p:nvGrpSpPr>
              <p:grpSpPr bwMode="auto">
                <a:xfrm>
                  <a:off x="1464" y="2848"/>
                  <a:ext cx="376" cy="312"/>
                  <a:chOff x="1464" y="2848"/>
                  <a:chExt cx="376" cy="312"/>
                </a:xfrm>
              </p:grpSpPr>
              <p:sp>
                <p:nvSpPr>
                  <p:cNvPr id="144" name="Freeform 62"/>
                  <p:cNvSpPr>
                    <a:spLocks/>
                  </p:cNvSpPr>
                  <p:nvPr/>
                </p:nvSpPr>
                <p:spPr bwMode="auto">
                  <a:xfrm>
                    <a:off x="1768" y="3096"/>
                    <a:ext cx="72" cy="64"/>
                  </a:xfrm>
                  <a:custGeom>
                    <a:avLst/>
                    <a:gdLst/>
                    <a:ahLst/>
                    <a:cxnLst>
                      <a:cxn ang="0">
                        <a:pos x="72" y="64"/>
                      </a:cxn>
                      <a:cxn ang="0">
                        <a:pos x="0" y="32"/>
                      </a:cxn>
                      <a:cxn ang="0">
                        <a:pos x="32" y="32"/>
                      </a:cxn>
                      <a:cxn ang="0">
                        <a:pos x="24" y="0"/>
                      </a:cxn>
                      <a:cxn ang="0">
                        <a:pos x="72" y="64"/>
                      </a:cxn>
                    </a:cxnLst>
                    <a:rect l="0" t="0" r="r" b="b"/>
                    <a:pathLst>
                      <a:path w="72" h="64">
                        <a:moveTo>
                          <a:pt x="72" y="64"/>
                        </a:moveTo>
                        <a:lnTo>
                          <a:pt x="0" y="32"/>
                        </a:lnTo>
                        <a:lnTo>
                          <a:pt x="32" y="32"/>
                        </a:lnTo>
                        <a:lnTo>
                          <a:pt x="24" y="0"/>
                        </a:lnTo>
                        <a:lnTo>
                          <a:pt x="72" y="6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5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1464" y="2848"/>
                    <a:ext cx="336" cy="28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40" name="Rectangle 64"/>
              <p:cNvSpPr>
                <a:spLocks noChangeArrowheads="1"/>
              </p:cNvSpPr>
              <p:nvPr/>
            </p:nvSpPr>
            <p:spPr bwMode="auto">
              <a:xfrm>
                <a:off x="1132" y="2828"/>
                <a:ext cx="9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762000"/>
                <a:r>
                  <a:rPr kumimoji="1" lang="en-US" altLang="ja-JP">
                    <a:solidFill>
                      <a:srgbClr val="000000"/>
                    </a:solidFill>
                    <a:ea typeface="MS Gothic" pitchFamily="49" charset="-128"/>
                  </a:rPr>
                  <a:t>A</a:t>
                </a:r>
                <a:endParaRPr kumimoji="1" lang="en-US" altLang="ja-JP" sz="1400">
                  <a:ea typeface="MS Gothic" pitchFamily="49" charset="-128"/>
                </a:endParaRPr>
              </a:p>
            </p:txBody>
          </p:sp>
          <p:graphicFrame>
            <p:nvGraphicFramePr>
              <p:cNvPr id="141" name="Object 65"/>
              <p:cNvGraphicFramePr>
                <a:graphicFrameLocks noChangeAspect="1"/>
              </p:cNvGraphicFramePr>
              <p:nvPr/>
            </p:nvGraphicFramePr>
            <p:xfrm>
              <a:off x="875" y="2355"/>
              <a:ext cx="427" cy="434"/>
            </p:xfrm>
            <a:graphic>
              <a:graphicData uri="http://schemas.openxmlformats.org/presentationml/2006/ole">
                <p:oleObj spid="_x0000_s7175" r:id="rId5" imgW="1115568" imgH="1133856" progId="">
                  <p:embed/>
                </p:oleObj>
              </a:graphicData>
            </a:graphic>
          </p:graphicFrame>
        </p:grpSp>
        <p:grpSp>
          <p:nvGrpSpPr>
            <p:cNvPr id="120" name="Group 66"/>
            <p:cNvGrpSpPr>
              <a:grpSpLocks/>
            </p:cNvGrpSpPr>
            <p:nvPr/>
          </p:nvGrpSpPr>
          <p:grpSpPr bwMode="auto">
            <a:xfrm>
              <a:off x="867" y="1763"/>
              <a:ext cx="1077" cy="646"/>
              <a:chOff x="539" y="2635"/>
              <a:chExt cx="1077" cy="646"/>
            </a:xfrm>
          </p:grpSpPr>
          <p:sp>
            <p:nvSpPr>
              <p:cNvPr id="131" name="Rectangle 67"/>
              <p:cNvSpPr>
                <a:spLocks noChangeArrowheads="1"/>
              </p:cNvSpPr>
              <p:nvPr/>
            </p:nvSpPr>
            <p:spPr bwMode="auto">
              <a:xfrm>
                <a:off x="804" y="3108"/>
                <a:ext cx="9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762000"/>
                <a:r>
                  <a:rPr kumimoji="1" lang="en-US" altLang="ja-JP">
                    <a:solidFill>
                      <a:srgbClr val="000000"/>
                    </a:solidFill>
                    <a:ea typeface="MS Gothic" pitchFamily="49" charset="-128"/>
                  </a:rPr>
                  <a:t>B</a:t>
                </a:r>
                <a:endParaRPr kumimoji="1" lang="en-US" altLang="ja-JP" sz="1400">
                  <a:ea typeface="MS Gothic" pitchFamily="49" charset="-128"/>
                </a:endParaRPr>
              </a:p>
            </p:txBody>
          </p:sp>
          <p:grpSp>
            <p:nvGrpSpPr>
              <p:cNvPr id="132" name="Group 68"/>
              <p:cNvGrpSpPr>
                <a:grpSpLocks/>
              </p:cNvGrpSpPr>
              <p:nvPr/>
            </p:nvGrpSpPr>
            <p:grpSpPr bwMode="auto">
              <a:xfrm>
                <a:off x="1008" y="3008"/>
                <a:ext cx="608" cy="200"/>
                <a:chOff x="1008" y="3008"/>
                <a:chExt cx="608" cy="200"/>
              </a:xfrm>
            </p:grpSpPr>
            <p:sp>
              <p:nvSpPr>
                <p:cNvPr id="134" name="Line 69"/>
                <p:cNvSpPr>
                  <a:spLocks noChangeShapeType="1"/>
                </p:cNvSpPr>
                <p:nvPr/>
              </p:nvSpPr>
              <p:spPr bwMode="auto">
                <a:xfrm>
                  <a:off x="1008" y="3008"/>
                  <a:ext cx="304" cy="8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1240" y="3096"/>
                  <a:ext cx="64" cy="2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36" name="Group 71"/>
                <p:cNvGrpSpPr>
                  <a:grpSpLocks/>
                </p:cNvGrpSpPr>
                <p:nvPr/>
              </p:nvGrpSpPr>
              <p:grpSpPr bwMode="auto">
                <a:xfrm>
                  <a:off x="1240" y="3120"/>
                  <a:ext cx="376" cy="88"/>
                  <a:chOff x="1240" y="3120"/>
                  <a:chExt cx="376" cy="88"/>
                </a:xfrm>
              </p:grpSpPr>
              <p:sp>
                <p:nvSpPr>
                  <p:cNvPr id="137" name="Freeform 72"/>
                  <p:cNvSpPr>
                    <a:spLocks/>
                  </p:cNvSpPr>
                  <p:nvPr/>
                </p:nvSpPr>
                <p:spPr bwMode="auto">
                  <a:xfrm>
                    <a:off x="1536" y="3168"/>
                    <a:ext cx="80" cy="40"/>
                  </a:xfrm>
                  <a:custGeom>
                    <a:avLst/>
                    <a:gdLst/>
                    <a:ahLst/>
                    <a:cxnLst>
                      <a:cxn ang="0">
                        <a:pos x="80" y="32"/>
                      </a:cxn>
                      <a:cxn ang="0">
                        <a:pos x="0" y="40"/>
                      </a:cxn>
                      <a:cxn ang="0">
                        <a:pos x="32" y="24"/>
                      </a:cxn>
                      <a:cxn ang="0">
                        <a:pos x="16" y="0"/>
                      </a:cxn>
                      <a:cxn ang="0">
                        <a:pos x="80" y="32"/>
                      </a:cxn>
                    </a:cxnLst>
                    <a:rect l="0" t="0" r="r" b="b"/>
                    <a:pathLst>
                      <a:path w="80" h="40">
                        <a:moveTo>
                          <a:pt x="80" y="32"/>
                        </a:moveTo>
                        <a:lnTo>
                          <a:pt x="0" y="40"/>
                        </a:lnTo>
                        <a:lnTo>
                          <a:pt x="32" y="24"/>
                        </a:lnTo>
                        <a:lnTo>
                          <a:pt x="16" y="0"/>
                        </a:lnTo>
                        <a:lnTo>
                          <a:pt x="80" y="3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8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1240" y="3120"/>
                    <a:ext cx="328" cy="7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aphicFrame>
            <p:nvGraphicFramePr>
              <p:cNvPr id="133" name="Object 74"/>
              <p:cNvGraphicFramePr>
                <a:graphicFrameLocks noChangeAspect="1"/>
              </p:cNvGraphicFramePr>
              <p:nvPr/>
            </p:nvGraphicFramePr>
            <p:xfrm>
              <a:off x="539" y="2635"/>
              <a:ext cx="427" cy="434"/>
            </p:xfrm>
            <a:graphic>
              <a:graphicData uri="http://schemas.openxmlformats.org/presentationml/2006/ole">
                <p:oleObj spid="_x0000_s7176" r:id="rId6" imgW="1115568" imgH="1133856" progId="">
                  <p:embed/>
                </p:oleObj>
              </a:graphicData>
            </a:graphic>
          </p:graphicFrame>
        </p:grpSp>
        <p:grpSp>
          <p:nvGrpSpPr>
            <p:cNvPr id="121" name="Group 75"/>
            <p:cNvGrpSpPr>
              <a:grpSpLocks/>
            </p:cNvGrpSpPr>
            <p:nvPr/>
          </p:nvGrpSpPr>
          <p:grpSpPr bwMode="auto">
            <a:xfrm>
              <a:off x="1120" y="1638"/>
              <a:ext cx="3975" cy="1475"/>
              <a:chOff x="1120" y="1638"/>
              <a:chExt cx="3975" cy="1475"/>
            </a:xfrm>
          </p:grpSpPr>
          <p:sp>
            <p:nvSpPr>
              <p:cNvPr id="122" name="Line 76"/>
              <p:cNvSpPr>
                <a:spLocks noChangeShapeType="1"/>
              </p:cNvSpPr>
              <p:nvPr/>
            </p:nvSpPr>
            <p:spPr bwMode="auto">
              <a:xfrm>
                <a:off x="1120" y="2856"/>
                <a:ext cx="3296" cy="1"/>
              </a:xfrm>
              <a:prstGeom prst="line">
                <a:avLst/>
              </a:prstGeom>
              <a:noFill/>
              <a:ln w="38100">
                <a:solidFill>
                  <a:srgbClr val="73737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Line 77"/>
              <p:cNvSpPr>
                <a:spLocks noChangeShapeType="1"/>
              </p:cNvSpPr>
              <p:nvPr/>
            </p:nvSpPr>
            <p:spPr bwMode="auto">
              <a:xfrm flipV="1">
                <a:off x="4152" y="1864"/>
                <a:ext cx="688" cy="1064"/>
              </a:xfrm>
              <a:prstGeom prst="line">
                <a:avLst/>
              </a:prstGeom>
              <a:noFill/>
              <a:ln w="38100">
                <a:solidFill>
                  <a:srgbClr val="73737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Line 78"/>
              <p:cNvSpPr>
                <a:spLocks noChangeShapeType="1"/>
              </p:cNvSpPr>
              <p:nvPr/>
            </p:nvSpPr>
            <p:spPr bwMode="auto">
              <a:xfrm flipV="1">
                <a:off x="4712" y="1760"/>
                <a:ext cx="1" cy="496"/>
              </a:xfrm>
              <a:prstGeom prst="line">
                <a:avLst/>
              </a:prstGeom>
              <a:noFill/>
              <a:ln w="38100">
                <a:solidFill>
                  <a:srgbClr val="73737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79"/>
              <p:cNvSpPr>
                <a:spLocks noChangeShapeType="1"/>
              </p:cNvSpPr>
              <p:nvPr/>
            </p:nvSpPr>
            <p:spPr bwMode="auto">
              <a:xfrm>
                <a:off x="4456" y="2384"/>
                <a:ext cx="8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Rectangle 80"/>
              <p:cNvSpPr>
                <a:spLocks noChangeArrowheads="1"/>
              </p:cNvSpPr>
              <p:nvPr/>
            </p:nvSpPr>
            <p:spPr bwMode="auto">
              <a:xfrm>
                <a:off x="4236" y="2940"/>
                <a:ext cx="32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762000"/>
                <a:r>
                  <a:rPr kumimoji="1" lang="en-US" altLang="ja-JP" i="1">
                    <a:solidFill>
                      <a:srgbClr val="000000"/>
                    </a:solidFill>
                    <a:ea typeface="MS Gothic" pitchFamily="49" charset="-128"/>
                  </a:rPr>
                  <a:t>Time</a:t>
                </a:r>
                <a:endParaRPr kumimoji="1" lang="en-US" altLang="ja-JP" sz="1400">
                  <a:ea typeface="MS Gothic" pitchFamily="49" charset="-128"/>
                </a:endParaRPr>
              </a:p>
            </p:txBody>
          </p:sp>
          <p:sp>
            <p:nvSpPr>
              <p:cNvPr id="127" name="Rectangle 81"/>
              <p:cNvSpPr>
                <a:spLocks noChangeArrowheads="1"/>
              </p:cNvSpPr>
              <p:nvPr/>
            </p:nvSpPr>
            <p:spPr bwMode="auto">
              <a:xfrm>
                <a:off x="4596" y="2300"/>
                <a:ext cx="4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762000"/>
                <a:r>
                  <a:rPr kumimoji="1" lang="en-US" altLang="ja-JP" i="1">
                    <a:solidFill>
                      <a:srgbClr val="000000"/>
                    </a:solidFill>
                    <a:ea typeface="MS Gothic" pitchFamily="49" charset="-128"/>
                  </a:rPr>
                  <a:t>f</a:t>
                </a:r>
                <a:endParaRPr kumimoji="1" lang="en-US" altLang="ja-JP" sz="1400">
                  <a:ea typeface="MS Gothic" pitchFamily="49" charset="-128"/>
                </a:endParaRPr>
              </a:p>
            </p:txBody>
          </p:sp>
          <p:sp>
            <p:nvSpPr>
              <p:cNvPr id="128" name="Rectangle 82"/>
              <p:cNvSpPr>
                <a:spLocks noChangeArrowheads="1"/>
              </p:cNvSpPr>
              <p:nvPr/>
            </p:nvSpPr>
            <p:spPr bwMode="auto">
              <a:xfrm>
                <a:off x="4637" y="2364"/>
                <a:ext cx="6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762000"/>
                <a:r>
                  <a:rPr kumimoji="1" lang="en-US" altLang="ja-JP" sz="1400" i="1">
                    <a:solidFill>
                      <a:srgbClr val="000000"/>
                    </a:solidFill>
                    <a:ea typeface="MS Gothic" pitchFamily="49" charset="-128"/>
                  </a:rPr>
                  <a:t>0</a:t>
                </a:r>
                <a:endParaRPr kumimoji="1" lang="en-US" altLang="ja-JP" sz="1400">
                  <a:ea typeface="MS Gothic" pitchFamily="49" charset="-128"/>
                </a:endParaRPr>
              </a:p>
            </p:txBody>
          </p:sp>
          <p:sp>
            <p:nvSpPr>
              <p:cNvPr id="129" name="Rectangle 83"/>
              <p:cNvSpPr>
                <a:spLocks noChangeArrowheads="1"/>
              </p:cNvSpPr>
              <p:nvPr/>
            </p:nvSpPr>
            <p:spPr bwMode="auto">
              <a:xfrm rot="18060000">
                <a:off x="4669" y="1891"/>
                <a:ext cx="68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762000"/>
                <a:r>
                  <a:rPr kumimoji="1" lang="en-US" altLang="ja-JP">
                    <a:solidFill>
                      <a:srgbClr val="000000"/>
                    </a:solidFill>
                    <a:ea typeface="MS Gothic" pitchFamily="49" charset="-128"/>
                  </a:rPr>
                  <a:t>Frequency</a:t>
                </a:r>
                <a:endParaRPr kumimoji="1" lang="en-US" altLang="ja-JP" sz="1400">
                  <a:ea typeface="MS Gothic" pitchFamily="49" charset="-128"/>
                </a:endParaRPr>
              </a:p>
            </p:txBody>
          </p:sp>
          <p:sp>
            <p:nvSpPr>
              <p:cNvPr id="130" name="Freeform 84"/>
              <p:cNvSpPr>
                <a:spLocks/>
              </p:cNvSpPr>
              <p:nvPr/>
            </p:nvSpPr>
            <p:spPr bwMode="auto">
              <a:xfrm>
                <a:off x="4272" y="2069"/>
                <a:ext cx="336" cy="571"/>
              </a:xfrm>
              <a:custGeom>
                <a:avLst/>
                <a:gdLst/>
                <a:ahLst/>
                <a:cxnLst>
                  <a:cxn ang="0">
                    <a:pos x="0" y="571"/>
                  </a:cxn>
                  <a:cxn ang="0">
                    <a:pos x="48" y="483"/>
                  </a:cxn>
                  <a:cxn ang="0">
                    <a:pos x="72" y="347"/>
                  </a:cxn>
                  <a:cxn ang="0">
                    <a:pos x="56" y="91"/>
                  </a:cxn>
                  <a:cxn ang="0">
                    <a:pos x="48" y="11"/>
                  </a:cxn>
                  <a:cxn ang="0">
                    <a:pos x="112" y="27"/>
                  </a:cxn>
                  <a:cxn ang="0">
                    <a:pos x="184" y="107"/>
                  </a:cxn>
                  <a:cxn ang="0">
                    <a:pos x="248" y="163"/>
                  </a:cxn>
                  <a:cxn ang="0">
                    <a:pos x="336" y="35"/>
                  </a:cxn>
                </a:cxnLst>
                <a:rect l="0" t="0" r="r" b="b"/>
                <a:pathLst>
                  <a:path w="336" h="571">
                    <a:moveTo>
                      <a:pt x="0" y="571"/>
                    </a:moveTo>
                    <a:cubicBezTo>
                      <a:pt x="18" y="545"/>
                      <a:pt x="36" y="520"/>
                      <a:pt x="48" y="483"/>
                    </a:cubicBezTo>
                    <a:cubicBezTo>
                      <a:pt x="60" y="445"/>
                      <a:pt x="70" y="412"/>
                      <a:pt x="72" y="347"/>
                    </a:cubicBezTo>
                    <a:cubicBezTo>
                      <a:pt x="73" y="281"/>
                      <a:pt x="60" y="147"/>
                      <a:pt x="56" y="91"/>
                    </a:cubicBezTo>
                    <a:cubicBezTo>
                      <a:pt x="52" y="35"/>
                      <a:pt x="38" y="21"/>
                      <a:pt x="48" y="11"/>
                    </a:cubicBezTo>
                    <a:cubicBezTo>
                      <a:pt x="57" y="0"/>
                      <a:pt x="89" y="11"/>
                      <a:pt x="112" y="27"/>
                    </a:cubicBezTo>
                    <a:cubicBezTo>
                      <a:pt x="134" y="42"/>
                      <a:pt x="161" y="84"/>
                      <a:pt x="184" y="107"/>
                    </a:cubicBezTo>
                    <a:cubicBezTo>
                      <a:pt x="206" y="129"/>
                      <a:pt x="222" y="174"/>
                      <a:pt x="248" y="163"/>
                    </a:cubicBezTo>
                    <a:cubicBezTo>
                      <a:pt x="273" y="151"/>
                      <a:pt x="321" y="56"/>
                      <a:pt x="336" y="35"/>
                    </a:cubicBezTo>
                  </a:path>
                </a:pathLst>
              </a:custGeom>
              <a:noFill/>
              <a:ln w="38100" cap="flat" cmpd="sng">
                <a:solidFill>
                  <a:srgbClr val="41FF4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93" name="Rectangle 2"/>
          <p:cNvSpPr>
            <a:spLocks noChangeArrowheads="1"/>
          </p:cNvSpPr>
          <p:nvPr/>
        </p:nvSpPr>
        <p:spPr bwMode="auto">
          <a:xfrm>
            <a:off x="762000" y="5791200"/>
            <a:ext cx="7543800" cy="954107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sz="2800" b="1">
                <a:latin typeface="Arial" pitchFamily="34" charset="0"/>
                <a:cs typeface="Arial" pitchFamily="34" charset="0"/>
              </a:rPr>
              <a:t>In TDMA, the bandwidth is just one channel that is timeshared.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7526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Chapter 12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Multiple Access</a:t>
            </a:r>
            <a:endParaRPr lang="en-US" sz="49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286000"/>
            <a:ext cx="7772400" cy="25908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Random Access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Control Access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Channelization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Channelization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81400" y="990600"/>
            <a:ext cx="2209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TDMA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705600" y="2302825"/>
            <a:ext cx="609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4" name="Rectangle 6"/>
          <p:cNvSpPr txBox="1">
            <a:spLocks noChangeArrowheads="1"/>
          </p:cNvSpPr>
          <p:nvPr/>
        </p:nvSpPr>
        <p:spPr>
          <a:xfrm>
            <a:off x="533400" y="1676400"/>
            <a:ext cx="8229600" cy="2895600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 Time Division Multiple Access, the frequency band is not partitioned but users are allowed to use it only in predefined intervals of time, one at a time.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Thus, TDMA demands synchronization among the users.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Channelization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81400" y="990600"/>
            <a:ext cx="2209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CDMA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398463" y="2667000"/>
            <a:ext cx="8259762" cy="3962400"/>
            <a:chOff x="398463" y="1649413"/>
            <a:chExt cx="8259762" cy="4764087"/>
          </a:xfrm>
        </p:grpSpPr>
        <p:sp>
          <p:nvSpPr>
            <p:cNvPr id="110" name="TextBox 109"/>
            <p:cNvSpPr txBox="1"/>
            <p:nvPr/>
          </p:nvSpPr>
          <p:spPr>
            <a:xfrm>
              <a:off x="6705600" y="2302825"/>
              <a:ext cx="6096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AutoShape 3"/>
            <p:cNvSpPr>
              <a:spLocks noChangeArrowheads="1"/>
            </p:cNvSpPr>
            <p:nvPr/>
          </p:nvSpPr>
          <p:spPr bwMode="auto">
            <a:xfrm>
              <a:off x="1290638" y="6015038"/>
              <a:ext cx="955675" cy="398462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kumimoji="1" lang="en-US" altLang="ja-JP">
                  <a:ea typeface="MS Gothic" pitchFamily="49" charset="-128"/>
                </a:rPr>
                <a:t>Sender</a:t>
              </a:r>
            </a:p>
          </p:txBody>
        </p:sp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>
              <a:off x="5378450" y="6015038"/>
              <a:ext cx="1120775" cy="398462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kumimoji="1" lang="en-US" altLang="ja-JP">
                  <a:ea typeface="MS Gothic" pitchFamily="49" charset="-128"/>
                </a:rPr>
                <a:t>Receiver</a:t>
              </a:r>
            </a:p>
          </p:txBody>
        </p:sp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866775" y="2994025"/>
              <a:ext cx="3165475" cy="2736850"/>
              <a:chOff x="218" y="1704"/>
              <a:chExt cx="1994" cy="1724"/>
            </a:xfrm>
          </p:grpSpPr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 flipV="1">
                <a:off x="316" y="1712"/>
                <a:ext cx="936" cy="16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Oval 7"/>
              <p:cNvSpPr>
                <a:spLocks noChangeArrowheads="1"/>
              </p:cNvSpPr>
              <p:nvPr/>
            </p:nvSpPr>
            <p:spPr bwMode="auto">
              <a:xfrm>
                <a:off x="1196" y="3316"/>
                <a:ext cx="96" cy="8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 flipV="1">
                <a:off x="1296" y="1768"/>
                <a:ext cx="908" cy="15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9"/>
              <p:cNvSpPr>
                <a:spLocks/>
              </p:cNvSpPr>
              <p:nvPr/>
            </p:nvSpPr>
            <p:spPr bwMode="auto">
              <a:xfrm>
                <a:off x="2188" y="1712"/>
                <a:ext cx="24" cy="5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16"/>
                  </a:cxn>
                  <a:cxn ang="0">
                    <a:pos x="24" y="24"/>
                  </a:cxn>
                  <a:cxn ang="0">
                    <a:pos x="24" y="40"/>
                  </a:cxn>
                  <a:cxn ang="0">
                    <a:pos x="16" y="56"/>
                  </a:cxn>
                </a:cxnLst>
                <a:rect l="0" t="0" r="r" b="b"/>
                <a:pathLst>
                  <a:path w="24" h="56">
                    <a:moveTo>
                      <a:pt x="0" y="0"/>
                    </a:moveTo>
                    <a:lnTo>
                      <a:pt x="8" y="0"/>
                    </a:lnTo>
                    <a:lnTo>
                      <a:pt x="16" y="8"/>
                    </a:lnTo>
                    <a:lnTo>
                      <a:pt x="16" y="16"/>
                    </a:lnTo>
                    <a:lnTo>
                      <a:pt x="24" y="24"/>
                    </a:lnTo>
                    <a:lnTo>
                      <a:pt x="24" y="40"/>
                    </a:lnTo>
                    <a:lnTo>
                      <a:pt x="16" y="5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>
                <a:off x="1252" y="1704"/>
                <a:ext cx="92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Oval 11"/>
              <p:cNvSpPr>
                <a:spLocks noChangeArrowheads="1"/>
              </p:cNvSpPr>
              <p:nvPr/>
            </p:nvSpPr>
            <p:spPr bwMode="auto">
              <a:xfrm>
                <a:off x="302" y="3312"/>
                <a:ext cx="88" cy="8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>
                <a:off x="358" y="3400"/>
                <a:ext cx="88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350" y="3312"/>
                <a:ext cx="89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218" y="3280"/>
                <a:ext cx="84" cy="148"/>
              </a:xfrm>
              <a:custGeom>
                <a:avLst/>
                <a:gdLst/>
                <a:ahLst/>
                <a:cxnLst>
                  <a:cxn ang="0">
                    <a:pos x="76" y="148"/>
                  </a:cxn>
                  <a:cxn ang="0">
                    <a:pos x="16" y="116"/>
                  </a:cxn>
                  <a:cxn ang="0">
                    <a:pos x="4" y="80"/>
                  </a:cxn>
                  <a:cxn ang="0">
                    <a:pos x="4" y="44"/>
                  </a:cxn>
                  <a:cxn ang="0">
                    <a:pos x="24" y="20"/>
                  </a:cxn>
                  <a:cxn ang="0">
                    <a:pos x="60" y="4"/>
                  </a:cxn>
                  <a:cxn ang="0">
                    <a:pos x="84" y="0"/>
                  </a:cxn>
                </a:cxnLst>
                <a:rect l="0" t="0" r="r" b="b"/>
                <a:pathLst>
                  <a:path w="84" h="148">
                    <a:moveTo>
                      <a:pt x="76" y="148"/>
                    </a:moveTo>
                    <a:cubicBezTo>
                      <a:pt x="52" y="137"/>
                      <a:pt x="28" y="127"/>
                      <a:pt x="16" y="116"/>
                    </a:cubicBezTo>
                    <a:cubicBezTo>
                      <a:pt x="4" y="104"/>
                      <a:pt x="5" y="91"/>
                      <a:pt x="4" y="80"/>
                    </a:cubicBezTo>
                    <a:cubicBezTo>
                      <a:pt x="2" y="68"/>
                      <a:pt x="0" y="53"/>
                      <a:pt x="4" y="44"/>
                    </a:cubicBezTo>
                    <a:cubicBezTo>
                      <a:pt x="7" y="34"/>
                      <a:pt x="14" y="26"/>
                      <a:pt x="24" y="20"/>
                    </a:cubicBezTo>
                    <a:cubicBezTo>
                      <a:pt x="33" y="13"/>
                      <a:pt x="50" y="7"/>
                      <a:pt x="60" y="4"/>
                    </a:cubicBezTo>
                    <a:cubicBezTo>
                      <a:pt x="69" y="0"/>
                      <a:pt x="76" y="0"/>
                      <a:pt x="84" y="0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15"/>
            <p:cNvGrpSpPr>
              <a:grpSpLocks/>
            </p:cNvGrpSpPr>
            <p:nvPr/>
          </p:nvGrpSpPr>
          <p:grpSpPr bwMode="auto">
            <a:xfrm>
              <a:off x="1771650" y="3940175"/>
              <a:ext cx="944563" cy="668338"/>
              <a:chOff x="788" y="2300"/>
              <a:chExt cx="595" cy="421"/>
            </a:xfrm>
          </p:grpSpPr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992" y="2300"/>
                <a:ext cx="39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762000"/>
                <a:r>
                  <a:rPr kumimoji="1" lang="en-US" altLang="ja-JP" sz="1400" b="1">
                    <a:solidFill>
                      <a:srgbClr val="000000"/>
                    </a:solidFill>
                    <a:ea typeface="MS Gothic" pitchFamily="49" charset="-128"/>
                  </a:rPr>
                  <a:t>Code A</a:t>
                </a:r>
                <a:endParaRPr kumimoji="1" lang="en-US" altLang="ja-JP" sz="1400">
                  <a:ea typeface="MS Gothic" pitchFamily="49" charset="-128"/>
                </a:endParaRPr>
              </a:p>
            </p:txBody>
          </p:sp>
          <p:grpSp>
            <p:nvGrpSpPr>
              <p:cNvPr id="22" name="Group 17"/>
              <p:cNvGrpSpPr>
                <a:grpSpLocks/>
              </p:cNvGrpSpPr>
              <p:nvPr/>
            </p:nvGrpSpPr>
            <p:grpSpPr bwMode="auto">
              <a:xfrm>
                <a:off x="788" y="2375"/>
                <a:ext cx="332" cy="346"/>
                <a:chOff x="788" y="2375"/>
                <a:chExt cx="332" cy="346"/>
              </a:xfrm>
            </p:grpSpPr>
            <p:grpSp>
              <p:nvGrpSpPr>
                <p:cNvPr id="23" name="Group 18"/>
                <p:cNvGrpSpPr>
                  <a:grpSpLocks/>
                </p:cNvGrpSpPr>
                <p:nvPr/>
              </p:nvGrpSpPr>
              <p:grpSpPr bwMode="auto">
                <a:xfrm>
                  <a:off x="837" y="2375"/>
                  <a:ext cx="283" cy="304"/>
                  <a:chOff x="837" y="2375"/>
                  <a:chExt cx="283" cy="304"/>
                </a:xfrm>
              </p:grpSpPr>
              <p:sp>
                <p:nvSpPr>
                  <p:cNvPr id="25" name="Freeform 19"/>
                  <p:cNvSpPr>
                    <a:spLocks/>
                  </p:cNvSpPr>
                  <p:nvPr/>
                </p:nvSpPr>
                <p:spPr bwMode="auto">
                  <a:xfrm rot="-2916216">
                    <a:off x="852" y="2416"/>
                    <a:ext cx="248" cy="277"/>
                  </a:xfrm>
                  <a:custGeom>
                    <a:avLst/>
                    <a:gdLst/>
                    <a:ahLst/>
                    <a:cxnLst>
                      <a:cxn ang="0">
                        <a:pos x="8" y="336"/>
                      </a:cxn>
                      <a:cxn ang="0">
                        <a:pos x="64" y="288"/>
                      </a:cxn>
                      <a:cxn ang="0">
                        <a:pos x="248" y="232"/>
                      </a:cxn>
                      <a:cxn ang="0">
                        <a:pos x="432" y="176"/>
                      </a:cxn>
                      <a:cxn ang="0">
                        <a:pos x="560" y="120"/>
                      </a:cxn>
                      <a:cxn ang="0">
                        <a:pos x="712" y="72"/>
                      </a:cxn>
                      <a:cxn ang="0">
                        <a:pos x="920" y="32"/>
                      </a:cxn>
                      <a:cxn ang="0">
                        <a:pos x="1176" y="0"/>
                      </a:cxn>
                      <a:cxn ang="0">
                        <a:pos x="1408" y="0"/>
                      </a:cxn>
                      <a:cxn ang="0">
                        <a:pos x="1640" y="8"/>
                      </a:cxn>
                      <a:cxn ang="0">
                        <a:pos x="1856" y="32"/>
                      </a:cxn>
                      <a:cxn ang="0">
                        <a:pos x="2040" y="64"/>
                      </a:cxn>
                      <a:cxn ang="0">
                        <a:pos x="2208" y="112"/>
                      </a:cxn>
                      <a:cxn ang="0">
                        <a:pos x="2360" y="176"/>
                      </a:cxn>
                      <a:cxn ang="0">
                        <a:pos x="2480" y="248"/>
                      </a:cxn>
                      <a:cxn ang="0">
                        <a:pos x="2552" y="344"/>
                      </a:cxn>
                      <a:cxn ang="0">
                        <a:pos x="2568" y="432"/>
                      </a:cxn>
                      <a:cxn ang="0">
                        <a:pos x="2528" y="528"/>
                      </a:cxn>
                      <a:cxn ang="0">
                        <a:pos x="2448" y="600"/>
                      </a:cxn>
                      <a:cxn ang="0">
                        <a:pos x="2440" y="2536"/>
                      </a:cxn>
                      <a:cxn ang="0">
                        <a:pos x="2376" y="2624"/>
                      </a:cxn>
                      <a:cxn ang="0">
                        <a:pos x="2288" y="2688"/>
                      </a:cxn>
                      <a:cxn ang="0">
                        <a:pos x="2200" y="2736"/>
                      </a:cxn>
                      <a:cxn ang="0">
                        <a:pos x="2072" y="2776"/>
                      </a:cxn>
                      <a:cxn ang="0">
                        <a:pos x="1928" y="2816"/>
                      </a:cxn>
                      <a:cxn ang="0">
                        <a:pos x="1776" y="2848"/>
                      </a:cxn>
                      <a:cxn ang="0">
                        <a:pos x="1616" y="2856"/>
                      </a:cxn>
                      <a:cxn ang="0">
                        <a:pos x="1424" y="2864"/>
                      </a:cxn>
                      <a:cxn ang="0">
                        <a:pos x="1216" y="2864"/>
                      </a:cxn>
                      <a:cxn ang="0">
                        <a:pos x="1072" y="2848"/>
                      </a:cxn>
                      <a:cxn ang="0">
                        <a:pos x="896" y="2816"/>
                      </a:cxn>
                      <a:cxn ang="0">
                        <a:pos x="728" y="2776"/>
                      </a:cxn>
                      <a:cxn ang="0">
                        <a:pos x="592" y="2720"/>
                      </a:cxn>
                      <a:cxn ang="0">
                        <a:pos x="488" y="2664"/>
                      </a:cxn>
                      <a:cxn ang="0">
                        <a:pos x="408" y="2584"/>
                      </a:cxn>
                      <a:cxn ang="0">
                        <a:pos x="376" y="2488"/>
                      </a:cxn>
                      <a:cxn ang="0">
                        <a:pos x="360" y="984"/>
                      </a:cxn>
                      <a:cxn ang="0">
                        <a:pos x="56" y="472"/>
                      </a:cxn>
                      <a:cxn ang="0">
                        <a:pos x="16" y="432"/>
                      </a:cxn>
                      <a:cxn ang="0">
                        <a:pos x="0" y="376"/>
                      </a:cxn>
                    </a:cxnLst>
                    <a:rect l="0" t="0" r="r" b="b"/>
                    <a:pathLst>
                      <a:path w="2568" h="2864">
                        <a:moveTo>
                          <a:pt x="0" y="360"/>
                        </a:moveTo>
                        <a:lnTo>
                          <a:pt x="8" y="336"/>
                        </a:lnTo>
                        <a:lnTo>
                          <a:pt x="24" y="312"/>
                        </a:lnTo>
                        <a:lnTo>
                          <a:pt x="64" y="288"/>
                        </a:lnTo>
                        <a:lnTo>
                          <a:pt x="168" y="256"/>
                        </a:lnTo>
                        <a:lnTo>
                          <a:pt x="248" y="232"/>
                        </a:lnTo>
                        <a:lnTo>
                          <a:pt x="336" y="208"/>
                        </a:lnTo>
                        <a:lnTo>
                          <a:pt x="432" y="176"/>
                        </a:lnTo>
                        <a:lnTo>
                          <a:pt x="496" y="144"/>
                        </a:lnTo>
                        <a:lnTo>
                          <a:pt x="560" y="120"/>
                        </a:lnTo>
                        <a:lnTo>
                          <a:pt x="640" y="88"/>
                        </a:lnTo>
                        <a:lnTo>
                          <a:pt x="712" y="72"/>
                        </a:lnTo>
                        <a:lnTo>
                          <a:pt x="808" y="48"/>
                        </a:lnTo>
                        <a:lnTo>
                          <a:pt x="920" y="32"/>
                        </a:lnTo>
                        <a:lnTo>
                          <a:pt x="1040" y="16"/>
                        </a:lnTo>
                        <a:lnTo>
                          <a:pt x="1176" y="0"/>
                        </a:lnTo>
                        <a:lnTo>
                          <a:pt x="1288" y="0"/>
                        </a:lnTo>
                        <a:lnTo>
                          <a:pt x="1408" y="0"/>
                        </a:lnTo>
                        <a:lnTo>
                          <a:pt x="1520" y="0"/>
                        </a:lnTo>
                        <a:lnTo>
                          <a:pt x="1640" y="8"/>
                        </a:lnTo>
                        <a:lnTo>
                          <a:pt x="1752" y="16"/>
                        </a:lnTo>
                        <a:lnTo>
                          <a:pt x="1856" y="32"/>
                        </a:lnTo>
                        <a:lnTo>
                          <a:pt x="1944" y="48"/>
                        </a:lnTo>
                        <a:lnTo>
                          <a:pt x="2040" y="64"/>
                        </a:lnTo>
                        <a:lnTo>
                          <a:pt x="2128" y="88"/>
                        </a:lnTo>
                        <a:lnTo>
                          <a:pt x="2208" y="112"/>
                        </a:lnTo>
                        <a:lnTo>
                          <a:pt x="2288" y="136"/>
                        </a:lnTo>
                        <a:lnTo>
                          <a:pt x="2360" y="176"/>
                        </a:lnTo>
                        <a:lnTo>
                          <a:pt x="2416" y="208"/>
                        </a:lnTo>
                        <a:lnTo>
                          <a:pt x="2480" y="248"/>
                        </a:lnTo>
                        <a:lnTo>
                          <a:pt x="2528" y="296"/>
                        </a:lnTo>
                        <a:lnTo>
                          <a:pt x="2552" y="344"/>
                        </a:lnTo>
                        <a:lnTo>
                          <a:pt x="2568" y="392"/>
                        </a:lnTo>
                        <a:lnTo>
                          <a:pt x="2568" y="432"/>
                        </a:lnTo>
                        <a:lnTo>
                          <a:pt x="2560" y="480"/>
                        </a:lnTo>
                        <a:lnTo>
                          <a:pt x="2528" y="528"/>
                        </a:lnTo>
                        <a:lnTo>
                          <a:pt x="2488" y="568"/>
                        </a:lnTo>
                        <a:lnTo>
                          <a:pt x="2448" y="600"/>
                        </a:lnTo>
                        <a:lnTo>
                          <a:pt x="2448" y="2496"/>
                        </a:lnTo>
                        <a:lnTo>
                          <a:pt x="2440" y="2536"/>
                        </a:lnTo>
                        <a:lnTo>
                          <a:pt x="2416" y="2584"/>
                        </a:lnTo>
                        <a:lnTo>
                          <a:pt x="2376" y="2624"/>
                        </a:lnTo>
                        <a:lnTo>
                          <a:pt x="2336" y="2664"/>
                        </a:lnTo>
                        <a:lnTo>
                          <a:pt x="2288" y="2688"/>
                        </a:lnTo>
                        <a:lnTo>
                          <a:pt x="2248" y="2712"/>
                        </a:lnTo>
                        <a:lnTo>
                          <a:pt x="2200" y="2736"/>
                        </a:lnTo>
                        <a:lnTo>
                          <a:pt x="2136" y="2760"/>
                        </a:lnTo>
                        <a:lnTo>
                          <a:pt x="2072" y="2776"/>
                        </a:lnTo>
                        <a:lnTo>
                          <a:pt x="1992" y="2800"/>
                        </a:lnTo>
                        <a:lnTo>
                          <a:pt x="1928" y="2816"/>
                        </a:lnTo>
                        <a:lnTo>
                          <a:pt x="1856" y="2832"/>
                        </a:lnTo>
                        <a:lnTo>
                          <a:pt x="1776" y="2848"/>
                        </a:lnTo>
                        <a:lnTo>
                          <a:pt x="1688" y="2856"/>
                        </a:lnTo>
                        <a:lnTo>
                          <a:pt x="1616" y="2856"/>
                        </a:lnTo>
                        <a:lnTo>
                          <a:pt x="1512" y="2864"/>
                        </a:lnTo>
                        <a:lnTo>
                          <a:pt x="1424" y="2864"/>
                        </a:lnTo>
                        <a:lnTo>
                          <a:pt x="1328" y="2864"/>
                        </a:lnTo>
                        <a:lnTo>
                          <a:pt x="1216" y="2864"/>
                        </a:lnTo>
                        <a:lnTo>
                          <a:pt x="1152" y="2856"/>
                        </a:lnTo>
                        <a:lnTo>
                          <a:pt x="1072" y="2848"/>
                        </a:lnTo>
                        <a:lnTo>
                          <a:pt x="992" y="2832"/>
                        </a:lnTo>
                        <a:lnTo>
                          <a:pt x="896" y="2816"/>
                        </a:lnTo>
                        <a:lnTo>
                          <a:pt x="824" y="2800"/>
                        </a:lnTo>
                        <a:lnTo>
                          <a:pt x="728" y="2776"/>
                        </a:lnTo>
                        <a:lnTo>
                          <a:pt x="656" y="2752"/>
                        </a:lnTo>
                        <a:lnTo>
                          <a:pt x="592" y="2720"/>
                        </a:lnTo>
                        <a:lnTo>
                          <a:pt x="536" y="2688"/>
                        </a:lnTo>
                        <a:lnTo>
                          <a:pt x="488" y="2664"/>
                        </a:lnTo>
                        <a:lnTo>
                          <a:pt x="440" y="2624"/>
                        </a:lnTo>
                        <a:lnTo>
                          <a:pt x="408" y="2584"/>
                        </a:lnTo>
                        <a:lnTo>
                          <a:pt x="384" y="2528"/>
                        </a:lnTo>
                        <a:lnTo>
                          <a:pt x="376" y="2488"/>
                        </a:lnTo>
                        <a:lnTo>
                          <a:pt x="360" y="2456"/>
                        </a:lnTo>
                        <a:lnTo>
                          <a:pt x="360" y="984"/>
                        </a:lnTo>
                        <a:lnTo>
                          <a:pt x="136" y="536"/>
                        </a:lnTo>
                        <a:lnTo>
                          <a:pt x="56" y="472"/>
                        </a:lnTo>
                        <a:lnTo>
                          <a:pt x="32" y="448"/>
                        </a:lnTo>
                        <a:lnTo>
                          <a:pt x="16" y="432"/>
                        </a:lnTo>
                        <a:lnTo>
                          <a:pt x="0" y="400"/>
                        </a:lnTo>
                        <a:lnTo>
                          <a:pt x="0" y="376"/>
                        </a:lnTo>
                        <a:lnTo>
                          <a:pt x="0" y="36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 20"/>
                  <p:cNvSpPr>
                    <a:spLocks/>
                  </p:cNvSpPr>
                  <p:nvPr/>
                </p:nvSpPr>
                <p:spPr bwMode="auto">
                  <a:xfrm rot="-2916216">
                    <a:off x="885" y="2455"/>
                    <a:ext cx="209" cy="22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48" y="448"/>
                      </a:cxn>
                      <a:cxn ang="0">
                        <a:pos x="248" y="1952"/>
                      </a:cxn>
                      <a:cxn ang="0">
                        <a:pos x="256" y="2008"/>
                      </a:cxn>
                      <a:cxn ang="0">
                        <a:pos x="280" y="2048"/>
                      </a:cxn>
                      <a:cxn ang="0">
                        <a:pos x="296" y="2080"/>
                      </a:cxn>
                      <a:cxn ang="0">
                        <a:pos x="328" y="2104"/>
                      </a:cxn>
                      <a:cxn ang="0">
                        <a:pos x="368" y="2136"/>
                      </a:cxn>
                      <a:cxn ang="0">
                        <a:pos x="416" y="2160"/>
                      </a:cxn>
                      <a:cxn ang="0">
                        <a:pos x="472" y="2184"/>
                      </a:cxn>
                      <a:cxn ang="0">
                        <a:pos x="536" y="2208"/>
                      </a:cxn>
                      <a:cxn ang="0">
                        <a:pos x="600" y="2232"/>
                      </a:cxn>
                      <a:cxn ang="0">
                        <a:pos x="664" y="2248"/>
                      </a:cxn>
                      <a:cxn ang="0">
                        <a:pos x="744" y="2264"/>
                      </a:cxn>
                      <a:cxn ang="0">
                        <a:pos x="816" y="2272"/>
                      </a:cxn>
                      <a:cxn ang="0">
                        <a:pos x="888" y="2288"/>
                      </a:cxn>
                      <a:cxn ang="0">
                        <a:pos x="960" y="2296"/>
                      </a:cxn>
                      <a:cxn ang="0">
                        <a:pos x="1040" y="2296"/>
                      </a:cxn>
                      <a:cxn ang="0">
                        <a:pos x="1128" y="2304"/>
                      </a:cxn>
                      <a:cxn ang="0">
                        <a:pos x="1224" y="2304"/>
                      </a:cxn>
                      <a:cxn ang="0">
                        <a:pos x="1320" y="2296"/>
                      </a:cxn>
                      <a:cxn ang="0">
                        <a:pos x="1416" y="2296"/>
                      </a:cxn>
                      <a:cxn ang="0">
                        <a:pos x="1504" y="2288"/>
                      </a:cxn>
                      <a:cxn ang="0">
                        <a:pos x="1592" y="2272"/>
                      </a:cxn>
                      <a:cxn ang="0">
                        <a:pos x="1656" y="2264"/>
                      </a:cxn>
                      <a:cxn ang="0">
                        <a:pos x="1744" y="2240"/>
                      </a:cxn>
                      <a:cxn ang="0">
                        <a:pos x="1808" y="2224"/>
                      </a:cxn>
                      <a:cxn ang="0">
                        <a:pos x="1872" y="2208"/>
                      </a:cxn>
                      <a:cxn ang="0">
                        <a:pos x="1928" y="2184"/>
                      </a:cxn>
                      <a:cxn ang="0">
                        <a:pos x="1984" y="2160"/>
                      </a:cxn>
                      <a:cxn ang="0">
                        <a:pos x="2032" y="2136"/>
                      </a:cxn>
                      <a:cxn ang="0">
                        <a:pos x="2072" y="2104"/>
                      </a:cxn>
                      <a:cxn ang="0">
                        <a:pos x="2096" y="2080"/>
                      </a:cxn>
                      <a:cxn ang="0">
                        <a:pos x="2128" y="2048"/>
                      </a:cxn>
                      <a:cxn ang="0">
                        <a:pos x="2152" y="2008"/>
                      </a:cxn>
                      <a:cxn ang="0">
                        <a:pos x="2160" y="1960"/>
                      </a:cxn>
                      <a:cxn ang="0">
                        <a:pos x="2160" y="168"/>
                      </a:cxn>
                      <a:cxn ang="0">
                        <a:pos x="2080" y="200"/>
                      </a:cxn>
                      <a:cxn ang="0">
                        <a:pos x="1968" y="248"/>
                      </a:cxn>
                      <a:cxn ang="0">
                        <a:pos x="1848" y="272"/>
                      </a:cxn>
                      <a:cxn ang="0">
                        <a:pos x="1712" y="304"/>
                      </a:cxn>
                      <a:cxn ang="0">
                        <a:pos x="1584" y="328"/>
                      </a:cxn>
                      <a:cxn ang="0">
                        <a:pos x="1440" y="336"/>
                      </a:cxn>
                      <a:cxn ang="0">
                        <a:pos x="1296" y="352"/>
                      </a:cxn>
                      <a:cxn ang="0">
                        <a:pos x="1144" y="352"/>
                      </a:cxn>
                      <a:cxn ang="0">
                        <a:pos x="976" y="344"/>
                      </a:cxn>
                      <a:cxn ang="0">
                        <a:pos x="832" y="320"/>
                      </a:cxn>
                      <a:cxn ang="0">
                        <a:pos x="672" y="296"/>
                      </a:cxn>
                      <a:cxn ang="0">
                        <a:pos x="520" y="264"/>
                      </a:cxn>
                      <a:cxn ang="0">
                        <a:pos x="400" y="224"/>
                      </a:cxn>
                      <a:cxn ang="0">
                        <a:pos x="336" y="192"/>
                      </a:cxn>
                      <a:cxn ang="0">
                        <a:pos x="280" y="160"/>
                      </a:cxn>
                      <a:cxn ang="0">
                        <a:pos x="248" y="136"/>
                      </a:cxn>
                      <a:cxn ang="0">
                        <a:pos x="216" y="96"/>
                      </a:cxn>
                      <a:cxn ang="0">
                        <a:pos x="192" y="80"/>
                      </a:cxn>
                      <a:cxn ang="0">
                        <a:pos x="168" y="64"/>
                      </a:cxn>
                      <a:cxn ang="0">
                        <a:pos x="136" y="48"/>
                      </a:cxn>
                      <a:cxn ang="0">
                        <a:pos x="112" y="32"/>
                      </a:cxn>
                      <a:cxn ang="0">
                        <a:pos x="80" y="24"/>
                      </a:cxn>
                      <a:cxn ang="0">
                        <a:pos x="48" y="8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160" h="2304">
                        <a:moveTo>
                          <a:pt x="0" y="0"/>
                        </a:moveTo>
                        <a:lnTo>
                          <a:pt x="248" y="448"/>
                        </a:lnTo>
                        <a:lnTo>
                          <a:pt x="248" y="1952"/>
                        </a:lnTo>
                        <a:lnTo>
                          <a:pt x="256" y="2008"/>
                        </a:lnTo>
                        <a:lnTo>
                          <a:pt x="280" y="2048"/>
                        </a:lnTo>
                        <a:lnTo>
                          <a:pt x="296" y="2080"/>
                        </a:lnTo>
                        <a:lnTo>
                          <a:pt x="328" y="2104"/>
                        </a:lnTo>
                        <a:lnTo>
                          <a:pt x="368" y="2136"/>
                        </a:lnTo>
                        <a:lnTo>
                          <a:pt x="416" y="2160"/>
                        </a:lnTo>
                        <a:lnTo>
                          <a:pt x="472" y="2184"/>
                        </a:lnTo>
                        <a:lnTo>
                          <a:pt x="536" y="2208"/>
                        </a:lnTo>
                        <a:lnTo>
                          <a:pt x="600" y="2232"/>
                        </a:lnTo>
                        <a:lnTo>
                          <a:pt x="664" y="2248"/>
                        </a:lnTo>
                        <a:lnTo>
                          <a:pt x="744" y="2264"/>
                        </a:lnTo>
                        <a:lnTo>
                          <a:pt x="816" y="2272"/>
                        </a:lnTo>
                        <a:lnTo>
                          <a:pt x="888" y="2288"/>
                        </a:lnTo>
                        <a:lnTo>
                          <a:pt x="960" y="2296"/>
                        </a:lnTo>
                        <a:lnTo>
                          <a:pt x="1040" y="2296"/>
                        </a:lnTo>
                        <a:lnTo>
                          <a:pt x="1128" y="2304"/>
                        </a:lnTo>
                        <a:lnTo>
                          <a:pt x="1224" y="2304"/>
                        </a:lnTo>
                        <a:lnTo>
                          <a:pt x="1320" y="2296"/>
                        </a:lnTo>
                        <a:lnTo>
                          <a:pt x="1416" y="2296"/>
                        </a:lnTo>
                        <a:lnTo>
                          <a:pt x="1504" y="2288"/>
                        </a:lnTo>
                        <a:lnTo>
                          <a:pt x="1592" y="2272"/>
                        </a:lnTo>
                        <a:lnTo>
                          <a:pt x="1656" y="2264"/>
                        </a:lnTo>
                        <a:lnTo>
                          <a:pt x="1744" y="2240"/>
                        </a:lnTo>
                        <a:lnTo>
                          <a:pt x="1808" y="2224"/>
                        </a:lnTo>
                        <a:lnTo>
                          <a:pt x="1872" y="2208"/>
                        </a:lnTo>
                        <a:lnTo>
                          <a:pt x="1928" y="2184"/>
                        </a:lnTo>
                        <a:lnTo>
                          <a:pt x="1984" y="2160"/>
                        </a:lnTo>
                        <a:lnTo>
                          <a:pt x="2032" y="2136"/>
                        </a:lnTo>
                        <a:lnTo>
                          <a:pt x="2072" y="2104"/>
                        </a:lnTo>
                        <a:lnTo>
                          <a:pt x="2096" y="2080"/>
                        </a:lnTo>
                        <a:lnTo>
                          <a:pt x="2128" y="2048"/>
                        </a:lnTo>
                        <a:lnTo>
                          <a:pt x="2152" y="2008"/>
                        </a:lnTo>
                        <a:lnTo>
                          <a:pt x="2160" y="1960"/>
                        </a:lnTo>
                        <a:lnTo>
                          <a:pt x="2160" y="168"/>
                        </a:lnTo>
                        <a:lnTo>
                          <a:pt x="2080" y="200"/>
                        </a:lnTo>
                        <a:lnTo>
                          <a:pt x="1968" y="248"/>
                        </a:lnTo>
                        <a:lnTo>
                          <a:pt x="1848" y="272"/>
                        </a:lnTo>
                        <a:lnTo>
                          <a:pt x="1712" y="304"/>
                        </a:lnTo>
                        <a:lnTo>
                          <a:pt x="1584" y="328"/>
                        </a:lnTo>
                        <a:lnTo>
                          <a:pt x="1440" y="336"/>
                        </a:lnTo>
                        <a:lnTo>
                          <a:pt x="1296" y="352"/>
                        </a:lnTo>
                        <a:lnTo>
                          <a:pt x="1144" y="352"/>
                        </a:lnTo>
                        <a:lnTo>
                          <a:pt x="976" y="344"/>
                        </a:lnTo>
                        <a:lnTo>
                          <a:pt x="832" y="320"/>
                        </a:lnTo>
                        <a:lnTo>
                          <a:pt x="672" y="296"/>
                        </a:lnTo>
                        <a:lnTo>
                          <a:pt x="520" y="264"/>
                        </a:lnTo>
                        <a:lnTo>
                          <a:pt x="400" y="224"/>
                        </a:lnTo>
                        <a:lnTo>
                          <a:pt x="336" y="192"/>
                        </a:lnTo>
                        <a:lnTo>
                          <a:pt x="280" y="160"/>
                        </a:lnTo>
                        <a:lnTo>
                          <a:pt x="248" y="136"/>
                        </a:lnTo>
                        <a:lnTo>
                          <a:pt x="216" y="96"/>
                        </a:lnTo>
                        <a:lnTo>
                          <a:pt x="192" y="80"/>
                        </a:lnTo>
                        <a:lnTo>
                          <a:pt x="168" y="64"/>
                        </a:lnTo>
                        <a:lnTo>
                          <a:pt x="136" y="48"/>
                        </a:lnTo>
                        <a:lnTo>
                          <a:pt x="112" y="32"/>
                        </a:lnTo>
                        <a:lnTo>
                          <a:pt x="80" y="24"/>
                        </a:lnTo>
                        <a:lnTo>
                          <a:pt x="48" y="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 21"/>
                  <p:cNvSpPr>
                    <a:spLocks/>
                  </p:cNvSpPr>
                  <p:nvPr/>
                </p:nvSpPr>
                <p:spPr bwMode="auto">
                  <a:xfrm rot="-2916216">
                    <a:off x="784" y="2455"/>
                    <a:ext cx="228" cy="68"/>
                  </a:xfrm>
                  <a:custGeom>
                    <a:avLst/>
                    <a:gdLst/>
                    <a:ahLst/>
                    <a:cxnLst>
                      <a:cxn ang="0">
                        <a:pos x="24" y="304"/>
                      </a:cxn>
                      <a:cxn ang="0">
                        <a:pos x="96" y="280"/>
                      </a:cxn>
                      <a:cxn ang="0">
                        <a:pos x="264" y="232"/>
                      </a:cxn>
                      <a:cxn ang="0">
                        <a:pos x="384" y="200"/>
                      </a:cxn>
                      <a:cxn ang="0">
                        <a:pos x="472" y="144"/>
                      </a:cxn>
                      <a:cxn ang="0">
                        <a:pos x="576" y="104"/>
                      </a:cxn>
                      <a:cxn ang="0">
                        <a:pos x="688" y="72"/>
                      </a:cxn>
                      <a:cxn ang="0">
                        <a:pos x="824" y="40"/>
                      </a:cxn>
                      <a:cxn ang="0">
                        <a:pos x="984" y="16"/>
                      </a:cxn>
                      <a:cxn ang="0">
                        <a:pos x="1224" y="0"/>
                      </a:cxn>
                      <a:cxn ang="0">
                        <a:pos x="1496" y="8"/>
                      </a:cxn>
                      <a:cxn ang="0">
                        <a:pos x="1760" y="32"/>
                      </a:cxn>
                      <a:cxn ang="0">
                        <a:pos x="1984" y="80"/>
                      </a:cxn>
                      <a:cxn ang="0">
                        <a:pos x="2168" y="144"/>
                      </a:cxn>
                      <a:cxn ang="0">
                        <a:pos x="2288" y="224"/>
                      </a:cxn>
                      <a:cxn ang="0">
                        <a:pos x="2352" y="304"/>
                      </a:cxn>
                      <a:cxn ang="0">
                        <a:pos x="2360" y="376"/>
                      </a:cxn>
                      <a:cxn ang="0">
                        <a:pos x="2328" y="440"/>
                      </a:cxn>
                      <a:cxn ang="0">
                        <a:pos x="2272" y="496"/>
                      </a:cxn>
                      <a:cxn ang="0">
                        <a:pos x="2192" y="544"/>
                      </a:cxn>
                      <a:cxn ang="0">
                        <a:pos x="2064" y="600"/>
                      </a:cxn>
                      <a:cxn ang="0">
                        <a:pos x="1896" y="648"/>
                      </a:cxn>
                      <a:cxn ang="0">
                        <a:pos x="1704" y="680"/>
                      </a:cxn>
                      <a:cxn ang="0">
                        <a:pos x="1480" y="696"/>
                      </a:cxn>
                      <a:cxn ang="0">
                        <a:pos x="1264" y="704"/>
                      </a:cxn>
                      <a:cxn ang="0">
                        <a:pos x="1088" y="696"/>
                      </a:cxn>
                      <a:cxn ang="0">
                        <a:pos x="912" y="672"/>
                      </a:cxn>
                      <a:cxn ang="0">
                        <a:pos x="768" y="648"/>
                      </a:cxn>
                      <a:cxn ang="0">
                        <a:pos x="640" y="616"/>
                      </a:cxn>
                      <a:cxn ang="0">
                        <a:pos x="536" y="576"/>
                      </a:cxn>
                      <a:cxn ang="0">
                        <a:pos x="448" y="536"/>
                      </a:cxn>
                      <a:cxn ang="0">
                        <a:pos x="392" y="480"/>
                      </a:cxn>
                      <a:cxn ang="0">
                        <a:pos x="320" y="432"/>
                      </a:cxn>
                      <a:cxn ang="0">
                        <a:pos x="224" y="392"/>
                      </a:cxn>
                      <a:cxn ang="0">
                        <a:pos x="112" y="360"/>
                      </a:cxn>
                      <a:cxn ang="0">
                        <a:pos x="24" y="336"/>
                      </a:cxn>
                      <a:cxn ang="0">
                        <a:pos x="0" y="320"/>
                      </a:cxn>
                    </a:cxnLst>
                    <a:rect l="0" t="0" r="r" b="b"/>
                    <a:pathLst>
                      <a:path w="2360" h="704">
                        <a:moveTo>
                          <a:pt x="0" y="320"/>
                        </a:moveTo>
                        <a:lnTo>
                          <a:pt x="24" y="304"/>
                        </a:lnTo>
                        <a:lnTo>
                          <a:pt x="48" y="296"/>
                        </a:lnTo>
                        <a:lnTo>
                          <a:pt x="96" y="280"/>
                        </a:lnTo>
                        <a:lnTo>
                          <a:pt x="184" y="256"/>
                        </a:lnTo>
                        <a:lnTo>
                          <a:pt x="264" y="232"/>
                        </a:lnTo>
                        <a:lnTo>
                          <a:pt x="328" y="216"/>
                        </a:lnTo>
                        <a:lnTo>
                          <a:pt x="384" y="200"/>
                        </a:lnTo>
                        <a:lnTo>
                          <a:pt x="424" y="168"/>
                        </a:lnTo>
                        <a:lnTo>
                          <a:pt x="472" y="144"/>
                        </a:lnTo>
                        <a:lnTo>
                          <a:pt x="520" y="120"/>
                        </a:lnTo>
                        <a:lnTo>
                          <a:pt x="576" y="104"/>
                        </a:lnTo>
                        <a:lnTo>
                          <a:pt x="632" y="80"/>
                        </a:lnTo>
                        <a:lnTo>
                          <a:pt x="688" y="72"/>
                        </a:lnTo>
                        <a:lnTo>
                          <a:pt x="760" y="56"/>
                        </a:lnTo>
                        <a:lnTo>
                          <a:pt x="824" y="40"/>
                        </a:lnTo>
                        <a:lnTo>
                          <a:pt x="896" y="24"/>
                        </a:lnTo>
                        <a:lnTo>
                          <a:pt x="984" y="16"/>
                        </a:lnTo>
                        <a:lnTo>
                          <a:pt x="1088" y="8"/>
                        </a:lnTo>
                        <a:lnTo>
                          <a:pt x="1224" y="0"/>
                        </a:lnTo>
                        <a:lnTo>
                          <a:pt x="1360" y="0"/>
                        </a:lnTo>
                        <a:lnTo>
                          <a:pt x="1496" y="8"/>
                        </a:lnTo>
                        <a:lnTo>
                          <a:pt x="1640" y="24"/>
                        </a:lnTo>
                        <a:lnTo>
                          <a:pt x="1760" y="32"/>
                        </a:lnTo>
                        <a:lnTo>
                          <a:pt x="1880" y="56"/>
                        </a:lnTo>
                        <a:lnTo>
                          <a:pt x="1984" y="80"/>
                        </a:lnTo>
                        <a:lnTo>
                          <a:pt x="2080" y="112"/>
                        </a:lnTo>
                        <a:lnTo>
                          <a:pt x="2168" y="144"/>
                        </a:lnTo>
                        <a:lnTo>
                          <a:pt x="2240" y="184"/>
                        </a:lnTo>
                        <a:lnTo>
                          <a:pt x="2288" y="224"/>
                        </a:lnTo>
                        <a:lnTo>
                          <a:pt x="2328" y="264"/>
                        </a:lnTo>
                        <a:lnTo>
                          <a:pt x="2352" y="304"/>
                        </a:lnTo>
                        <a:lnTo>
                          <a:pt x="2360" y="344"/>
                        </a:lnTo>
                        <a:lnTo>
                          <a:pt x="2360" y="376"/>
                        </a:lnTo>
                        <a:lnTo>
                          <a:pt x="2352" y="408"/>
                        </a:lnTo>
                        <a:lnTo>
                          <a:pt x="2328" y="440"/>
                        </a:lnTo>
                        <a:lnTo>
                          <a:pt x="2304" y="464"/>
                        </a:lnTo>
                        <a:lnTo>
                          <a:pt x="2272" y="496"/>
                        </a:lnTo>
                        <a:lnTo>
                          <a:pt x="2232" y="520"/>
                        </a:lnTo>
                        <a:lnTo>
                          <a:pt x="2192" y="544"/>
                        </a:lnTo>
                        <a:lnTo>
                          <a:pt x="2128" y="576"/>
                        </a:lnTo>
                        <a:lnTo>
                          <a:pt x="2064" y="600"/>
                        </a:lnTo>
                        <a:lnTo>
                          <a:pt x="1984" y="624"/>
                        </a:lnTo>
                        <a:lnTo>
                          <a:pt x="1896" y="648"/>
                        </a:lnTo>
                        <a:lnTo>
                          <a:pt x="1784" y="664"/>
                        </a:lnTo>
                        <a:lnTo>
                          <a:pt x="1704" y="680"/>
                        </a:lnTo>
                        <a:lnTo>
                          <a:pt x="1592" y="688"/>
                        </a:lnTo>
                        <a:lnTo>
                          <a:pt x="1480" y="696"/>
                        </a:lnTo>
                        <a:lnTo>
                          <a:pt x="1360" y="704"/>
                        </a:lnTo>
                        <a:lnTo>
                          <a:pt x="1264" y="704"/>
                        </a:lnTo>
                        <a:lnTo>
                          <a:pt x="1176" y="696"/>
                        </a:lnTo>
                        <a:lnTo>
                          <a:pt x="1088" y="696"/>
                        </a:lnTo>
                        <a:lnTo>
                          <a:pt x="992" y="680"/>
                        </a:lnTo>
                        <a:lnTo>
                          <a:pt x="912" y="672"/>
                        </a:lnTo>
                        <a:lnTo>
                          <a:pt x="840" y="656"/>
                        </a:lnTo>
                        <a:lnTo>
                          <a:pt x="768" y="648"/>
                        </a:lnTo>
                        <a:lnTo>
                          <a:pt x="696" y="632"/>
                        </a:lnTo>
                        <a:lnTo>
                          <a:pt x="640" y="616"/>
                        </a:lnTo>
                        <a:lnTo>
                          <a:pt x="584" y="592"/>
                        </a:lnTo>
                        <a:lnTo>
                          <a:pt x="536" y="576"/>
                        </a:lnTo>
                        <a:lnTo>
                          <a:pt x="488" y="552"/>
                        </a:lnTo>
                        <a:lnTo>
                          <a:pt x="448" y="536"/>
                        </a:lnTo>
                        <a:lnTo>
                          <a:pt x="408" y="504"/>
                        </a:lnTo>
                        <a:lnTo>
                          <a:pt x="392" y="480"/>
                        </a:lnTo>
                        <a:lnTo>
                          <a:pt x="368" y="456"/>
                        </a:lnTo>
                        <a:lnTo>
                          <a:pt x="320" y="432"/>
                        </a:lnTo>
                        <a:lnTo>
                          <a:pt x="280" y="416"/>
                        </a:lnTo>
                        <a:lnTo>
                          <a:pt x="224" y="392"/>
                        </a:lnTo>
                        <a:lnTo>
                          <a:pt x="168" y="376"/>
                        </a:lnTo>
                        <a:lnTo>
                          <a:pt x="112" y="360"/>
                        </a:lnTo>
                        <a:lnTo>
                          <a:pt x="72" y="352"/>
                        </a:lnTo>
                        <a:lnTo>
                          <a:pt x="24" y="336"/>
                        </a:lnTo>
                        <a:lnTo>
                          <a:pt x="0" y="328"/>
                        </a:lnTo>
                        <a:lnTo>
                          <a:pt x="0" y="32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8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876" y="2545"/>
                    <a:ext cx="244" cy="131"/>
                    <a:chOff x="4324" y="1105"/>
                    <a:chExt cx="244" cy="131"/>
                  </a:xfrm>
                </p:grpSpPr>
                <p:sp>
                  <p:nvSpPr>
                    <p:cNvPr id="29" name="Oval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4" y="1105"/>
                      <a:ext cx="236" cy="47"/>
                    </a:xfrm>
                    <a:prstGeom prst="ellipse">
                      <a:avLst/>
                    </a:prstGeom>
                    <a:solidFill>
                      <a:srgbClr val="41FF41"/>
                    </a:solidFill>
                    <a:ln w="9525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4340" y="1124"/>
                      <a:ext cx="228" cy="1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2"/>
                        </a:cxn>
                        <a:cxn ang="0">
                          <a:pos x="52" y="12"/>
                        </a:cxn>
                        <a:cxn ang="0">
                          <a:pos x="124" y="20"/>
                        </a:cxn>
                        <a:cxn ang="0">
                          <a:pos x="188" y="0"/>
                        </a:cxn>
                        <a:cxn ang="0">
                          <a:pos x="228" y="0"/>
                        </a:cxn>
                        <a:cxn ang="0">
                          <a:pos x="200" y="40"/>
                        </a:cxn>
                        <a:cxn ang="0">
                          <a:pos x="172" y="72"/>
                        </a:cxn>
                        <a:cxn ang="0">
                          <a:pos x="128" y="112"/>
                        </a:cxn>
                        <a:cxn ang="0">
                          <a:pos x="76" y="84"/>
                        </a:cxn>
                        <a:cxn ang="0">
                          <a:pos x="40" y="56"/>
                        </a:cxn>
                        <a:cxn ang="0">
                          <a:pos x="0" y="12"/>
                        </a:cxn>
                      </a:cxnLst>
                      <a:rect l="0" t="0" r="r" b="b"/>
                      <a:pathLst>
                        <a:path w="228" h="112">
                          <a:moveTo>
                            <a:pt x="0" y="12"/>
                          </a:moveTo>
                          <a:cubicBezTo>
                            <a:pt x="28" y="9"/>
                            <a:pt x="24" y="18"/>
                            <a:pt x="52" y="12"/>
                          </a:cubicBezTo>
                          <a:cubicBezTo>
                            <a:pt x="61" y="9"/>
                            <a:pt x="101" y="22"/>
                            <a:pt x="124" y="20"/>
                          </a:cubicBezTo>
                          <a:lnTo>
                            <a:pt x="188" y="0"/>
                          </a:lnTo>
                          <a:lnTo>
                            <a:pt x="228" y="0"/>
                          </a:lnTo>
                          <a:lnTo>
                            <a:pt x="200" y="40"/>
                          </a:lnTo>
                          <a:lnTo>
                            <a:pt x="172" y="72"/>
                          </a:lnTo>
                          <a:lnTo>
                            <a:pt x="128" y="112"/>
                          </a:lnTo>
                          <a:lnTo>
                            <a:pt x="76" y="84"/>
                          </a:lnTo>
                          <a:lnTo>
                            <a:pt x="40" y="56"/>
                          </a:lnTo>
                          <a:lnTo>
                            <a:pt x="0" y="12"/>
                          </a:lnTo>
                          <a:close/>
                        </a:path>
                      </a:pathLst>
                    </a:custGeom>
                    <a:solidFill>
                      <a:srgbClr val="41FF41"/>
                    </a:solidFill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24" name="Freeform 25"/>
                <p:cNvSpPr>
                  <a:spLocks/>
                </p:cNvSpPr>
                <p:nvPr/>
              </p:nvSpPr>
              <p:spPr bwMode="auto">
                <a:xfrm>
                  <a:off x="788" y="2588"/>
                  <a:ext cx="55" cy="133"/>
                </a:xfrm>
                <a:custGeom>
                  <a:avLst/>
                  <a:gdLst/>
                  <a:ahLst/>
                  <a:cxnLst>
                    <a:cxn ang="0">
                      <a:pos x="32" y="0"/>
                    </a:cxn>
                    <a:cxn ang="0">
                      <a:pos x="4" y="64"/>
                    </a:cxn>
                    <a:cxn ang="0">
                      <a:pos x="8" y="104"/>
                    </a:cxn>
                    <a:cxn ang="0">
                      <a:pos x="32" y="132"/>
                    </a:cxn>
                    <a:cxn ang="0">
                      <a:pos x="52" y="112"/>
                    </a:cxn>
                    <a:cxn ang="0">
                      <a:pos x="52" y="64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55" h="133">
                      <a:moveTo>
                        <a:pt x="32" y="0"/>
                      </a:moveTo>
                      <a:cubicBezTo>
                        <a:pt x="21" y="1"/>
                        <a:pt x="7" y="46"/>
                        <a:pt x="4" y="64"/>
                      </a:cubicBezTo>
                      <a:cubicBezTo>
                        <a:pt x="0" y="81"/>
                        <a:pt x="3" y="92"/>
                        <a:pt x="8" y="104"/>
                      </a:cubicBezTo>
                      <a:cubicBezTo>
                        <a:pt x="12" y="115"/>
                        <a:pt x="24" y="130"/>
                        <a:pt x="32" y="132"/>
                      </a:cubicBezTo>
                      <a:cubicBezTo>
                        <a:pt x="39" y="133"/>
                        <a:pt x="48" y="123"/>
                        <a:pt x="52" y="112"/>
                      </a:cubicBezTo>
                      <a:cubicBezTo>
                        <a:pt x="55" y="100"/>
                        <a:pt x="55" y="82"/>
                        <a:pt x="52" y="64"/>
                      </a:cubicBezTo>
                      <a:cubicBezTo>
                        <a:pt x="48" y="45"/>
                        <a:pt x="36" y="13"/>
                        <a:pt x="32" y="0"/>
                      </a:cubicBezTo>
                      <a:close/>
                    </a:path>
                  </a:pathLst>
                </a:custGeom>
                <a:solidFill>
                  <a:srgbClr val="41FF4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" name="Group 26"/>
            <p:cNvGrpSpPr>
              <a:grpSpLocks/>
            </p:cNvGrpSpPr>
            <p:nvPr/>
          </p:nvGrpSpPr>
          <p:grpSpPr bwMode="auto">
            <a:xfrm>
              <a:off x="1517650" y="4676775"/>
              <a:ext cx="476250" cy="434975"/>
              <a:chOff x="628" y="2764"/>
              <a:chExt cx="300" cy="274"/>
            </a:xfrm>
          </p:grpSpPr>
          <p:grpSp>
            <p:nvGrpSpPr>
              <p:cNvPr id="32" name="Group 27"/>
              <p:cNvGrpSpPr>
                <a:grpSpLocks/>
              </p:cNvGrpSpPr>
              <p:nvPr/>
            </p:nvGrpSpPr>
            <p:grpSpPr bwMode="auto">
              <a:xfrm>
                <a:off x="628" y="2764"/>
                <a:ext cx="300" cy="260"/>
                <a:chOff x="628" y="2764"/>
                <a:chExt cx="300" cy="260"/>
              </a:xfrm>
            </p:grpSpPr>
            <p:sp>
              <p:nvSpPr>
                <p:cNvPr id="34" name="Freeform 28" descr="縦線"/>
                <p:cNvSpPr>
                  <a:spLocks/>
                </p:cNvSpPr>
                <p:nvPr/>
              </p:nvSpPr>
              <p:spPr bwMode="auto">
                <a:xfrm>
                  <a:off x="628" y="2764"/>
                  <a:ext cx="300" cy="256"/>
                </a:xfrm>
                <a:custGeom>
                  <a:avLst/>
                  <a:gdLst/>
                  <a:ahLst/>
                  <a:cxnLst>
                    <a:cxn ang="0">
                      <a:pos x="0" y="136"/>
                    </a:cxn>
                    <a:cxn ang="0">
                      <a:pos x="0" y="256"/>
                    </a:cxn>
                    <a:cxn ang="0">
                      <a:pos x="200" y="256"/>
                    </a:cxn>
                    <a:cxn ang="0">
                      <a:pos x="200" y="136"/>
                    </a:cxn>
                    <a:cxn ang="0">
                      <a:pos x="300" y="0"/>
                    </a:cxn>
                    <a:cxn ang="0">
                      <a:pos x="100" y="0"/>
                    </a:cxn>
                    <a:cxn ang="0">
                      <a:pos x="0" y="136"/>
                    </a:cxn>
                  </a:cxnLst>
                  <a:rect l="0" t="0" r="r" b="b"/>
                  <a:pathLst>
                    <a:path w="300" h="256">
                      <a:moveTo>
                        <a:pt x="0" y="136"/>
                      </a:moveTo>
                      <a:lnTo>
                        <a:pt x="0" y="256"/>
                      </a:lnTo>
                      <a:lnTo>
                        <a:pt x="200" y="256"/>
                      </a:lnTo>
                      <a:lnTo>
                        <a:pt x="200" y="136"/>
                      </a:lnTo>
                      <a:lnTo>
                        <a:pt x="300" y="0"/>
                      </a:lnTo>
                      <a:lnTo>
                        <a:pt x="100" y="0"/>
                      </a:lnTo>
                      <a:lnTo>
                        <a:pt x="0" y="136"/>
                      </a:lnTo>
                      <a:close/>
                    </a:path>
                  </a:pathLst>
                </a:custGeom>
                <a:pattFill prst="ltVert">
                  <a:fgClr>
                    <a:srgbClr val="41FF41"/>
                  </a:fgClr>
                  <a:bgClr>
                    <a:srgbClr val="FFFFFF"/>
                  </a:bgClr>
                </a:patt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Freeform 29" descr="縦線"/>
                <p:cNvSpPr>
                  <a:spLocks/>
                </p:cNvSpPr>
                <p:nvPr/>
              </p:nvSpPr>
              <p:spPr bwMode="auto">
                <a:xfrm>
                  <a:off x="828" y="2764"/>
                  <a:ext cx="100" cy="260"/>
                </a:xfrm>
                <a:custGeom>
                  <a:avLst/>
                  <a:gdLst/>
                  <a:ahLst/>
                  <a:cxnLst>
                    <a:cxn ang="0">
                      <a:pos x="0" y="132"/>
                    </a:cxn>
                    <a:cxn ang="0">
                      <a:pos x="0" y="260"/>
                    </a:cxn>
                    <a:cxn ang="0">
                      <a:pos x="100" y="128"/>
                    </a:cxn>
                    <a:cxn ang="0">
                      <a:pos x="100" y="0"/>
                    </a:cxn>
                    <a:cxn ang="0">
                      <a:pos x="0" y="132"/>
                    </a:cxn>
                  </a:cxnLst>
                  <a:rect l="0" t="0" r="r" b="b"/>
                  <a:pathLst>
                    <a:path w="100" h="260">
                      <a:moveTo>
                        <a:pt x="0" y="132"/>
                      </a:moveTo>
                      <a:lnTo>
                        <a:pt x="0" y="260"/>
                      </a:lnTo>
                      <a:lnTo>
                        <a:pt x="100" y="128"/>
                      </a:lnTo>
                      <a:lnTo>
                        <a:pt x="100" y="0"/>
                      </a:lnTo>
                      <a:lnTo>
                        <a:pt x="0" y="132"/>
                      </a:lnTo>
                      <a:close/>
                    </a:path>
                  </a:pathLst>
                </a:custGeom>
                <a:pattFill prst="ltVert">
                  <a:fgClr>
                    <a:srgbClr val="41FF41"/>
                  </a:fgClr>
                  <a:bgClr>
                    <a:srgbClr val="FFFFFF"/>
                  </a:bgClr>
                </a:patt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30"/>
                <p:cNvSpPr>
                  <a:spLocks noChangeShapeType="1"/>
                </p:cNvSpPr>
                <p:nvPr/>
              </p:nvSpPr>
              <p:spPr bwMode="auto">
                <a:xfrm>
                  <a:off x="632" y="2888"/>
                  <a:ext cx="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684" y="2884"/>
                <a:ext cx="9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762000"/>
                <a:r>
                  <a:rPr kumimoji="1" lang="en-US" altLang="ja-JP" sz="1600" b="1">
                    <a:solidFill>
                      <a:srgbClr val="000000"/>
                    </a:solidFill>
                    <a:ea typeface="MS Gothic" pitchFamily="49" charset="-128"/>
                  </a:rPr>
                  <a:t>A</a:t>
                </a:r>
                <a:endParaRPr kumimoji="1" lang="en-US" altLang="ja-JP" sz="1400">
                  <a:ea typeface="MS Gothic" pitchFamily="49" charset="-128"/>
                </a:endParaRPr>
              </a:p>
            </p:txBody>
          </p:sp>
        </p:grpSp>
        <p:grpSp>
          <p:nvGrpSpPr>
            <p:cNvPr id="37" name="Group 32"/>
            <p:cNvGrpSpPr>
              <a:grpSpLocks/>
            </p:cNvGrpSpPr>
            <p:nvPr/>
          </p:nvGrpSpPr>
          <p:grpSpPr bwMode="auto">
            <a:xfrm>
              <a:off x="2533650" y="2695575"/>
              <a:ext cx="944563" cy="668338"/>
              <a:chOff x="788" y="2300"/>
              <a:chExt cx="595" cy="421"/>
            </a:xfrm>
          </p:grpSpPr>
          <p:sp>
            <p:nvSpPr>
              <p:cNvPr id="38" name="Rectangle 33"/>
              <p:cNvSpPr>
                <a:spLocks noChangeArrowheads="1"/>
              </p:cNvSpPr>
              <p:nvPr/>
            </p:nvSpPr>
            <p:spPr bwMode="auto">
              <a:xfrm>
                <a:off x="992" y="2300"/>
                <a:ext cx="39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762000"/>
                <a:r>
                  <a:rPr kumimoji="1" lang="en-US" altLang="ja-JP" sz="1400" b="1">
                    <a:solidFill>
                      <a:srgbClr val="000000"/>
                    </a:solidFill>
                    <a:ea typeface="MS Gothic" pitchFamily="49" charset="-128"/>
                  </a:rPr>
                  <a:t>Code B</a:t>
                </a:r>
                <a:endParaRPr kumimoji="1" lang="en-US" altLang="ja-JP" sz="1400">
                  <a:ea typeface="MS Gothic" pitchFamily="49" charset="-128"/>
                </a:endParaRPr>
              </a:p>
            </p:txBody>
          </p:sp>
          <p:grpSp>
            <p:nvGrpSpPr>
              <p:cNvPr id="39" name="Group 34"/>
              <p:cNvGrpSpPr>
                <a:grpSpLocks/>
              </p:cNvGrpSpPr>
              <p:nvPr/>
            </p:nvGrpSpPr>
            <p:grpSpPr bwMode="auto">
              <a:xfrm>
                <a:off x="788" y="2375"/>
                <a:ext cx="332" cy="346"/>
                <a:chOff x="4236" y="935"/>
                <a:chExt cx="332" cy="346"/>
              </a:xfrm>
            </p:grpSpPr>
            <p:grpSp>
              <p:nvGrpSpPr>
                <p:cNvPr id="40" name="Group 35"/>
                <p:cNvGrpSpPr>
                  <a:grpSpLocks/>
                </p:cNvGrpSpPr>
                <p:nvPr/>
              </p:nvGrpSpPr>
              <p:grpSpPr bwMode="auto">
                <a:xfrm>
                  <a:off x="4285" y="935"/>
                  <a:ext cx="283" cy="304"/>
                  <a:chOff x="4285" y="935"/>
                  <a:chExt cx="283" cy="304"/>
                </a:xfrm>
              </p:grpSpPr>
              <p:sp>
                <p:nvSpPr>
                  <p:cNvPr id="42" name="Freeform 36"/>
                  <p:cNvSpPr>
                    <a:spLocks/>
                  </p:cNvSpPr>
                  <p:nvPr/>
                </p:nvSpPr>
                <p:spPr bwMode="auto">
                  <a:xfrm rot="-2916216">
                    <a:off x="4300" y="976"/>
                    <a:ext cx="248" cy="277"/>
                  </a:xfrm>
                  <a:custGeom>
                    <a:avLst/>
                    <a:gdLst/>
                    <a:ahLst/>
                    <a:cxnLst>
                      <a:cxn ang="0">
                        <a:pos x="8" y="336"/>
                      </a:cxn>
                      <a:cxn ang="0">
                        <a:pos x="64" y="288"/>
                      </a:cxn>
                      <a:cxn ang="0">
                        <a:pos x="248" y="232"/>
                      </a:cxn>
                      <a:cxn ang="0">
                        <a:pos x="432" y="176"/>
                      </a:cxn>
                      <a:cxn ang="0">
                        <a:pos x="560" y="120"/>
                      </a:cxn>
                      <a:cxn ang="0">
                        <a:pos x="712" y="72"/>
                      </a:cxn>
                      <a:cxn ang="0">
                        <a:pos x="920" y="32"/>
                      </a:cxn>
                      <a:cxn ang="0">
                        <a:pos x="1176" y="0"/>
                      </a:cxn>
                      <a:cxn ang="0">
                        <a:pos x="1408" y="0"/>
                      </a:cxn>
                      <a:cxn ang="0">
                        <a:pos x="1640" y="8"/>
                      </a:cxn>
                      <a:cxn ang="0">
                        <a:pos x="1856" y="32"/>
                      </a:cxn>
                      <a:cxn ang="0">
                        <a:pos x="2040" y="64"/>
                      </a:cxn>
                      <a:cxn ang="0">
                        <a:pos x="2208" y="112"/>
                      </a:cxn>
                      <a:cxn ang="0">
                        <a:pos x="2360" y="176"/>
                      </a:cxn>
                      <a:cxn ang="0">
                        <a:pos x="2480" y="248"/>
                      </a:cxn>
                      <a:cxn ang="0">
                        <a:pos x="2552" y="344"/>
                      </a:cxn>
                      <a:cxn ang="0">
                        <a:pos x="2568" y="432"/>
                      </a:cxn>
                      <a:cxn ang="0">
                        <a:pos x="2528" y="528"/>
                      </a:cxn>
                      <a:cxn ang="0">
                        <a:pos x="2448" y="600"/>
                      </a:cxn>
                      <a:cxn ang="0">
                        <a:pos x="2440" y="2536"/>
                      </a:cxn>
                      <a:cxn ang="0">
                        <a:pos x="2376" y="2624"/>
                      </a:cxn>
                      <a:cxn ang="0">
                        <a:pos x="2288" y="2688"/>
                      </a:cxn>
                      <a:cxn ang="0">
                        <a:pos x="2200" y="2736"/>
                      </a:cxn>
                      <a:cxn ang="0">
                        <a:pos x="2072" y="2776"/>
                      </a:cxn>
                      <a:cxn ang="0">
                        <a:pos x="1928" y="2816"/>
                      </a:cxn>
                      <a:cxn ang="0">
                        <a:pos x="1776" y="2848"/>
                      </a:cxn>
                      <a:cxn ang="0">
                        <a:pos x="1616" y="2856"/>
                      </a:cxn>
                      <a:cxn ang="0">
                        <a:pos x="1424" y="2864"/>
                      </a:cxn>
                      <a:cxn ang="0">
                        <a:pos x="1216" y="2864"/>
                      </a:cxn>
                      <a:cxn ang="0">
                        <a:pos x="1072" y="2848"/>
                      </a:cxn>
                      <a:cxn ang="0">
                        <a:pos x="896" y="2816"/>
                      </a:cxn>
                      <a:cxn ang="0">
                        <a:pos x="728" y="2776"/>
                      </a:cxn>
                      <a:cxn ang="0">
                        <a:pos x="592" y="2720"/>
                      </a:cxn>
                      <a:cxn ang="0">
                        <a:pos x="488" y="2664"/>
                      </a:cxn>
                      <a:cxn ang="0">
                        <a:pos x="408" y="2584"/>
                      </a:cxn>
                      <a:cxn ang="0">
                        <a:pos x="376" y="2488"/>
                      </a:cxn>
                      <a:cxn ang="0">
                        <a:pos x="360" y="984"/>
                      </a:cxn>
                      <a:cxn ang="0">
                        <a:pos x="56" y="472"/>
                      </a:cxn>
                      <a:cxn ang="0">
                        <a:pos x="16" y="432"/>
                      </a:cxn>
                      <a:cxn ang="0">
                        <a:pos x="0" y="376"/>
                      </a:cxn>
                    </a:cxnLst>
                    <a:rect l="0" t="0" r="r" b="b"/>
                    <a:pathLst>
                      <a:path w="2568" h="2864">
                        <a:moveTo>
                          <a:pt x="0" y="360"/>
                        </a:moveTo>
                        <a:lnTo>
                          <a:pt x="8" y="336"/>
                        </a:lnTo>
                        <a:lnTo>
                          <a:pt x="24" y="312"/>
                        </a:lnTo>
                        <a:lnTo>
                          <a:pt x="64" y="288"/>
                        </a:lnTo>
                        <a:lnTo>
                          <a:pt x="168" y="256"/>
                        </a:lnTo>
                        <a:lnTo>
                          <a:pt x="248" y="232"/>
                        </a:lnTo>
                        <a:lnTo>
                          <a:pt x="336" y="208"/>
                        </a:lnTo>
                        <a:lnTo>
                          <a:pt x="432" y="176"/>
                        </a:lnTo>
                        <a:lnTo>
                          <a:pt x="496" y="144"/>
                        </a:lnTo>
                        <a:lnTo>
                          <a:pt x="560" y="120"/>
                        </a:lnTo>
                        <a:lnTo>
                          <a:pt x="640" y="88"/>
                        </a:lnTo>
                        <a:lnTo>
                          <a:pt x="712" y="72"/>
                        </a:lnTo>
                        <a:lnTo>
                          <a:pt x="808" y="48"/>
                        </a:lnTo>
                        <a:lnTo>
                          <a:pt x="920" y="32"/>
                        </a:lnTo>
                        <a:lnTo>
                          <a:pt x="1040" y="16"/>
                        </a:lnTo>
                        <a:lnTo>
                          <a:pt x="1176" y="0"/>
                        </a:lnTo>
                        <a:lnTo>
                          <a:pt x="1288" y="0"/>
                        </a:lnTo>
                        <a:lnTo>
                          <a:pt x="1408" y="0"/>
                        </a:lnTo>
                        <a:lnTo>
                          <a:pt x="1520" y="0"/>
                        </a:lnTo>
                        <a:lnTo>
                          <a:pt x="1640" y="8"/>
                        </a:lnTo>
                        <a:lnTo>
                          <a:pt x="1752" y="16"/>
                        </a:lnTo>
                        <a:lnTo>
                          <a:pt x="1856" y="32"/>
                        </a:lnTo>
                        <a:lnTo>
                          <a:pt x="1944" y="48"/>
                        </a:lnTo>
                        <a:lnTo>
                          <a:pt x="2040" y="64"/>
                        </a:lnTo>
                        <a:lnTo>
                          <a:pt x="2128" y="88"/>
                        </a:lnTo>
                        <a:lnTo>
                          <a:pt x="2208" y="112"/>
                        </a:lnTo>
                        <a:lnTo>
                          <a:pt x="2288" y="136"/>
                        </a:lnTo>
                        <a:lnTo>
                          <a:pt x="2360" y="176"/>
                        </a:lnTo>
                        <a:lnTo>
                          <a:pt x="2416" y="208"/>
                        </a:lnTo>
                        <a:lnTo>
                          <a:pt x="2480" y="248"/>
                        </a:lnTo>
                        <a:lnTo>
                          <a:pt x="2528" y="296"/>
                        </a:lnTo>
                        <a:lnTo>
                          <a:pt x="2552" y="344"/>
                        </a:lnTo>
                        <a:lnTo>
                          <a:pt x="2568" y="392"/>
                        </a:lnTo>
                        <a:lnTo>
                          <a:pt x="2568" y="432"/>
                        </a:lnTo>
                        <a:lnTo>
                          <a:pt x="2560" y="480"/>
                        </a:lnTo>
                        <a:lnTo>
                          <a:pt x="2528" y="528"/>
                        </a:lnTo>
                        <a:lnTo>
                          <a:pt x="2488" y="568"/>
                        </a:lnTo>
                        <a:lnTo>
                          <a:pt x="2448" y="600"/>
                        </a:lnTo>
                        <a:lnTo>
                          <a:pt x="2448" y="2496"/>
                        </a:lnTo>
                        <a:lnTo>
                          <a:pt x="2440" y="2536"/>
                        </a:lnTo>
                        <a:lnTo>
                          <a:pt x="2416" y="2584"/>
                        </a:lnTo>
                        <a:lnTo>
                          <a:pt x="2376" y="2624"/>
                        </a:lnTo>
                        <a:lnTo>
                          <a:pt x="2336" y="2664"/>
                        </a:lnTo>
                        <a:lnTo>
                          <a:pt x="2288" y="2688"/>
                        </a:lnTo>
                        <a:lnTo>
                          <a:pt x="2248" y="2712"/>
                        </a:lnTo>
                        <a:lnTo>
                          <a:pt x="2200" y="2736"/>
                        </a:lnTo>
                        <a:lnTo>
                          <a:pt x="2136" y="2760"/>
                        </a:lnTo>
                        <a:lnTo>
                          <a:pt x="2072" y="2776"/>
                        </a:lnTo>
                        <a:lnTo>
                          <a:pt x="1992" y="2800"/>
                        </a:lnTo>
                        <a:lnTo>
                          <a:pt x="1928" y="2816"/>
                        </a:lnTo>
                        <a:lnTo>
                          <a:pt x="1856" y="2832"/>
                        </a:lnTo>
                        <a:lnTo>
                          <a:pt x="1776" y="2848"/>
                        </a:lnTo>
                        <a:lnTo>
                          <a:pt x="1688" y="2856"/>
                        </a:lnTo>
                        <a:lnTo>
                          <a:pt x="1616" y="2856"/>
                        </a:lnTo>
                        <a:lnTo>
                          <a:pt x="1512" y="2864"/>
                        </a:lnTo>
                        <a:lnTo>
                          <a:pt x="1424" y="2864"/>
                        </a:lnTo>
                        <a:lnTo>
                          <a:pt x="1328" y="2864"/>
                        </a:lnTo>
                        <a:lnTo>
                          <a:pt x="1216" y="2864"/>
                        </a:lnTo>
                        <a:lnTo>
                          <a:pt x="1152" y="2856"/>
                        </a:lnTo>
                        <a:lnTo>
                          <a:pt x="1072" y="2848"/>
                        </a:lnTo>
                        <a:lnTo>
                          <a:pt x="992" y="2832"/>
                        </a:lnTo>
                        <a:lnTo>
                          <a:pt x="896" y="2816"/>
                        </a:lnTo>
                        <a:lnTo>
                          <a:pt x="824" y="2800"/>
                        </a:lnTo>
                        <a:lnTo>
                          <a:pt x="728" y="2776"/>
                        </a:lnTo>
                        <a:lnTo>
                          <a:pt x="656" y="2752"/>
                        </a:lnTo>
                        <a:lnTo>
                          <a:pt x="592" y="2720"/>
                        </a:lnTo>
                        <a:lnTo>
                          <a:pt x="536" y="2688"/>
                        </a:lnTo>
                        <a:lnTo>
                          <a:pt x="488" y="2664"/>
                        </a:lnTo>
                        <a:lnTo>
                          <a:pt x="440" y="2624"/>
                        </a:lnTo>
                        <a:lnTo>
                          <a:pt x="408" y="2584"/>
                        </a:lnTo>
                        <a:lnTo>
                          <a:pt x="384" y="2528"/>
                        </a:lnTo>
                        <a:lnTo>
                          <a:pt x="376" y="2488"/>
                        </a:lnTo>
                        <a:lnTo>
                          <a:pt x="360" y="2456"/>
                        </a:lnTo>
                        <a:lnTo>
                          <a:pt x="360" y="984"/>
                        </a:lnTo>
                        <a:lnTo>
                          <a:pt x="136" y="536"/>
                        </a:lnTo>
                        <a:lnTo>
                          <a:pt x="56" y="472"/>
                        </a:lnTo>
                        <a:lnTo>
                          <a:pt x="32" y="448"/>
                        </a:lnTo>
                        <a:lnTo>
                          <a:pt x="16" y="432"/>
                        </a:lnTo>
                        <a:lnTo>
                          <a:pt x="0" y="400"/>
                        </a:lnTo>
                        <a:lnTo>
                          <a:pt x="0" y="376"/>
                        </a:lnTo>
                        <a:lnTo>
                          <a:pt x="0" y="36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 37"/>
                  <p:cNvSpPr>
                    <a:spLocks/>
                  </p:cNvSpPr>
                  <p:nvPr/>
                </p:nvSpPr>
                <p:spPr bwMode="auto">
                  <a:xfrm rot="-2916216">
                    <a:off x="4333" y="1015"/>
                    <a:ext cx="209" cy="22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48" y="448"/>
                      </a:cxn>
                      <a:cxn ang="0">
                        <a:pos x="248" y="1952"/>
                      </a:cxn>
                      <a:cxn ang="0">
                        <a:pos x="256" y="2008"/>
                      </a:cxn>
                      <a:cxn ang="0">
                        <a:pos x="280" y="2048"/>
                      </a:cxn>
                      <a:cxn ang="0">
                        <a:pos x="296" y="2080"/>
                      </a:cxn>
                      <a:cxn ang="0">
                        <a:pos x="328" y="2104"/>
                      </a:cxn>
                      <a:cxn ang="0">
                        <a:pos x="368" y="2136"/>
                      </a:cxn>
                      <a:cxn ang="0">
                        <a:pos x="416" y="2160"/>
                      </a:cxn>
                      <a:cxn ang="0">
                        <a:pos x="472" y="2184"/>
                      </a:cxn>
                      <a:cxn ang="0">
                        <a:pos x="536" y="2208"/>
                      </a:cxn>
                      <a:cxn ang="0">
                        <a:pos x="600" y="2232"/>
                      </a:cxn>
                      <a:cxn ang="0">
                        <a:pos x="664" y="2248"/>
                      </a:cxn>
                      <a:cxn ang="0">
                        <a:pos x="744" y="2264"/>
                      </a:cxn>
                      <a:cxn ang="0">
                        <a:pos x="816" y="2272"/>
                      </a:cxn>
                      <a:cxn ang="0">
                        <a:pos x="888" y="2288"/>
                      </a:cxn>
                      <a:cxn ang="0">
                        <a:pos x="960" y="2296"/>
                      </a:cxn>
                      <a:cxn ang="0">
                        <a:pos x="1040" y="2296"/>
                      </a:cxn>
                      <a:cxn ang="0">
                        <a:pos x="1128" y="2304"/>
                      </a:cxn>
                      <a:cxn ang="0">
                        <a:pos x="1224" y="2304"/>
                      </a:cxn>
                      <a:cxn ang="0">
                        <a:pos x="1320" y="2296"/>
                      </a:cxn>
                      <a:cxn ang="0">
                        <a:pos x="1416" y="2296"/>
                      </a:cxn>
                      <a:cxn ang="0">
                        <a:pos x="1504" y="2288"/>
                      </a:cxn>
                      <a:cxn ang="0">
                        <a:pos x="1592" y="2272"/>
                      </a:cxn>
                      <a:cxn ang="0">
                        <a:pos x="1656" y="2264"/>
                      </a:cxn>
                      <a:cxn ang="0">
                        <a:pos x="1744" y="2240"/>
                      </a:cxn>
                      <a:cxn ang="0">
                        <a:pos x="1808" y="2224"/>
                      </a:cxn>
                      <a:cxn ang="0">
                        <a:pos x="1872" y="2208"/>
                      </a:cxn>
                      <a:cxn ang="0">
                        <a:pos x="1928" y="2184"/>
                      </a:cxn>
                      <a:cxn ang="0">
                        <a:pos x="1984" y="2160"/>
                      </a:cxn>
                      <a:cxn ang="0">
                        <a:pos x="2032" y="2136"/>
                      </a:cxn>
                      <a:cxn ang="0">
                        <a:pos x="2072" y="2104"/>
                      </a:cxn>
                      <a:cxn ang="0">
                        <a:pos x="2096" y="2080"/>
                      </a:cxn>
                      <a:cxn ang="0">
                        <a:pos x="2128" y="2048"/>
                      </a:cxn>
                      <a:cxn ang="0">
                        <a:pos x="2152" y="2008"/>
                      </a:cxn>
                      <a:cxn ang="0">
                        <a:pos x="2160" y="1960"/>
                      </a:cxn>
                      <a:cxn ang="0">
                        <a:pos x="2160" y="168"/>
                      </a:cxn>
                      <a:cxn ang="0">
                        <a:pos x="2080" y="200"/>
                      </a:cxn>
                      <a:cxn ang="0">
                        <a:pos x="1968" y="248"/>
                      </a:cxn>
                      <a:cxn ang="0">
                        <a:pos x="1848" y="272"/>
                      </a:cxn>
                      <a:cxn ang="0">
                        <a:pos x="1712" y="304"/>
                      </a:cxn>
                      <a:cxn ang="0">
                        <a:pos x="1584" y="328"/>
                      </a:cxn>
                      <a:cxn ang="0">
                        <a:pos x="1440" y="336"/>
                      </a:cxn>
                      <a:cxn ang="0">
                        <a:pos x="1296" y="352"/>
                      </a:cxn>
                      <a:cxn ang="0">
                        <a:pos x="1144" y="352"/>
                      </a:cxn>
                      <a:cxn ang="0">
                        <a:pos x="976" y="344"/>
                      </a:cxn>
                      <a:cxn ang="0">
                        <a:pos x="832" y="320"/>
                      </a:cxn>
                      <a:cxn ang="0">
                        <a:pos x="672" y="296"/>
                      </a:cxn>
                      <a:cxn ang="0">
                        <a:pos x="520" y="264"/>
                      </a:cxn>
                      <a:cxn ang="0">
                        <a:pos x="400" y="224"/>
                      </a:cxn>
                      <a:cxn ang="0">
                        <a:pos x="336" y="192"/>
                      </a:cxn>
                      <a:cxn ang="0">
                        <a:pos x="280" y="160"/>
                      </a:cxn>
                      <a:cxn ang="0">
                        <a:pos x="248" y="136"/>
                      </a:cxn>
                      <a:cxn ang="0">
                        <a:pos x="216" y="96"/>
                      </a:cxn>
                      <a:cxn ang="0">
                        <a:pos x="192" y="80"/>
                      </a:cxn>
                      <a:cxn ang="0">
                        <a:pos x="168" y="64"/>
                      </a:cxn>
                      <a:cxn ang="0">
                        <a:pos x="136" y="48"/>
                      </a:cxn>
                      <a:cxn ang="0">
                        <a:pos x="112" y="32"/>
                      </a:cxn>
                      <a:cxn ang="0">
                        <a:pos x="80" y="24"/>
                      </a:cxn>
                      <a:cxn ang="0">
                        <a:pos x="48" y="8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160" h="2304">
                        <a:moveTo>
                          <a:pt x="0" y="0"/>
                        </a:moveTo>
                        <a:lnTo>
                          <a:pt x="248" y="448"/>
                        </a:lnTo>
                        <a:lnTo>
                          <a:pt x="248" y="1952"/>
                        </a:lnTo>
                        <a:lnTo>
                          <a:pt x="256" y="2008"/>
                        </a:lnTo>
                        <a:lnTo>
                          <a:pt x="280" y="2048"/>
                        </a:lnTo>
                        <a:lnTo>
                          <a:pt x="296" y="2080"/>
                        </a:lnTo>
                        <a:lnTo>
                          <a:pt x="328" y="2104"/>
                        </a:lnTo>
                        <a:lnTo>
                          <a:pt x="368" y="2136"/>
                        </a:lnTo>
                        <a:lnTo>
                          <a:pt x="416" y="2160"/>
                        </a:lnTo>
                        <a:lnTo>
                          <a:pt x="472" y="2184"/>
                        </a:lnTo>
                        <a:lnTo>
                          <a:pt x="536" y="2208"/>
                        </a:lnTo>
                        <a:lnTo>
                          <a:pt x="600" y="2232"/>
                        </a:lnTo>
                        <a:lnTo>
                          <a:pt x="664" y="2248"/>
                        </a:lnTo>
                        <a:lnTo>
                          <a:pt x="744" y="2264"/>
                        </a:lnTo>
                        <a:lnTo>
                          <a:pt x="816" y="2272"/>
                        </a:lnTo>
                        <a:lnTo>
                          <a:pt x="888" y="2288"/>
                        </a:lnTo>
                        <a:lnTo>
                          <a:pt x="960" y="2296"/>
                        </a:lnTo>
                        <a:lnTo>
                          <a:pt x="1040" y="2296"/>
                        </a:lnTo>
                        <a:lnTo>
                          <a:pt x="1128" y="2304"/>
                        </a:lnTo>
                        <a:lnTo>
                          <a:pt x="1224" y="2304"/>
                        </a:lnTo>
                        <a:lnTo>
                          <a:pt x="1320" y="2296"/>
                        </a:lnTo>
                        <a:lnTo>
                          <a:pt x="1416" y="2296"/>
                        </a:lnTo>
                        <a:lnTo>
                          <a:pt x="1504" y="2288"/>
                        </a:lnTo>
                        <a:lnTo>
                          <a:pt x="1592" y="2272"/>
                        </a:lnTo>
                        <a:lnTo>
                          <a:pt x="1656" y="2264"/>
                        </a:lnTo>
                        <a:lnTo>
                          <a:pt x="1744" y="2240"/>
                        </a:lnTo>
                        <a:lnTo>
                          <a:pt x="1808" y="2224"/>
                        </a:lnTo>
                        <a:lnTo>
                          <a:pt x="1872" y="2208"/>
                        </a:lnTo>
                        <a:lnTo>
                          <a:pt x="1928" y="2184"/>
                        </a:lnTo>
                        <a:lnTo>
                          <a:pt x="1984" y="2160"/>
                        </a:lnTo>
                        <a:lnTo>
                          <a:pt x="2032" y="2136"/>
                        </a:lnTo>
                        <a:lnTo>
                          <a:pt x="2072" y="2104"/>
                        </a:lnTo>
                        <a:lnTo>
                          <a:pt x="2096" y="2080"/>
                        </a:lnTo>
                        <a:lnTo>
                          <a:pt x="2128" y="2048"/>
                        </a:lnTo>
                        <a:lnTo>
                          <a:pt x="2152" y="2008"/>
                        </a:lnTo>
                        <a:lnTo>
                          <a:pt x="2160" y="1960"/>
                        </a:lnTo>
                        <a:lnTo>
                          <a:pt x="2160" y="168"/>
                        </a:lnTo>
                        <a:lnTo>
                          <a:pt x="2080" y="200"/>
                        </a:lnTo>
                        <a:lnTo>
                          <a:pt x="1968" y="248"/>
                        </a:lnTo>
                        <a:lnTo>
                          <a:pt x="1848" y="272"/>
                        </a:lnTo>
                        <a:lnTo>
                          <a:pt x="1712" y="304"/>
                        </a:lnTo>
                        <a:lnTo>
                          <a:pt x="1584" y="328"/>
                        </a:lnTo>
                        <a:lnTo>
                          <a:pt x="1440" y="336"/>
                        </a:lnTo>
                        <a:lnTo>
                          <a:pt x="1296" y="352"/>
                        </a:lnTo>
                        <a:lnTo>
                          <a:pt x="1144" y="352"/>
                        </a:lnTo>
                        <a:lnTo>
                          <a:pt x="976" y="344"/>
                        </a:lnTo>
                        <a:lnTo>
                          <a:pt x="832" y="320"/>
                        </a:lnTo>
                        <a:lnTo>
                          <a:pt x="672" y="296"/>
                        </a:lnTo>
                        <a:lnTo>
                          <a:pt x="520" y="264"/>
                        </a:lnTo>
                        <a:lnTo>
                          <a:pt x="400" y="224"/>
                        </a:lnTo>
                        <a:lnTo>
                          <a:pt x="336" y="192"/>
                        </a:lnTo>
                        <a:lnTo>
                          <a:pt x="280" y="160"/>
                        </a:lnTo>
                        <a:lnTo>
                          <a:pt x="248" y="136"/>
                        </a:lnTo>
                        <a:lnTo>
                          <a:pt x="216" y="96"/>
                        </a:lnTo>
                        <a:lnTo>
                          <a:pt x="192" y="80"/>
                        </a:lnTo>
                        <a:lnTo>
                          <a:pt x="168" y="64"/>
                        </a:lnTo>
                        <a:lnTo>
                          <a:pt x="136" y="48"/>
                        </a:lnTo>
                        <a:lnTo>
                          <a:pt x="112" y="32"/>
                        </a:lnTo>
                        <a:lnTo>
                          <a:pt x="80" y="24"/>
                        </a:lnTo>
                        <a:lnTo>
                          <a:pt x="48" y="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 38"/>
                  <p:cNvSpPr>
                    <a:spLocks/>
                  </p:cNvSpPr>
                  <p:nvPr/>
                </p:nvSpPr>
                <p:spPr bwMode="auto">
                  <a:xfrm rot="-2916216">
                    <a:off x="4232" y="1015"/>
                    <a:ext cx="228" cy="68"/>
                  </a:xfrm>
                  <a:custGeom>
                    <a:avLst/>
                    <a:gdLst/>
                    <a:ahLst/>
                    <a:cxnLst>
                      <a:cxn ang="0">
                        <a:pos x="24" y="304"/>
                      </a:cxn>
                      <a:cxn ang="0">
                        <a:pos x="96" y="280"/>
                      </a:cxn>
                      <a:cxn ang="0">
                        <a:pos x="264" y="232"/>
                      </a:cxn>
                      <a:cxn ang="0">
                        <a:pos x="384" y="200"/>
                      </a:cxn>
                      <a:cxn ang="0">
                        <a:pos x="472" y="144"/>
                      </a:cxn>
                      <a:cxn ang="0">
                        <a:pos x="576" y="104"/>
                      </a:cxn>
                      <a:cxn ang="0">
                        <a:pos x="688" y="72"/>
                      </a:cxn>
                      <a:cxn ang="0">
                        <a:pos x="824" y="40"/>
                      </a:cxn>
                      <a:cxn ang="0">
                        <a:pos x="984" y="16"/>
                      </a:cxn>
                      <a:cxn ang="0">
                        <a:pos x="1224" y="0"/>
                      </a:cxn>
                      <a:cxn ang="0">
                        <a:pos x="1496" y="8"/>
                      </a:cxn>
                      <a:cxn ang="0">
                        <a:pos x="1760" y="32"/>
                      </a:cxn>
                      <a:cxn ang="0">
                        <a:pos x="1984" y="80"/>
                      </a:cxn>
                      <a:cxn ang="0">
                        <a:pos x="2168" y="144"/>
                      </a:cxn>
                      <a:cxn ang="0">
                        <a:pos x="2288" y="224"/>
                      </a:cxn>
                      <a:cxn ang="0">
                        <a:pos x="2352" y="304"/>
                      </a:cxn>
                      <a:cxn ang="0">
                        <a:pos x="2360" y="376"/>
                      </a:cxn>
                      <a:cxn ang="0">
                        <a:pos x="2328" y="440"/>
                      </a:cxn>
                      <a:cxn ang="0">
                        <a:pos x="2272" y="496"/>
                      </a:cxn>
                      <a:cxn ang="0">
                        <a:pos x="2192" y="544"/>
                      </a:cxn>
                      <a:cxn ang="0">
                        <a:pos x="2064" y="600"/>
                      </a:cxn>
                      <a:cxn ang="0">
                        <a:pos x="1896" y="648"/>
                      </a:cxn>
                      <a:cxn ang="0">
                        <a:pos x="1704" y="680"/>
                      </a:cxn>
                      <a:cxn ang="0">
                        <a:pos x="1480" y="696"/>
                      </a:cxn>
                      <a:cxn ang="0">
                        <a:pos x="1264" y="704"/>
                      </a:cxn>
                      <a:cxn ang="0">
                        <a:pos x="1088" y="696"/>
                      </a:cxn>
                      <a:cxn ang="0">
                        <a:pos x="912" y="672"/>
                      </a:cxn>
                      <a:cxn ang="0">
                        <a:pos x="768" y="648"/>
                      </a:cxn>
                      <a:cxn ang="0">
                        <a:pos x="640" y="616"/>
                      </a:cxn>
                      <a:cxn ang="0">
                        <a:pos x="536" y="576"/>
                      </a:cxn>
                      <a:cxn ang="0">
                        <a:pos x="448" y="536"/>
                      </a:cxn>
                      <a:cxn ang="0">
                        <a:pos x="392" y="480"/>
                      </a:cxn>
                      <a:cxn ang="0">
                        <a:pos x="320" y="432"/>
                      </a:cxn>
                      <a:cxn ang="0">
                        <a:pos x="224" y="392"/>
                      </a:cxn>
                      <a:cxn ang="0">
                        <a:pos x="112" y="360"/>
                      </a:cxn>
                      <a:cxn ang="0">
                        <a:pos x="24" y="336"/>
                      </a:cxn>
                      <a:cxn ang="0">
                        <a:pos x="0" y="320"/>
                      </a:cxn>
                    </a:cxnLst>
                    <a:rect l="0" t="0" r="r" b="b"/>
                    <a:pathLst>
                      <a:path w="2360" h="704">
                        <a:moveTo>
                          <a:pt x="0" y="320"/>
                        </a:moveTo>
                        <a:lnTo>
                          <a:pt x="24" y="304"/>
                        </a:lnTo>
                        <a:lnTo>
                          <a:pt x="48" y="296"/>
                        </a:lnTo>
                        <a:lnTo>
                          <a:pt x="96" y="280"/>
                        </a:lnTo>
                        <a:lnTo>
                          <a:pt x="184" y="256"/>
                        </a:lnTo>
                        <a:lnTo>
                          <a:pt x="264" y="232"/>
                        </a:lnTo>
                        <a:lnTo>
                          <a:pt x="328" y="216"/>
                        </a:lnTo>
                        <a:lnTo>
                          <a:pt x="384" y="200"/>
                        </a:lnTo>
                        <a:lnTo>
                          <a:pt x="424" y="168"/>
                        </a:lnTo>
                        <a:lnTo>
                          <a:pt x="472" y="144"/>
                        </a:lnTo>
                        <a:lnTo>
                          <a:pt x="520" y="120"/>
                        </a:lnTo>
                        <a:lnTo>
                          <a:pt x="576" y="104"/>
                        </a:lnTo>
                        <a:lnTo>
                          <a:pt x="632" y="80"/>
                        </a:lnTo>
                        <a:lnTo>
                          <a:pt x="688" y="72"/>
                        </a:lnTo>
                        <a:lnTo>
                          <a:pt x="760" y="56"/>
                        </a:lnTo>
                        <a:lnTo>
                          <a:pt x="824" y="40"/>
                        </a:lnTo>
                        <a:lnTo>
                          <a:pt x="896" y="24"/>
                        </a:lnTo>
                        <a:lnTo>
                          <a:pt x="984" y="16"/>
                        </a:lnTo>
                        <a:lnTo>
                          <a:pt x="1088" y="8"/>
                        </a:lnTo>
                        <a:lnTo>
                          <a:pt x="1224" y="0"/>
                        </a:lnTo>
                        <a:lnTo>
                          <a:pt x="1360" y="0"/>
                        </a:lnTo>
                        <a:lnTo>
                          <a:pt x="1496" y="8"/>
                        </a:lnTo>
                        <a:lnTo>
                          <a:pt x="1640" y="24"/>
                        </a:lnTo>
                        <a:lnTo>
                          <a:pt x="1760" y="32"/>
                        </a:lnTo>
                        <a:lnTo>
                          <a:pt x="1880" y="56"/>
                        </a:lnTo>
                        <a:lnTo>
                          <a:pt x="1984" y="80"/>
                        </a:lnTo>
                        <a:lnTo>
                          <a:pt x="2080" y="112"/>
                        </a:lnTo>
                        <a:lnTo>
                          <a:pt x="2168" y="144"/>
                        </a:lnTo>
                        <a:lnTo>
                          <a:pt x="2240" y="184"/>
                        </a:lnTo>
                        <a:lnTo>
                          <a:pt x="2288" y="224"/>
                        </a:lnTo>
                        <a:lnTo>
                          <a:pt x="2328" y="264"/>
                        </a:lnTo>
                        <a:lnTo>
                          <a:pt x="2352" y="304"/>
                        </a:lnTo>
                        <a:lnTo>
                          <a:pt x="2360" y="344"/>
                        </a:lnTo>
                        <a:lnTo>
                          <a:pt x="2360" y="376"/>
                        </a:lnTo>
                        <a:lnTo>
                          <a:pt x="2352" y="408"/>
                        </a:lnTo>
                        <a:lnTo>
                          <a:pt x="2328" y="440"/>
                        </a:lnTo>
                        <a:lnTo>
                          <a:pt x="2304" y="464"/>
                        </a:lnTo>
                        <a:lnTo>
                          <a:pt x="2272" y="496"/>
                        </a:lnTo>
                        <a:lnTo>
                          <a:pt x="2232" y="520"/>
                        </a:lnTo>
                        <a:lnTo>
                          <a:pt x="2192" y="544"/>
                        </a:lnTo>
                        <a:lnTo>
                          <a:pt x="2128" y="576"/>
                        </a:lnTo>
                        <a:lnTo>
                          <a:pt x="2064" y="600"/>
                        </a:lnTo>
                        <a:lnTo>
                          <a:pt x="1984" y="624"/>
                        </a:lnTo>
                        <a:lnTo>
                          <a:pt x="1896" y="648"/>
                        </a:lnTo>
                        <a:lnTo>
                          <a:pt x="1784" y="664"/>
                        </a:lnTo>
                        <a:lnTo>
                          <a:pt x="1704" y="680"/>
                        </a:lnTo>
                        <a:lnTo>
                          <a:pt x="1592" y="688"/>
                        </a:lnTo>
                        <a:lnTo>
                          <a:pt x="1480" y="696"/>
                        </a:lnTo>
                        <a:lnTo>
                          <a:pt x="1360" y="704"/>
                        </a:lnTo>
                        <a:lnTo>
                          <a:pt x="1264" y="704"/>
                        </a:lnTo>
                        <a:lnTo>
                          <a:pt x="1176" y="696"/>
                        </a:lnTo>
                        <a:lnTo>
                          <a:pt x="1088" y="696"/>
                        </a:lnTo>
                        <a:lnTo>
                          <a:pt x="992" y="680"/>
                        </a:lnTo>
                        <a:lnTo>
                          <a:pt x="912" y="672"/>
                        </a:lnTo>
                        <a:lnTo>
                          <a:pt x="840" y="656"/>
                        </a:lnTo>
                        <a:lnTo>
                          <a:pt x="768" y="648"/>
                        </a:lnTo>
                        <a:lnTo>
                          <a:pt x="696" y="632"/>
                        </a:lnTo>
                        <a:lnTo>
                          <a:pt x="640" y="616"/>
                        </a:lnTo>
                        <a:lnTo>
                          <a:pt x="584" y="592"/>
                        </a:lnTo>
                        <a:lnTo>
                          <a:pt x="536" y="576"/>
                        </a:lnTo>
                        <a:lnTo>
                          <a:pt x="488" y="552"/>
                        </a:lnTo>
                        <a:lnTo>
                          <a:pt x="448" y="536"/>
                        </a:lnTo>
                        <a:lnTo>
                          <a:pt x="408" y="504"/>
                        </a:lnTo>
                        <a:lnTo>
                          <a:pt x="392" y="480"/>
                        </a:lnTo>
                        <a:lnTo>
                          <a:pt x="368" y="456"/>
                        </a:lnTo>
                        <a:lnTo>
                          <a:pt x="320" y="432"/>
                        </a:lnTo>
                        <a:lnTo>
                          <a:pt x="280" y="416"/>
                        </a:lnTo>
                        <a:lnTo>
                          <a:pt x="224" y="392"/>
                        </a:lnTo>
                        <a:lnTo>
                          <a:pt x="168" y="376"/>
                        </a:lnTo>
                        <a:lnTo>
                          <a:pt x="112" y="360"/>
                        </a:lnTo>
                        <a:lnTo>
                          <a:pt x="72" y="352"/>
                        </a:lnTo>
                        <a:lnTo>
                          <a:pt x="24" y="336"/>
                        </a:lnTo>
                        <a:lnTo>
                          <a:pt x="0" y="328"/>
                        </a:lnTo>
                        <a:lnTo>
                          <a:pt x="0" y="32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45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4324" y="1105"/>
                    <a:ext cx="244" cy="131"/>
                    <a:chOff x="4324" y="1105"/>
                    <a:chExt cx="244" cy="131"/>
                  </a:xfrm>
                </p:grpSpPr>
                <p:sp>
                  <p:nvSpPr>
                    <p:cNvPr id="46" name="Oval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4" y="1105"/>
                      <a:ext cx="236" cy="4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4340" y="1124"/>
                      <a:ext cx="228" cy="1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2"/>
                        </a:cxn>
                        <a:cxn ang="0">
                          <a:pos x="52" y="12"/>
                        </a:cxn>
                        <a:cxn ang="0">
                          <a:pos x="124" y="20"/>
                        </a:cxn>
                        <a:cxn ang="0">
                          <a:pos x="188" y="0"/>
                        </a:cxn>
                        <a:cxn ang="0">
                          <a:pos x="228" y="0"/>
                        </a:cxn>
                        <a:cxn ang="0">
                          <a:pos x="200" y="40"/>
                        </a:cxn>
                        <a:cxn ang="0">
                          <a:pos x="172" y="72"/>
                        </a:cxn>
                        <a:cxn ang="0">
                          <a:pos x="128" y="112"/>
                        </a:cxn>
                        <a:cxn ang="0">
                          <a:pos x="76" y="84"/>
                        </a:cxn>
                        <a:cxn ang="0">
                          <a:pos x="40" y="56"/>
                        </a:cxn>
                        <a:cxn ang="0">
                          <a:pos x="0" y="12"/>
                        </a:cxn>
                      </a:cxnLst>
                      <a:rect l="0" t="0" r="r" b="b"/>
                      <a:pathLst>
                        <a:path w="228" h="112">
                          <a:moveTo>
                            <a:pt x="0" y="12"/>
                          </a:moveTo>
                          <a:cubicBezTo>
                            <a:pt x="28" y="9"/>
                            <a:pt x="24" y="18"/>
                            <a:pt x="52" y="12"/>
                          </a:cubicBezTo>
                          <a:cubicBezTo>
                            <a:pt x="61" y="9"/>
                            <a:pt x="101" y="22"/>
                            <a:pt x="124" y="20"/>
                          </a:cubicBezTo>
                          <a:lnTo>
                            <a:pt x="188" y="0"/>
                          </a:lnTo>
                          <a:lnTo>
                            <a:pt x="228" y="0"/>
                          </a:lnTo>
                          <a:lnTo>
                            <a:pt x="200" y="40"/>
                          </a:lnTo>
                          <a:lnTo>
                            <a:pt x="172" y="72"/>
                          </a:lnTo>
                          <a:lnTo>
                            <a:pt x="128" y="112"/>
                          </a:lnTo>
                          <a:lnTo>
                            <a:pt x="76" y="84"/>
                          </a:lnTo>
                          <a:lnTo>
                            <a:pt x="40" y="56"/>
                          </a:lnTo>
                          <a:lnTo>
                            <a:pt x="0" y="12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1" name="Freeform 42"/>
                <p:cNvSpPr>
                  <a:spLocks/>
                </p:cNvSpPr>
                <p:nvPr/>
              </p:nvSpPr>
              <p:spPr bwMode="auto">
                <a:xfrm>
                  <a:off x="4236" y="1148"/>
                  <a:ext cx="55" cy="133"/>
                </a:xfrm>
                <a:custGeom>
                  <a:avLst/>
                  <a:gdLst/>
                  <a:ahLst/>
                  <a:cxnLst>
                    <a:cxn ang="0">
                      <a:pos x="32" y="0"/>
                    </a:cxn>
                    <a:cxn ang="0">
                      <a:pos x="4" y="64"/>
                    </a:cxn>
                    <a:cxn ang="0">
                      <a:pos x="8" y="104"/>
                    </a:cxn>
                    <a:cxn ang="0">
                      <a:pos x="32" y="132"/>
                    </a:cxn>
                    <a:cxn ang="0">
                      <a:pos x="52" y="112"/>
                    </a:cxn>
                    <a:cxn ang="0">
                      <a:pos x="52" y="64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55" h="133">
                      <a:moveTo>
                        <a:pt x="32" y="0"/>
                      </a:moveTo>
                      <a:cubicBezTo>
                        <a:pt x="21" y="1"/>
                        <a:pt x="7" y="46"/>
                        <a:pt x="4" y="64"/>
                      </a:cubicBezTo>
                      <a:cubicBezTo>
                        <a:pt x="0" y="81"/>
                        <a:pt x="3" y="92"/>
                        <a:pt x="8" y="104"/>
                      </a:cubicBezTo>
                      <a:cubicBezTo>
                        <a:pt x="12" y="115"/>
                        <a:pt x="24" y="130"/>
                        <a:pt x="32" y="132"/>
                      </a:cubicBezTo>
                      <a:cubicBezTo>
                        <a:pt x="39" y="133"/>
                        <a:pt x="48" y="123"/>
                        <a:pt x="52" y="112"/>
                      </a:cubicBezTo>
                      <a:cubicBezTo>
                        <a:pt x="55" y="100"/>
                        <a:pt x="55" y="82"/>
                        <a:pt x="52" y="64"/>
                      </a:cubicBezTo>
                      <a:cubicBezTo>
                        <a:pt x="48" y="45"/>
                        <a:pt x="36" y="13"/>
                        <a:pt x="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8" name="Group 43"/>
            <p:cNvGrpSpPr>
              <a:grpSpLocks/>
            </p:cNvGrpSpPr>
            <p:nvPr/>
          </p:nvGrpSpPr>
          <p:grpSpPr bwMode="auto">
            <a:xfrm>
              <a:off x="2279650" y="3432175"/>
              <a:ext cx="476250" cy="428625"/>
              <a:chOff x="1108" y="1980"/>
              <a:chExt cx="300" cy="270"/>
            </a:xfrm>
          </p:grpSpPr>
          <p:grpSp>
            <p:nvGrpSpPr>
              <p:cNvPr id="49" name="Group 44"/>
              <p:cNvGrpSpPr>
                <a:grpSpLocks/>
              </p:cNvGrpSpPr>
              <p:nvPr/>
            </p:nvGrpSpPr>
            <p:grpSpPr bwMode="auto">
              <a:xfrm>
                <a:off x="1108" y="1980"/>
                <a:ext cx="300" cy="260"/>
                <a:chOff x="1108" y="1980"/>
                <a:chExt cx="300" cy="260"/>
              </a:xfrm>
            </p:grpSpPr>
            <p:sp>
              <p:nvSpPr>
                <p:cNvPr id="51" name="Freeform 45" descr="右上がり対角線"/>
                <p:cNvSpPr>
                  <a:spLocks/>
                </p:cNvSpPr>
                <p:nvPr/>
              </p:nvSpPr>
              <p:spPr bwMode="auto">
                <a:xfrm>
                  <a:off x="1108" y="1980"/>
                  <a:ext cx="300" cy="256"/>
                </a:xfrm>
                <a:custGeom>
                  <a:avLst/>
                  <a:gdLst/>
                  <a:ahLst/>
                  <a:cxnLst>
                    <a:cxn ang="0">
                      <a:pos x="0" y="136"/>
                    </a:cxn>
                    <a:cxn ang="0">
                      <a:pos x="0" y="256"/>
                    </a:cxn>
                    <a:cxn ang="0">
                      <a:pos x="200" y="256"/>
                    </a:cxn>
                    <a:cxn ang="0">
                      <a:pos x="200" y="136"/>
                    </a:cxn>
                    <a:cxn ang="0">
                      <a:pos x="300" y="0"/>
                    </a:cxn>
                    <a:cxn ang="0">
                      <a:pos x="100" y="0"/>
                    </a:cxn>
                    <a:cxn ang="0">
                      <a:pos x="0" y="136"/>
                    </a:cxn>
                  </a:cxnLst>
                  <a:rect l="0" t="0" r="r" b="b"/>
                  <a:pathLst>
                    <a:path w="300" h="256">
                      <a:moveTo>
                        <a:pt x="0" y="136"/>
                      </a:moveTo>
                      <a:lnTo>
                        <a:pt x="0" y="256"/>
                      </a:lnTo>
                      <a:lnTo>
                        <a:pt x="200" y="256"/>
                      </a:lnTo>
                      <a:lnTo>
                        <a:pt x="200" y="136"/>
                      </a:lnTo>
                      <a:lnTo>
                        <a:pt x="300" y="0"/>
                      </a:lnTo>
                      <a:lnTo>
                        <a:pt x="100" y="0"/>
                      </a:lnTo>
                      <a:lnTo>
                        <a:pt x="0" y="136"/>
                      </a:lnTo>
                      <a:close/>
                    </a:path>
                  </a:pathLst>
                </a:custGeom>
                <a:pattFill prst="ltUpDiag">
                  <a:fgClr>
                    <a:srgbClr val="497CFD"/>
                  </a:fgClr>
                  <a:bgClr>
                    <a:srgbClr val="FFFFFF"/>
                  </a:bgClr>
                </a:patt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6" descr="右上がり対角線"/>
                <p:cNvSpPr>
                  <a:spLocks/>
                </p:cNvSpPr>
                <p:nvPr/>
              </p:nvSpPr>
              <p:spPr bwMode="auto">
                <a:xfrm>
                  <a:off x="1308" y="1980"/>
                  <a:ext cx="100" cy="260"/>
                </a:xfrm>
                <a:custGeom>
                  <a:avLst/>
                  <a:gdLst/>
                  <a:ahLst/>
                  <a:cxnLst>
                    <a:cxn ang="0">
                      <a:pos x="0" y="132"/>
                    </a:cxn>
                    <a:cxn ang="0">
                      <a:pos x="0" y="260"/>
                    </a:cxn>
                    <a:cxn ang="0">
                      <a:pos x="100" y="128"/>
                    </a:cxn>
                    <a:cxn ang="0">
                      <a:pos x="100" y="0"/>
                    </a:cxn>
                    <a:cxn ang="0">
                      <a:pos x="0" y="132"/>
                    </a:cxn>
                  </a:cxnLst>
                  <a:rect l="0" t="0" r="r" b="b"/>
                  <a:pathLst>
                    <a:path w="100" h="260">
                      <a:moveTo>
                        <a:pt x="0" y="132"/>
                      </a:moveTo>
                      <a:lnTo>
                        <a:pt x="0" y="260"/>
                      </a:lnTo>
                      <a:lnTo>
                        <a:pt x="100" y="128"/>
                      </a:lnTo>
                      <a:lnTo>
                        <a:pt x="100" y="0"/>
                      </a:lnTo>
                      <a:lnTo>
                        <a:pt x="0" y="132"/>
                      </a:lnTo>
                      <a:close/>
                    </a:path>
                  </a:pathLst>
                </a:custGeom>
                <a:pattFill prst="ltUpDiag">
                  <a:fgClr>
                    <a:srgbClr val="497CFD"/>
                  </a:fgClr>
                  <a:bgClr>
                    <a:srgbClr val="FFFFFF"/>
                  </a:bgClr>
                </a:patt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7" descr="右上がり対角線"/>
                <p:cNvSpPr>
                  <a:spLocks noChangeShapeType="1"/>
                </p:cNvSpPr>
                <p:nvPr/>
              </p:nvSpPr>
              <p:spPr bwMode="auto">
                <a:xfrm>
                  <a:off x="1112" y="2100"/>
                  <a:ext cx="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0" name="Rectangle 48" descr="右上がり対角線"/>
              <p:cNvSpPr>
                <a:spLocks noChangeArrowheads="1"/>
              </p:cNvSpPr>
              <p:nvPr/>
            </p:nvSpPr>
            <p:spPr bwMode="auto">
              <a:xfrm>
                <a:off x="1164" y="2096"/>
                <a:ext cx="9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762000"/>
                <a:r>
                  <a:rPr kumimoji="1" lang="en-US" altLang="ja-JP" sz="1600" b="1">
                    <a:solidFill>
                      <a:srgbClr val="000000"/>
                    </a:solidFill>
                    <a:ea typeface="MS Gothic" pitchFamily="49" charset="-128"/>
                  </a:rPr>
                  <a:t>B</a:t>
                </a:r>
                <a:endParaRPr kumimoji="1" lang="en-US" altLang="ja-JP" sz="1400">
                  <a:ea typeface="MS Gothic" pitchFamily="49" charset="-128"/>
                </a:endParaRPr>
              </a:p>
            </p:txBody>
          </p:sp>
        </p:grpSp>
        <p:grpSp>
          <p:nvGrpSpPr>
            <p:cNvPr id="54" name="Group 49"/>
            <p:cNvGrpSpPr>
              <a:grpSpLocks/>
            </p:cNvGrpSpPr>
            <p:nvPr/>
          </p:nvGrpSpPr>
          <p:grpSpPr bwMode="auto">
            <a:xfrm>
              <a:off x="2133600" y="3165475"/>
              <a:ext cx="1530350" cy="2120900"/>
              <a:chOff x="1344" y="1812"/>
              <a:chExt cx="964" cy="1336"/>
            </a:xfrm>
          </p:grpSpPr>
          <p:grpSp>
            <p:nvGrpSpPr>
              <p:cNvPr id="55" name="Group 50"/>
              <p:cNvGrpSpPr>
                <a:grpSpLocks/>
              </p:cNvGrpSpPr>
              <p:nvPr/>
            </p:nvGrpSpPr>
            <p:grpSpPr bwMode="auto">
              <a:xfrm>
                <a:off x="1388" y="1872"/>
                <a:ext cx="920" cy="1276"/>
                <a:chOff x="1060" y="1872"/>
                <a:chExt cx="920" cy="1276"/>
              </a:xfrm>
            </p:grpSpPr>
            <p:sp>
              <p:nvSpPr>
                <p:cNvPr id="62" name="Rectangle 51" descr="縦線"/>
                <p:cNvSpPr>
                  <a:spLocks noChangeArrowheads="1"/>
                </p:cNvSpPr>
                <p:nvPr/>
              </p:nvSpPr>
              <p:spPr bwMode="auto">
                <a:xfrm>
                  <a:off x="1060" y="3084"/>
                  <a:ext cx="220" cy="64"/>
                </a:xfrm>
                <a:prstGeom prst="rect">
                  <a:avLst/>
                </a:prstGeom>
                <a:pattFill prst="ltVert">
                  <a:fgClr>
                    <a:srgbClr val="41FF41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52" descr="縦線"/>
                <p:cNvSpPr>
                  <a:spLocks/>
                </p:cNvSpPr>
                <p:nvPr/>
              </p:nvSpPr>
              <p:spPr bwMode="auto">
                <a:xfrm>
                  <a:off x="1060" y="1872"/>
                  <a:ext cx="916" cy="1212"/>
                </a:xfrm>
                <a:custGeom>
                  <a:avLst/>
                  <a:gdLst/>
                  <a:ahLst/>
                  <a:cxnLst>
                    <a:cxn ang="0">
                      <a:pos x="0" y="1212"/>
                    </a:cxn>
                    <a:cxn ang="0">
                      <a:pos x="220" y="1212"/>
                    </a:cxn>
                    <a:cxn ang="0">
                      <a:pos x="916" y="0"/>
                    </a:cxn>
                    <a:cxn ang="0">
                      <a:pos x="700" y="0"/>
                    </a:cxn>
                    <a:cxn ang="0">
                      <a:pos x="0" y="1212"/>
                    </a:cxn>
                  </a:cxnLst>
                  <a:rect l="0" t="0" r="r" b="b"/>
                  <a:pathLst>
                    <a:path w="916" h="1212">
                      <a:moveTo>
                        <a:pt x="0" y="1212"/>
                      </a:moveTo>
                      <a:lnTo>
                        <a:pt x="220" y="1212"/>
                      </a:lnTo>
                      <a:lnTo>
                        <a:pt x="916" y="0"/>
                      </a:lnTo>
                      <a:lnTo>
                        <a:pt x="700" y="0"/>
                      </a:lnTo>
                      <a:lnTo>
                        <a:pt x="0" y="1212"/>
                      </a:lnTo>
                      <a:close/>
                    </a:path>
                  </a:pathLst>
                </a:custGeom>
                <a:pattFill prst="ltVert">
                  <a:fgClr>
                    <a:srgbClr val="41FF41"/>
                  </a:fgClr>
                  <a:bgClr>
                    <a:srgbClr val="FFFFFF"/>
                  </a:bgClr>
                </a:patt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53" descr="縦線"/>
                <p:cNvSpPr>
                  <a:spLocks/>
                </p:cNvSpPr>
                <p:nvPr/>
              </p:nvSpPr>
              <p:spPr bwMode="auto">
                <a:xfrm>
                  <a:off x="1280" y="1872"/>
                  <a:ext cx="700" cy="1272"/>
                </a:xfrm>
                <a:custGeom>
                  <a:avLst/>
                  <a:gdLst/>
                  <a:ahLst/>
                  <a:cxnLst>
                    <a:cxn ang="0">
                      <a:pos x="0" y="1212"/>
                    </a:cxn>
                    <a:cxn ang="0">
                      <a:pos x="696" y="0"/>
                    </a:cxn>
                    <a:cxn ang="0">
                      <a:pos x="700" y="48"/>
                    </a:cxn>
                    <a:cxn ang="0">
                      <a:pos x="0" y="1272"/>
                    </a:cxn>
                    <a:cxn ang="0">
                      <a:pos x="0" y="1212"/>
                    </a:cxn>
                  </a:cxnLst>
                  <a:rect l="0" t="0" r="r" b="b"/>
                  <a:pathLst>
                    <a:path w="700" h="1272">
                      <a:moveTo>
                        <a:pt x="0" y="1212"/>
                      </a:moveTo>
                      <a:lnTo>
                        <a:pt x="696" y="0"/>
                      </a:lnTo>
                      <a:lnTo>
                        <a:pt x="700" y="48"/>
                      </a:lnTo>
                      <a:lnTo>
                        <a:pt x="0" y="1272"/>
                      </a:lnTo>
                      <a:lnTo>
                        <a:pt x="0" y="1212"/>
                      </a:lnTo>
                      <a:close/>
                    </a:path>
                  </a:pathLst>
                </a:custGeom>
                <a:pattFill prst="ltVert">
                  <a:fgClr>
                    <a:srgbClr val="41FF41"/>
                  </a:fgClr>
                  <a:bgClr>
                    <a:srgbClr val="FFFFFF"/>
                  </a:bgClr>
                </a:patt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6" name="Rectangle 54" descr="右上がり対角線"/>
              <p:cNvSpPr>
                <a:spLocks noChangeArrowheads="1"/>
              </p:cNvSpPr>
              <p:nvPr/>
            </p:nvSpPr>
            <p:spPr bwMode="auto">
              <a:xfrm>
                <a:off x="1724" y="2808"/>
                <a:ext cx="9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762000"/>
                <a:r>
                  <a:rPr kumimoji="1" lang="en-US" altLang="ja-JP" sz="1600" b="1">
                    <a:solidFill>
                      <a:srgbClr val="000000"/>
                    </a:solidFill>
                    <a:ea typeface="MS Gothic" pitchFamily="49" charset="-128"/>
                  </a:rPr>
                  <a:t>A</a:t>
                </a:r>
                <a:endParaRPr kumimoji="1" lang="en-US" altLang="ja-JP" sz="1400">
                  <a:ea typeface="MS Gothic" pitchFamily="49" charset="-128"/>
                </a:endParaRPr>
              </a:p>
            </p:txBody>
          </p:sp>
          <p:grpSp>
            <p:nvGrpSpPr>
              <p:cNvPr id="57" name="Group 55"/>
              <p:cNvGrpSpPr>
                <a:grpSpLocks/>
              </p:cNvGrpSpPr>
              <p:nvPr/>
            </p:nvGrpSpPr>
            <p:grpSpPr bwMode="auto">
              <a:xfrm>
                <a:off x="1344" y="1812"/>
                <a:ext cx="920" cy="1276"/>
                <a:chOff x="1060" y="1872"/>
                <a:chExt cx="920" cy="1276"/>
              </a:xfrm>
            </p:grpSpPr>
            <p:sp>
              <p:nvSpPr>
                <p:cNvPr id="59" name="Rectangle 56" descr="右上がり対角線"/>
                <p:cNvSpPr>
                  <a:spLocks noChangeArrowheads="1"/>
                </p:cNvSpPr>
                <p:nvPr/>
              </p:nvSpPr>
              <p:spPr bwMode="auto">
                <a:xfrm>
                  <a:off x="1060" y="3084"/>
                  <a:ext cx="220" cy="64"/>
                </a:xfrm>
                <a:prstGeom prst="rect">
                  <a:avLst/>
                </a:prstGeom>
                <a:pattFill prst="ltUpDiag">
                  <a:fgClr>
                    <a:srgbClr val="497CFD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57" descr="右上がり対角線"/>
                <p:cNvSpPr>
                  <a:spLocks/>
                </p:cNvSpPr>
                <p:nvPr/>
              </p:nvSpPr>
              <p:spPr bwMode="auto">
                <a:xfrm>
                  <a:off x="1060" y="1872"/>
                  <a:ext cx="916" cy="1212"/>
                </a:xfrm>
                <a:custGeom>
                  <a:avLst/>
                  <a:gdLst/>
                  <a:ahLst/>
                  <a:cxnLst>
                    <a:cxn ang="0">
                      <a:pos x="0" y="1212"/>
                    </a:cxn>
                    <a:cxn ang="0">
                      <a:pos x="220" y="1212"/>
                    </a:cxn>
                    <a:cxn ang="0">
                      <a:pos x="916" y="0"/>
                    </a:cxn>
                    <a:cxn ang="0">
                      <a:pos x="700" y="0"/>
                    </a:cxn>
                    <a:cxn ang="0">
                      <a:pos x="0" y="1212"/>
                    </a:cxn>
                  </a:cxnLst>
                  <a:rect l="0" t="0" r="r" b="b"/>
                  <a:pathLst>
                    <a:path w="916" h="1212">
                      <a:moveTo>
                        <a:pt x="0" y="1212"/>
                      </a:moveTo>
                      <a:lnTo>
                        <a:pt x="220" y="1212"/>
                      </a:lnTo>
                      <a:lnTo>
                        <a:pt x="916" y="0"/>
                      </a:lnTo>
                      <a:lnTo>
                        <a:pt x="700" y="0"/>
                      </a:lnTo>
                      <a:lnTo>
                        <a:pt x="0" y="1212"/>
                      </a:lnTo>
                      <a:close/>
                    </a:path>
                  </a:pathLst>
                </a:custGeom>
                <a:pattFill prst="ltUpDiag">
                  <a:fgClr>
                    <a:srgbClr val="497CFD"/>
                  </a:fgClr>
                  <a:bgClr>
                    <a:srgbClr val="FFFFFF"/>
                  </a:bgClr>
                </a:patt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58" descr="右上がり対角線"/>
                <p:cNvSpPr>
                  <a:spLocks/>
                </p:cNvSpPr>
                <p:nvPr/>
              </p:nvSpPr>
              <p:spPr bwMode="auto">
                <a:xfrm>
                  <a:off x="1280" y="1872"/>
                  <a:ext cx="700" cy="1272"/>
                </a:xfrm>
                <a:custGeom>
                  <a:avLst/>
                  <a:gdLst/>
                  <a:ahLst/>
                  <a:cxnLst>
                    <a:cxn ang="0">
                      <a:pos x="0" y="1212"/>
                    </a:cxn>
                    <a:cxn ang="0">
                      <a:pos x="696" y="0"/>
                    </a:cxn>
                    <a:cxn ang="0">
                      <a:pos x="700" y="48"/>
                    </a:cxn>
                    <a:cxn ang="0">
                      <a:pos x="0" y="1272"/>
                    </a:cxn>
                    <a:cxn ang="0">
                      <a:pos x="0" y="1212"/>
                    </a:cxn>
                  </a:cxnLst>
                  <a:rect l="0" t="0" r="r" b="b"/>
                  <a:pathLst>
                    <a:path w="700" h="1272">
                      <a:moveTo>
                        <a:pt x="0" y="1212"/>
                      </a:moveTo>
                      <a:lnTo>
                        <a:pt x="696" y="0"/>
                      </a:lnTo>
                      <a:lnTo>
                        <a:pt x="700" y="48"/>
                      </a:lnTo>
                      <a:lnTo>
                        <a:pt x="0" y="1272"/>
                      </a:lnTo>
                      <a:lnTo>
                        <a:pt x="0" y="1212"/>
                      </a:lnTo>
                      <a:close/>
                    </a:path>
                  </a:pathLst>
                </a:custGeom>
                <a:pattFill prst="ltUpDiag">
                  <a:fgClr>
                    <a:srgbClr val="497CFD"/>
                  </a:fgClr>
                  <a:bgClr>
                    <a:srgbClr val="FFFFFF"/>
                  </a:bgClr>
                </a:patt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8" name="Rectangle 59" descr="右上がり対角線"/>
              <p:cNvSpPr>
                <a:spLocks noChangeArrowheads="1"/>
              </p:cNvSpPr>
              <p:nvPr/>
            </p:nvSpPr>
            <p:spPr bwMode="auto">
              <a:xfrm>
                <a:off x="1628" y="2696"/>
                <a:ext cx="9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762000"/>
                <a:r>
                  <a:rPr kumimoji="1" lang="en-US" altLang="ja-JP" sz="1600" b="1">
                    <a:solidFill>
                      <a:srgbClr val="000000"/>
                    </a:solidFill>
                    <a:ea typeface="MS Gothic" pitchFamily="49" charset="-128"/>
                  </a:rPr>
                  <a:t>B</a:t>
                </a:r>
                <a:endParaRPr kumimoji="1" lang="en-US" altLang="ja-JP" sz="1400">
                  <a:ea typeface="MS Gothic" pitchFamily="49" charset="-128"/>
                </a:endParaRPr>
              </a:p>
            </p:txBody>
          </p:sp>
        </p:grpSp>
        <p:grpSp>
          <p:nvGrpSpPr>
            <p:cNvPr id="65" name="Group 60"/>
            <p:cNvGrpSpPr>
              <a:grpSpLocks/>
            </p:cNvGrpSpPr>
            <p:nvPr/>
          </p:nvGrpSpPr>
          <p:grpSpPr bwMode="auto">
            <a:xfrm>
              <a:off x="2682875" y="2994025"/>
              <a:ext cx="3165475" cy="2736850"/>
              <a:chOff x="218" y="1704"/>
              <a:chExt cx="1994" cy="1724"/>
            </a:xfrm>
          </p:grpSpPr>
          <p:sp>
            <p:nvSpPr>
              <p:cNvPr id="66" name="Line 61"/>
              <p:cNvSpPr>
                <a:spLocks noChangeShapeType="1"/>
              </p:cNvSpPr>
              <p:nvPr/>
            </p:nvSpPr>
            <p:spPr bwMode="auto">
              <a:xfrm flipV="1">
                <a:off x="316" y="1712"/>
                <a:ext cx="936" cy="16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Oval 62"/>
              <p:cNvSpPr>
                <a:spLocks noChangeArrowheads="1"/>
              </p:cNvSpPr>
              <p:nvPr/>
            </p:nvSpPr>
            <p:spPr bwMode="auto">
              <a:xfrm>
                <a:off x="1196" y="3316"/>
                <a:ext cx="96" cy="8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63"/>
              <p:cNvSpPr>
                <a:spLocks noChangeShapeType="1"/>
              </p:cNvSpPr>
              <p:nvPr/>
            </p:nvSpPr>
            <p:spPr bwMode="auto">
              <a:xfrm flipV="1">
                <a:off x="1296" y="1768"/>
                <a:ext cx="908" cy="15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64"/>
              <p:cNvSpPr>
                <a:spLocks/>
              </p:cNvSpPr>
              <p:nvPr/>
            </p:nvSpPr>
            <p:spPr bwMode="auto">
              <a:xfrm>
                <a:off x="2188" y="1712"/>
                <a:ext cx="24" cy="5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16"/>
                  </a:cxn>
                  <a:cxn ang="0">
                    <a:pos x="24" y="24"/>
                  </a:cxn>
                  <a:cxn ang="0">
                    <a:pos x="24" y="40"/>
                  </a:cxn>
                  <a:cxn ang="0">
                    <a:pos x="16" y="56"/>
                  </a:cxn>
                </a:cxnLst>
                <a:rect l="0" t="0" r="r" b="b"/>
                <a:pathLst>
                  <a:path w="24" h="56">
                    <a:moveTo>
                      <a:pt x="0" y="0"/>
                    </a:moveTo>
                    <a:lnTo>
                      <a:pt x="8" y="0"/>
                    </a:lnTo>
                    <a:lnTo>
                      <a:pt x="16" y="8"/>
                    </a:lnTo>
                    <a:lnTo>
                      <a:pt x="16" y="16"/>
                    </a:lnTo>
                    <a:lnTo>
                      <a:pt x="24" y="24"/>
                    </a:lnTo>
                    <a:lnTo>
                      <a:pt x="24" y="40"/>
                    </a:lnTo>
                    <a:lnTo>
                      <a:pt x="16" y="5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65"/>
              <p:cNvSpPr>
                <a:spLocks noChangeShapeType="1"/>
              </p:cNvSpPr>
              <p:nvPr/>
            </p:nvSpPr>
            <p:spPr bwMode="auto">
              <a:xfrm>
                <a:off x="1252" y="1704"/>
                <a:ext cx="92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Oval 66"/>
              <p:cNvSpPr>
                <a:spLocks noChangeArrowheads="1"/>
              </p:cNvSpPr>
              <p:nvPr/>
            </p:nvSpPr>
            <p:spPr bwMode="auto">
              <a:xfrm>
                <a:off x="302" y="3312"/>
                <a:ext cx="88" cy="8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67"/>
              <p:cNvSpPr>
                <a:spLocks noChangeShapeType="1"/>
              </p:cNvSpPr>
              <p:nvPr/>
            </p:nvSpPr>
            <p:spPr bwMode="auto">
              <a:xfrm>
                <a:off x="358" y="3400"/>
                <a:ext cx="88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68"/>
              <p:cNvSpPr>
                <a:spLocks noChangeShapeType="1"/>
              </p:cNvSpPr>
              <p:nvPr/>
            </p:nvSpPr>
            <p:spPr bwMode="auto">
              <a:xfrm>
                <a:off x="350" y="3312"/>
                <a:ext cx="89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69"/>
              <p:cNvSpPr>
                <a:spLocks/>
              </p:cNvSpPr>
              <p:nvPr/>
            </p:nvSpPr>
            <p:spPr bwMode="auto">
              <a:xfrm>
                <a:off x="218" y="3280"/>
                <a:ext cx="84" cy="148"/>
              </a:xfrm>
              <a:custGeom>
                <a:avLst/>
                <a:gdLst/>
                <a:ahLst/>
                <a:cxnLst>
                  <a:cxn ang="0">
                    <a:pos x="76" y="148"/>
                  </a:cxn>
                  <a:cxn ang="0">
                    <a:pos x="16" y="116"/>
                  </a:cxn>
                  <a:cxn ang="0">
                    <a:pos x="4" y="80"/>
                  </a:cxn>
                  <a:cxn ang="0">
                    <a:pos x="4" y="44"/>
                  </a:cxn>
                  <a:cxn ang="0">
                    <a:pos x="24" y="20"/>
                  </a:cxn>
                  <a:cxn ang="0">
                    <a:pos x="60" y="4"/>
                  </a:cxn>
                  <a:cxn ang="0">
                    <a:pos x="84" y="0"/>
                  </a:cxn>
                </a:cxnLst>
                <a:rect l="0" t="0" r="r" b="b"/>
                <a:pathLst>
                  <a:path w="84" h="148">
                    <a:moveTo>
                      <a:pt x="76" y="148"/>
                    </a:moveTo>
                    <a:cubicBezTo>
                      <a:pt x="52" y="137"/>
                      <a:pt x="28" y="127"/>
                      <a:pt x="16" y="116"/>
                    </a:cubicBezTo>
                    <a:cubicBezTo>
                      <a:pt x="4" y="104"/>
                      <a:pt x="5" y="91"/>
                      <a:pt x="4" y="80"/>
                    </a:cubicBezTo>
                    <a:cubicBezTo>
                      <a:pt x="2" y="68"/>
                      <a:pt x="0" y="53"/>
                      <a:pt x="4" y="44"/>
                    </a:cubicBezTo>
                    <a:cubicBezTo>
                      <a:pt x="7" y="34"/>
                      <a:pt x="14" y="26"/>
                      <a:pt x="24" y="20"/>
                    </a:cubicBezTo>
                    <a:cubicBezTo>
                      <a:pt x="33" y="13"/>
                      <a:pt x="50" y="7"/>
                      <a:pt x="60" y="4"/>
                    </a:cubicBezTo>
                    <a:cubicBezTo>
                      <a:pt x="69" y="0"/>
                      <a:pt x="76" y="0"/>
                      <a:pt x="84" y="0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5" name="Group 70"/>
            <p:cNvGrpSpPr>
              <a:grpSpLocks/>
            </p:cNvGrpSpPr>
            <p:nvPr/>
          </p:nvGrpSpPr>
          <p:grpSpPr bwMode="auto">
            <a:xfrm>
              <a:off x="4924425" y="2994025"/>
              <a:ext cx="3165475" cy="2736850"/>
              <a:chOff x="218" y="1704"/>
              <a:chExt cx="1994" cy="1724"/>
            </a:xfrm>
          </p:grpSpPr>
          <p:sp>
            <p:nvSpPr>
              <p:cNvPr id="76" name="Line 71"/>
              <p:cNvSpPr>
                <a:spLocks noChangeShapeType="1"/>
              </p:cNvSpPr>
              <p:nvPr/>
            </p:nvSpPr>
            <p:spPr bwMode="auto">
              <a:xfrm flipV="1">
                <a:off x="316" y="1712"/>
                <a:ext cx="936" cy="16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Oval 72"/>
              <p:cNvSpPr>
                <a:spLocks noChangeArrowheads="1"/>
              </p:cNvSpPr>
              <p:nvPr/>
            </p:nvSpPr>
            <p:spPr bwMode="auto">
              <a:xfrm>
                <a:off x="1196" y="3316"/>
                <a:ext cx="96" cy="8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73"/>
              <p:cNvSpPr>
                <a:spLocks noChangeShapeType="1"/>
              </p:cNvSpPr>
              <p:nvPr/>
            </p:nvSpPr>
            <p:spPr bwMode="auto">
              <a:xfrm flipV="1">
                <a:off x="1296" y="1768"/>
                <a:ext cx="908" cy="15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74"/>
              <p:cNvSpPr>
                <a:spLocks/>
              </p:cNvSpPr>
              <p:nvPr/>
            </p:nvSpPr>
            <p:spPr bwMode="auto">
              <a:xfrm>
                <a:off x="2188" y="1712"/>
                <a:ext cx="24" cy="5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0"/>
                  </a:cxn>
                  <a:cxn ang="0">
                    <a:pos x="16" y="8"/>
                  </a:cxn>
                  <a:cxn ang="0">
                    <a:pos x="16" y="16"/>
                  </a:cxn>
                  <a:cxn ang="0">
                    <a:pos x="24" y="24"/>
                  </a:cxn>
                  <a:cxn ang="0">
                    <a:pos x="24" y="40"/>
                  </a:cxn>
                  <a:cxn ang="0">
                    <a:pos x="16" y="56"/>
                  </a:cxn>
                </a:cxnLst>
                <a:rect l="0" t="0" r="r" b="b"/>
                <a:pathLst>
                  <a:path w="24" h="56">
                    <a:moveTo>
                      <a:pt x="0" y="0"/>
                    </a:moveTo>
                    <a:lnTo>
                      <a:pt x="8" y="0"/>
                    </a:lnTo>
                    <a:lnTo>
                      <a:pt x="16" y="8"/>
                    </a:lnTo>
                    <a:lnTo>
                      <a:pt x="16" y="16"/>
                    </a:lnTo>
                    <a:lnTo>
                      <a:pt x="24" y="24"/>
                    </a:lnTo>
                    <a:lnTo>
                      <a:pt x="24" y="40"/>
                    </a:lnTo>
                    <a:lnTo>
                      <a:pt x="16" y="5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75"/>
              <p:cNvSpPr>
                <a:spLocks noChangeShapeType="1"/>
              </p:cNvSpPr>
              <p:nvPr/>
            </p:nvSpPr>
            <p:spPr bwMode="auto">
              <a:xfrm>
                <a:off x="1252" y="1704"/>
                <a:ext cx="92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Oval 76"/>
              <p:cNvSpPr>
                <a:spLocks noChangeArrowheads="1"/>
              </p:cNvSpPr>
              <p:nvPr/>
            </p:nvSpPr>
            <p:spPr bwMode="auto">
              <a:xfrm>
                <a:off x="302" y="3312"/>
                <a:ext cx="88" cy="8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77"/>
              <p:cNvSpPr>
                <a:spLocks noChangeShapeType="1"/>
              </p:cNvSpPr>
              <p:nvPr/>
            </p:nvSpPr>
            <p:spPr bwMode="auto">
              <a:xfrm>
                <a:off x="358" y="3400"/>
                <a:ext cx="88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78"/>
              <p:cNvSpPr>
                <a:spLocks noChangeShapeType="1"/>
              </p:cNvSpPr>
              <p:nvPr/>
            </p:nvSpPr>
            <p:spPr bwMode="auto">
              <a:xfrm>
                <a:off x="350" y="3312"/>
                <a:ext cx="89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79"/>
              <p:cNvSpPr>
                <a:spLocks/>
              </p:cNvSpPr>
              <p:nvPr/>
            </p:nvSpPr>
            <p:spPr bwMode="auto">
              <a:xfrm>
                <a:off x="218" y="3280"/>
                <a:ext cx="84" cy="148"/>
              </a:xfrm>
              <a:custGeom>
                <a:avLst/>
                <a:gdLst/>
                <a:ahLst/>
                <a:cxnLst>
                  <a:cxn ang="0">
                    <a:pos x="76" y="148"/>
                  </a:cxn>
                  <a:cxn ang="0">
                    <a:pos x="16" y="116"/>
                  </a:cxn>
                  <a:cxn ang="0">
                    <a:pos x="4" y="80"/>
                  </a:cxn>
                  <a:cxn ang="0">
                    <a:pos x="4" y="44"/>
                  </a:cxn>
                  <a:cxn ang="0">
                    <a:pos x="24" y="20"/>
                  </a:cxn>
                  <a:cxn ang="0">
                    <a:pos x="60" y="4"/>
                  </a:cxn>
                  <a:cxn ang="0">
                    <a:pos x="84" y="0"/>
                  </a:cxn>
                </a:cxnLst>
                <a:rect l="0" t="0" r="r" b="b"/>
                <a:pathLst>
                  <a:path w="84" h="148">
                    <a:moveTo>
                      <a:pt x="76" y="148"/>
                    </a:moveTo>
                    <a:cubicBezTo>
                      <a:pt x="52" y="137"/>
                      <a:pt x="28" y="127"/>
                      <a:pt x="16" y="116"/>
                    </a:cubicBezTo>
                    <a:cubicBezTo>
                      <a:pt x="4" y="104"/>
                      <a:pt x="5" y="91"/>
                      <a:pt x="4" y="80"/>
                    </a:cubicBezTo>
                    <a:cubicBezTo>
                      <a:pt x="2" y="68"/>
                      <a:pt x="0" y="53"/>
                      <a:pt x="4" y="44"/>
                    </a:cubicBezTo>
                    <a:cubicBezTo>
                      <a:pt x="7" y="34"/>
                      <a:pt x="14" y="26"/>
                      <a:pt x="24" y="20"/>
                    </a:cubicBezTo>
                    <a:cubicBezTo>
                      <a:pt x="33" y="13"/>
                      <a:pt x="50" y="7"/>
                      <a:pt x="60" y="4"/>
                    </a:cubicBezTo>
                    <a:cubicBezTo>
                      <a:pt x="69" y="0"/>
                      <a:pt x="76" y="0"/>
                      <a:pt x="84" y="0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6" name="Group 80"/>
            <p:cNvGrpSpPr>
              <a:grpSpLocks/>
            </p:cNvGrpSpPr>
            <p:nvPr/>
          </p:nvGrpSpPr>
          <p:grpSpPr bwMode="auto">
            <a:xfrm>
              <a:off x="5365750" y="3051175"/>
              <a:ext cx="1619250" cy="2235200"/>
              <a:chOff x="3380" y="1740"/>
              <a:chExt cx="1020" cy="1408"/>
            </a:xfrm>
          </p:grpSpPr>
          <p:grpSp>
            <p:nvGrpSpPr>
              <p:cNvPr id="87" name="Group 81"/>
              <p:cNvGrpSpPr>
                <a:grpSpLocks/>
              </p:cNvGrpSpPr>
              <p:nvPr/>
            </p:nvGrpSpPr>
            <p:grpSpPr bwMode="auto">
              <a:xfrm>
                <a:off x="3480" y="1872"/>
                <a:ext cx="920" cy="1276"/>
                <a:chOff x="1060" y="1872"/>
                <a:chExt cx="920" cy="1276"/>
              </a:xfrm>
            </p:grpSpPr>
            <p:sp>
              <p:nvSpPr>
                <p:cNvPr id="99" name="Rectangle 82" descr="縦線"/>
                <p:cNvSpPr>
                  <a:spLocks noChangeArrowheads="1"/>
                </p:cNvSpPr>
                <p:nvPr/>
              </p:nvSpPr>
              <p:spPr bwMode="auto">
                <a:xfrm>
                  <a:off x="1060" y="3084"/>
                  <a:ext cx="220" cy="64"/>
                </a:xfrm>
                <a:prstGeom prst="rect">
                  <a:avLst/>
                </a:prstGeom>
                <a:pattFill prst="ltVert">
                  <a:fgClr>
                    <a:srgbClr val="41FF41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" name="Freeform 83" descr="縦線"/>
                <p:cNvSpPr>
                  <a:spLocks/>
                </p:cNvSpPr>
                <p:nvPr/>
              </p:nvSpPr>
              <p:spPr bwMode="auto">
                <a:xfrm>
                  <a:off x="1060" y="1872"/>
                  <a:ext cx="916" cy="1212"/>
                </a:xfrm>
                <a:custGeom>
                  <a:avLst/>
                  <a:gdLst/>
                  <a:ahLst/>
                  <a:cxnLst>
                    <a:cxn ang="0">
                      <a:pos x="0" y="1212"/>
                    </a:cxn>
                    <a:cxn ang="0">
                      <a:pos x="220" y="1212"/>
                    </a:cxn>
                    <a:cxn ang="0">
                      <a:pos x="916" y="0"/>
                    </a:cxn>
                    <a:cxn ang="0">
                      <a:pos x="700" y="0"/>
                    </a:cxn>
                    <a:cxn ang="0">
                      <a:pos x="0" y="1212"/>
                    </a:cxn>
                  </a:cxnLst>
                  <a:rect l="0" t="0" r="r" b="b"/>
                  <a:pathLst>
                    <a:path w="916" h="1212">
                      <a:moveTo>
                        <a:pt x="0" y="1212"/>
                      </a:moveTo>
                      <a:lnTo>
                        <a:pt x="220" y="1212"/>
                      </a:lnTo>
                      <a:lnTo>
                        <a:pt x="916" y="0"/>
                      </a:lnTo>
                      <a:lnTo>
                        <a:pt x="700" y="0"/>
                      </a:lnTo>
                      <a:lnTo>
                        <a:pt x="0" y="1212"/>
                      </a:lnTo>
                      <a:close/>
                    </a:path>
                  </a:pathLst>
                </a:custGeom>
                <a:pattFill prst="ltVert">
                  <a:fgClr>
                    <a:srgbClr val="41FF41"/>
                  </a:fgClr>
                  <a:bgClr>
                    <a:srgbClr val="FFFFFF"/>
                  </a:bgClr>
                </a:patt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1" name="Freeform 84" descr="縦線"/>
                <p:cNvSpPr>
                  <a:spLocks/>
                </p:cNvSpPr>
                <p:nvPr/>
              </p:nvSpPr>
              <p:spPr bwMode="auto">
                <a:xfrm>
                  <a:off x="1280" y="1872"/>
                  <a:ext cx="700" cy="1272"/>
                </a:xfrm>
                <a:custGeom>
                  <a:avLst/>
                  <a:gdLst/>
                  <a:ahLst/>
                  <a:cxnLst>
                    <a:cxn ang="0">
                      <a:pos x="0" y="1212"/>
                    </a:cxn>
                    <a:cxn ang="0">
                      <a:pos x="696" y="0"/>
                    </a:cxn>
                    <a:cxn ang="0">
                      <a:pos x="700" y="48"/>
                    </a:cxn>
                    <a:cxn ang="0">
                      <a:pos x="0" y="1272"/>
                    </a:cxn>
                    <a:cxn ang="0">
                      <a:pos x="0" y="1212"/>
                    </a:cxn>
                  </a:cxnLst>
                  <a:rect l="0" t="0" r="r" b="b"/>
                  <a:pathLst>
                    <a:path w="700" h="1272">
                      <a:moveTo>
                        <a:pt x="0" y="1212"/>
                      </a:moveTo>
                      <a:lnTo>
                        <a:pt x="696" y="0"/>
                      </a:lnTo>
                      <a:lnTo>
                        <a:pt x="700" y="48"/>
                      </a:lnTo>
                      <a:lnTo>
                        <a:pt x="0" y="1272"/>
                      </a:lnTo>
                      <a:lnTo>
                        <a:pt x="0" y="1212"/>
                      </a:lnTo>
                      <a:close/>
                    </a:path>
                  </a:pathLst>
                </a:custGeom>
                <a:pattFill prst="ltVert">
                  <a:fgClr>
                    <a:srgbClr val="41FF41"/>
                  </a:fgClr>
                  <a:bgClr>
                    <a:srgbClr val="FFFFFF"/>
                  </a:bgClr>
                </a:patt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8" name="Rectangle 85" descr="右上がり対角線"/>
              <p:cNvSpPr>
                <a:spLocks noChangeArrowheads="1"/>
              </p:cNvSpPr>
              <p:nvPr/>
            </p:nvSpPr>
            <p:spPr bwMode="auto">
              <a:xfrm>
                <a:off x="3808" y="2848"/>
                <a:ext cx="9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762000"/>
                <a:r>
                  <a:rPr kumimoji="1" lang="en-US" altLang="ja-JP" sz="1600" b="1">
                    <a:solidFill>
                      <a:srgbClr val="000000"/>
                    </a:solidFill>
                    <a:ea typeface="MS Gothic" pitchFamily="49" charset="-128"/>
                  </a:rPr>
                  <a:t>A</a:t>
                </a:r>
                <a:endParaRPr kumimoji="1" lang="en-US" altLang="ja-JP" sz="1400">
                  <a:ea typeface="MS Gothic" pitchFamily="49" charset="-128"/>
                </a:endParaRPr>
              </a:p>
            </p:txBody>
          </p:sp>
          <p:grpSp>
            <p:nvGrpSpPr>
              <p:cNvPr id="89" name="Group 86"/>
              <p:cNvGrpSpPr>
                <a:grpSpLocks/>
              </p:cNvGrpSpPr>
              <p:nvPr/>
            </p:nvGrpSpPr>
            <p:grpSpPr bwMode="auto">
              <a:xfrm>
                <a:off x="3436" y="1812"/>
                <a:ext cx="920" cy="1276"/>
                <a:chOff x="1060" y="1872"/>
                <a:chExt cx="920" cy="1276"/>
              </a:xfrm>
            </p:grpSpPr>
            <p:sp>
              <p:nvSpPr>
                <p:cNvPr id="96" name="Rectangle 87" descr="右上がり対角線"/>
                <p:cNvSpPr>
                  <a:spLocks noChangeArrowheads="1"/>
                </p:cNvSpPr>
                <p:nvPr/>
              </p:nvSpPr>
              <p:spPr bwMode="auto">
                <a:xfrm>
                  <a:off x="1060" y="3084"/>
                  <a:ext cx="220" cy="64"/>
                </a:xfrm>
                <a:prstGeom prst="rect">
                  <a:avLst/>
                </a:prstGeom>
                <a:pattFill prst="ltUpDiag">
                  <a:fgClr>
                    <a:srgbClr val="497CFD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Freeform 88" descr="右上がり対角線"/>
                <p:cNvSpPr>
                  <a:spLocks/>
                </p:cNvSpPr>
                <p:nvPr/>
              </p:nvSpPr>
              <p:spPr bwMode="auto">
                <a:xfrm>
                  <a:off x="1060" y="1872"/>
                  <a:ext cx="916" cy="1212"/>
                </a:xfrm>
                <a:custGeom>
                  <a:avLst/>
                  <a:gdLst/>
                  <a:ahLst/>
                  <a:cxnLst>
                    <a:cxn ang="0">
                      <a:pos x="0" y="1212"/>
                    </a:cxn>
                    <a:cxn ang="0">
                      <a:pos x="220" y="1212"/>
                    </a:cxn>
                    <a:cxn ang="0">
                      <a:pos x="916" y="0"/>
                    </a:cxn>
                    <a:cxn ang="0">
                      <a:pos x="700" y="0"/>
                    </a:cxn>
                    <a:cxn ang="0">
                      <a:pos x="0" y="1212"/>
                    </a:cxn>
                  </a:cxnLst>
                  <a:rect l="0" t="0" r="r" b="b"/>
                  <a:pathLst>
                    <a:path w="916" h="1212">
                      <a:moveTo>
                        <a:pt x="0" y="1212"/>
                      </a:moveTo>
                      <a:lnTo>
                        <a:pt x="220" y="1212"/>
                      </a:lnTo>
                      <a:lnTo>
                        <a:pt x="916" y="0"/>
                      </a:lnTo>
                      <a:lnTo>
                        <a:pt x="700" y="0"/>
                      </a:lnTo>
                      <a:lnTo>
                        <a:pt x="0" y="1212"/>
                      </a:lnTo>
                      <a:close/>
                    </a:path>
                  </a:pathLst>
                </a:custGeom>
                <a:pattFill prst="ltUpDiag">
                  <a:fgClr>
                    <a:srgbClr val="497CFD"/>
                  </a:fgClr>
                  <a:bgClr>
                    <a:srgbClr val="FFFFFF"/>
                  </a:bgClr>
                </a:patt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Freeform 89" descr="右上がり対角線"/>
                <p:cNvSpPr>
                  <a:spLocks/>
                </p:cNvSpPr>
                <p:nvPr/>
              </p:nvSpPr>
              <p:spPr bwMode="auto">
                <a:xfrm>
                  <a:off x="1280" y="1872"/>
                  <a:ext cx="700" cy="1272"/>
                </a:xfrm>
                <a:custGeom>
                  <a:avLst/>
                  <a:gdLst/>
                  <a:ahLst/>
                  <a:cxnLst>
                    <a:cxn ang="0">
                      <a:pos x="0" y="1212"/>
                    </a:cxn>
                    <a:cxn ang="0">
                      <a:pos x="696" y="0"/>
                    </a:cxn>
                    <a:cxn ang="0">
                      <a:pos x="700" y="48"/>
                    </a:cxn>
                    <a:cxn ang="0">
                      <a:pos x="0" y="1272"/>
                    </a:cxn>
                    <a:cxn ang="0">
                      <a:pos x="0" y="1212"/>
                    </a:cxn>
                  </a:cxnLst>
                  <a:rect l="0" t="0" r="r" b="b"/>
                  <a:pathLst>
                    <a:path w="700" h="1272">
                      <a:moveTo>
                        <a:pt x="0" y="1212"/>
                      </a:moveTo>
                      <a:lnTo>
                        <a:pt x="696" y="0"/>
                      </a:lnTo>
                      <a:lnTo>
                        <a:pt x="700" y="48"/>
                      </a:lnTo>
                      <a:lnTo>
                        <a:pt x="0" y="1272"/>
                      </a:lnTo>
                      <a:lnTo>
                        <a:pt x="0" y="1212"/>
                      </a:lnTo>
                      <a:close/>
                    </a:path>
                  </a:pathLst>
                </a:custGeom>
                <a:pattFill prst="ltUpDiag">
                  <a:fgClr>
                    <a:srgbClr val="497CFD"/>
                  </a:fgClr>
                  <a:bgClr>
                    <a:srgbClr val="FFFFFF"/>
                  </a:bgClr>
                </a:patt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0" name="Rectangle 90" descr="右上がり対角線"/>
              <p:cNvSpPr>
                <a:spLocks noChangeArrowheads="1"/>
              </p:cNvSpPr>
              <p:nvPr/>
            </p:nvSpPr>
            <p:spPr bwMode="auto">
              <a:xfrm>
                <a:off x="3736" y="2760"/>
                <a:ext cx="9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762000"/>
                <a:r>
                  <a:rPr kumimoji="1" lang="en-US" altLang="ja-JP" sz="1600" b="1">
                    <a:solidFill>
                      <a:srgbClr val="000000"/>
                    </a:solidFill>
                    <a:ea typeface="MS Gothic" pitchFamily="49" charset="-128"/>
                  </a:rPr>
                  <a:t>B</a:t>
                </a:r>
                <a:endParaRPr kumimoji="1" lang="en-US" altLang="ja-JP" sz="1400">
                  <a:ea typeface="MS Gothic" pitchFamily="49" charset="-128"/>
                </a:endParaRPr>
              </a:p>
            </p:txBody>
          </p:sp>
          <p:grpSp>
            <p:nvGrpSpPr>
              <p:cNvPr id="91" name="Group 91"/>
              <p:cNvGrpSpPr>
                <a:grpSpLocks/>
              </p:cNvGrpSpPr>
              <p:nvPr/>
            </p:nvGrpSpPr>
            <p:grpSpPr bwMode="auto">
              <a:xfrm>
                <a:off x="3380" y="1740"/>
                <a:ext cx="920" cy="1276"/>
                <a:chOff x="1060" y="1872"/>
                <a:chExt cx="920" cy="1276"/>
              </a:xfrm>
            </p:grpSpPr>
            <p:sp>
              <p:nvSpPr>
                <p:cNvPr id="93" name="Rectangle 92" descr="5%"/>
                <p:cNvSpPr>
                  <a:spLocks noChangeArrowheads="1"/>
                </p:cNvSpPr>
                <p:nvPr/>
              </p:nvSpPr>
              <p:spPr bwMode="auto">
                <a:xfrm>
                  <a:off x="1060" y="3084"/>
                  <a:ext cx="220" cy="64"/>
                </a:xfrm>
                <a:prstGeom prst="rect">
                  <a:avLst/>
                </a:prstGeom>
                <a:pattFill prst="pct5">
                  <a:fgClr>
                    <a:schemeClr val="hlink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" name="Freeform 93" descr="5%"/>
                <p:cNvSpPr>
                  <a:spLocks/>
                </p:cNvSpPr>
                <p:nvPr/>
              </p:nvSpPr>
              <p:spPr bwMode="auto">
                <a:xfrm>
                  <a:off x="1060" y="1872"/>
                  <a:ext cx="916" cy="1212"/>
                </a:xfrm>
                <a:custGeom>
                  <a:avLst/>
                  <a:gdLst/>
                  <a:ahLst/>
                  <a:cxnLst>
                    <a:cxn ang="0">
                      <a:pos x="0" y="1212"/>
                    </a:cxn>
                    <a:cxn ang="0">
                      <a:pos x="220" y="1212"/>
                    </a:cxn>
                    <a:cxn ang="0">
                      <a:pos x="916" y="0"/>
                    </a:cxn>
                    <a:cxn ang="0">
                      <a:pos x="700" y="0"/>
                    </a:cxn>
                    <a:cxn ang="0">
                      <a:pos x="0" y="1212"/>
                    </a:cxn>
                  </a:cxnLst>
                  <a:rect l="0" t="0" r="r" b="b"/>
                  <a:pathLst>
                    <a:path w="916" h="1212">
                      <a:moveTo>
                        <a:pt x="0" y="1212"/>
                      </a:moveTo>
                      <a:lnTo>
                        <a:pt x="220" y="1212"/>
                      </a:lnTo>
                      <a:lnTo>
                        <a:pt x="916" y="0"/>
                      </a:lnTo>
                      <a:lnTo>
                        <a:pt x="700" y="0"/>
                      </a:lnTo>
                      <a:lnTo>
                        <a:pt x="0" y="1212"/>
                      </a:lnTo>
                      <a:close/>
                    </a:path>
                  </a:pathLst>
                </a:custGeom>
                <a:pattFill prst="pct5">
                  <a:fgClr>
                    <a:schemeClr val="hlink"/>
                  </a:fgClr>
                  <a:bgClr>
                    <a:srgbClr val="FFFFFF"/>
                  </a:bgClr>
                </a:patt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Freeform 94" descr="5%"/>
                <p:cNvSpPr>
                  <a:spLocks/>
                </p:cNvSpPr>
                <p:nvPr/>
              </p:nvSpPr>
              <p:spPr bwMode="auto">
                <a:xfrm>
                  <a:off x="1280" y="1872"/>
                  <a:ext cx="700" cy="1272"/>
                </a:xfrm>
                <a:custGeom>
                  <a:avLst/>
                  <a:gdLst/>
                  <a:ahLst/>
                  <a:cxnLst>
                    <a:cxn ang="0">
                      <a:pos x="0" y="1212"/>
                    </a:cxn>
                    <a:cxn ang="0">
                      <a:pos x="696" y="0"/>
                    </a:cxn>
                    <a:cxn ang="0">
                      <a:pos x="700" y="48"/>
                    </a:cxn>
                    <a:cxn ang="0">
                      <a:pos x="0" y="1272"/>
                    </a:cxn>
                    <a:cxn ang="0">
                      <a:pos x="0" y="1212"/>
                    </a:cxn>
                  </a:cxnLst>
                  <a:rect l="0" t="0" r="r" b="b"/>
                  <a:pathLst>
                    <a:path w="700" h="1272">
                      <a:moveTo>
                        <a:pt x="0" y="1212"/>
                      </a:moveTo>
                      <a:lnTo>
                        <a:pt x="696" y="0"/>
                      </a:lnTo>
                      <a:lnTo>
                        <a:pt x="700" y="48"/>
                      </a:lnTo>
                      <a:lnTo>
                        <a:pt x="0" y="1272"/>
                      </a:lnTo>
                      <a:lnTo>
                        <a:pt x="0" y="1212"/>
                      </a:lnTo>
                      <a:close/>
                    </a:path>
                  </a:pathLst>
                </a:custGeom>
                <a:pattFill prst="pct5">
                  <a:fgClr>
                    <a:schemeClr val="hlink"/>
                  </a:fgClr>
                  <a:bgClr>
                    <a:srgbClr val="FFFFFF"/>
                  </a:bgClr>
                </a:patt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2" name="Rectangle 95" descr="右上がり対角線"/>
              <p:cNvSpPr>
                <a:spLocks noChangeArrowheads="1"/>
              </p:cNvSpPr>
              <p:nvPr/>
            </p:nvSpPr>
            <p:spPr bwMode="auto">
              <a:xfrm>
                <a:off x="3640" y="2664"/>
                <a:ext cx="9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762000"/>
                <a:r>
                  <a:rPr kumimoji="1" lang="en-US" altLang="ja-JP" sz="1600" b="1">
                    <a:solidFill>
                      <a:srgbClr val="000000"/>
                    </a:solidFill>
                    <a:ea typeface="MS Gothic" pitchFamily="49" charset="-128"/>
                  </a:rPr>
                  <a:t>C</a:t>
                </a:r>
                <a:endParaRPr kumimoji="1" lang="en-US" altLang="ja-JP" sz="1400">
                  <a:ea typeface="MS Gothic" pitchFamily="49" charset="-128"/>
                </a:endParaRPr>
              </a:p>
            </p:txBody>
          </p:sp>
        </p:grpSp>
        <p:grpSp>
          <p:nvGrpSpPr>
            <p:cNvPr id="102" name="Group 96"/>
            <p:cNvGrpSpPr>
              <a:grpSpLocks/>
            </p:cNvGrpSpPr>
            <p:nvPr/>
          </p:nvGrpSpPr>
          <p:grpSpPr bwMode="auto">
            <a:xfrm>
              <a:off x="6178550" y="3127375"/>
              <a:ext cx="1549400" cy="2139950"/>
              <a:chOff x="3892" y="1788"/>
              <a:chExt cx="976" cy="1348"/>
            </a:xfrm>
          </p:grpSpPr>
          <p:grpSp>
            <p:nvGrpSpPr>
              <p:cNvPr id="103" name="Group 97"/>
              <p:cNvGrpSpPr>
                <a:grpSpLocks/>
              </p:cNvGrpSpPr>
              <p:nvPr/>
            </p:nvGrpSpPr>
            <p:grpSpPr bwMode="auto">
              <a:xfrm>
                <a:off x="3892" y="1788"/>
                <a:ext cx="976" cy="1348"/>
                <a:chOff x="3892" y="1788"/>
                <a:chExt cx="976" cy="1348"/>
              </a:xfrm>
            </p:grpSpPr>
            <p:grpSp>
              <p:nvGrpSpPr>
                <p:cNvPr id="111" name="Group 98"/>
                <p:cNvGrpSpPr>
                  <a:grpSpLocks/>
                </p:cNvGrpSpPr>
                <p:nvPr/>
              </p:nvGrpSpPr>
              <p:grpSpPr bwMode="auto">
                <a:xfrm>
                  <a:off x="3948" y="1860"/>
                  <a:ext cx="920" cy="1276"/>
                  <a:chOff x="1060" y="1872"/>
                  <a:chExt cx="920" cy="1276"/>
                </a:xfrm>
              </p:grpSpPr>
              <p:sp>
                <p:nvSpPr>
                  <p:cNvPr id="118" name="Rectangle 99" descr="右上がり対角線"/>
                  <p:cNvSpPr>
                    <a:spLocks noChangeArrowheads="1"/>
                  </p:cNvSpPr>
                  <p:nvPr/>
                </p:nvSpPr>
                <p:spPr bwMode="auto">
                  <a:xfrm>
                    <a:off x="1060" y="3084"/>
                    <a:ext cx="220" cy="64"/>
                  </a:xfrm>
                  <a:prstGeom prst="rect">
                    <a:avLst/>
                  </a:prstGeom>
                  <a:pattFill prst="ltUpDiag">
                    <a:fgClr>
                      <a:srgbClr val="497CFD"/>
                    </a:fgClr>
                    <a:bgClr>
                      <a:srgbClr val="FFFFFF"/>
                    </a:bgClr>
                  </a:patt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 100" descr="右上がり対角線"/>
                  <p:cNvSpPr>
                    <a:spLocks/>
                  </p:cNvSpPr>
                  <p:nvPr/>
                </p:nvSpPr>
                <p:spPr bwMode="auto">
                  <a:xfrm>
                    <a:off x="1060" y="1872"/>
                    <a:ext cx="916" cy="1212"/>
                  </a:xfrm>
                  <a:custGeom>
                    <a:avLst/>
                    <a:gdLst/>
                    <a:ahLst/>
                    <a:cxnLst>
                      <a:cxn ang="0">
                        <a:pos x="0" y="1212"/>
                      </a:cxn>
                      <a:cxn ang="0">
                        <a:pos x="220" y="1212"/>
                      </a:cxn>
                      <a:cxn ang="0">
                        <a:pos x="916" y="0"/>
                      </a:cxn>
                      <a:cxn ang="0">
                        <a:pos x="700" y="0"/>
                      </a:cxn>
                      <a:cxn ang="0">
                        <a:pos x="0" y="1212"/>
                      </a:cxn>
                    </a:cxnLst>
                    <a:rect l="0" t="0" r="r" b="b"/>
                    <a:pathLst>
                      <a:path w="916" h="1212">
                        <a:moveTo>
                          <a:pt x="0" y="1212"/>
                        </a:moveTo>
                        <a:lnTo>
                          <a:pt x="220" y="1212"/>
                        </a:lnTo>
                        <a:lnTo>
                          <a:pt x="916" y="0"/>
                        </a:lnTo>
                        <a:lnTo>
                          <a:pt x="700" y="0"/>
                        </a:lnTo>
                        <a:lnTo>
                          <a:pt x="0" y="1212"/>
                        </a:lnTo>
                        <a:close/>
                      </a:path>
                    </a:pathLst>
                  </a:custGeom>
                  <a:pattFill prst="ltUpDiag">
                    <a:fgClr>
                      <a:srgbClr val="497CFD"/>
                    </a:fgClr>
                    <a:bgClr>
                      <a:srgbClr val="FFFFFF"/>
                    </a:bgClr>
                  </a:patt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0" name="Freeform 101" descr="右上がり対角線"/>
                  <p:cNvSpPr>
                    <a:spLocks/>
                  </p:cNvSpPr>
                  <p:nvPr/>
                </p:nvSpPr>
                <p:spPr bwMode="auto">
                  <a:xfrm>
                    <a:off x="1280" y="1872"/>
                    <a:ext cx="700" cy="1272"/>
                  </a:xfrm>
                  <a:custGeom>
                    <a:avLst/>
                    <a:gdLst/>
                    <a:ahLst/>
                    <a:cxnLst>
                      <a:cxn ang="0">
                        <a:pos x="0" y="1212"/>
                      </a:cxn>
                      <a:cxn ang="0">
                        <a:pos x="696" y="0"/>
                      </a:cxn>
                      <a:cxn ang="0">
                        <a:pos x="700" y="48"/>
                      </a:cxn>
                      <a:cxn ang="0">
                        <a:pos x="0" y="1272"/>
                      </a:cxn>
                      <a:cxn ang="0">
                        <a:pos x="0" y="1212"/>
                      </a:cxn>
                    </a:cxnLst>
                    <a:rect l="0" t="0" r="r" b="b"/>
                    <a:pathLst>
                      <a:path w="700" h="1272">
                        <a:moveTo>
                          <a:pt x="0" y="1212"/>
                        </a:moveTo>
                        <a:lnTo>
                          <a:pt x="696" y="0"/>
                        </a:lnTo>
                        <a:lnTo>
                          <a:pt x="700" y="48"/>
                        </a:lnTo>
                        <a:lnTo>
                          <a:pt x="0" y="1272"/>
                        </a:lnTo>
                        <a:lnTo>
                          <a:pt x="0" y="1212"/>
                        </a:lnTo>
                        <a:close/>
                      </a:path>
                    </a:pathLst>
                  </a:custGeom>
                  <a:pattFill prst="ltUpDiag">
                    <a:fgClr>
                      <a:srgbClr val="497CFD"/>
                    </a:fgClr>
                    <a:bgClr>
                      <a:srgbClr val="FFFFFF"/>
                    </a:bgClr>
                  </a:patt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2" name="Group 102"/>
                <p:cNvGrpSpPr>
                  <a:grpSpLocks/>
                </p:cNvGrpSpPr>
                <p:nvPr/>
              </p:nvGrpSpPr>
              <p:grpSpPr bwMode="auto">
                <a:xfrm>
                  <a:off x="3892" y="1788"/>
                  <a:ext cx="920" cy="1276"/>
                  <a:chOff x="1060" y="1872"/>
                  <a:chExt cx="920" cy="1276"/>
                </a:xfrm>
              </p:grpSpPr>
              <p:sp>
                <p:nvSpPr>
                  <p:cNvPr id="115" name="Rectangle 103" descr="5%"/>
                  <p:cNvSpPr>
                    <a:spLocks noChangeArrowheads="1"/>
                  </p:cNvSpPr>
                  <p:nvPr/>
                </p:nvSpPr>
                <p:spPr bwMode="auto">
                  <a:xfrm>
                    <a:off x="1060" y="3084"/>
                    <a:ext cx="220" cy="64"/>
                  </a:xfrm>
                  <a:prstGeom prst="rect">
                    <a:avLst/>
                  </a:prstGeom>
                  <a:pattFill prst="pct5">
                    <a:fgClr>
                      <a:schemeClr val="hlink"/>
                    </a:fgClr>
                    <a:bgClr>
                      <a:srgbClr val="FFFFFF"/>
                    </a:bgClr>
                  </a:patt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" name="Freeform 104" descr="5%"/>
                  <p:cNvSpPr>
                    <a:spLocks/>
                  </p:cNvSpPr>
                  <p:nvPr/>
                </p:nvSpPr>
                <p:spPr bwMode="auto">
                  <a:xfrm>
                    <a:off x="1060" y="1872"/>
                    <a:ext cx="916" cy="1212"/>
                  </a:xfrm>
                  <a:custGeom>
                    <a:avLst/>
                    <a:gdLst/>
                    <a:ahLst/>
                    <a:cxnLst>
                      <a:cxn ang="0">
                        <a:pos x="0" y="1212"/>
                      </a:cxn>
                      <a:cxn ang="0">
                        <a:pos x="220" y="1212"/>
                      </a:cxn>
                      <a:cxn ang="0">
                        <a:pos x="916" y="0"/>
                      </a:cxn>
                      <a:cxn ang="0">
                        <a:pos x="700" y="0"/>
                      </a:cxn>
                      <a:cxn ang="0">
                        <a:pos x="0" y="1212"/>
                      </a:cxn>
                    </a:cxnLst>
                    <a:rect l="0" t="0" r="r" b="b"/>
                    <a:pathLst>
                      <a:path w="916" h="1212">
                        <a:moveTo>
                          <a:pt x="0" y="1212"/>
                        </a:moveTo>
                        <a:lnTo>
                          <a:pt x="220" y="1212"/>
                        </a:lnTo>
                        <a:lnTo>
                          <a:pt x="916" y="0"/>
                        </a:lnTo>
                        <a:lnTo>
                          <a:pt x="700" y="0"/>
                        </a:lnTo>
                        <a:lnTo>
                          <a:pt x="0" y="1212"/>
                        </a:lnTo>
                        <a:close/>
                      </a:path>
                    </a:pathLst>
                  </a:custGeom>
                  <a:pattFill prst="pct5">
                    <a:fgClr>
                      <a:schemeClr val="hlink"/>
                    </a:fgClr>
                    <a:bgClr>
                      <a:srgbClr val="FFFFFF"/>
                    </a:bgClr>
                  </a:patt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105" descr="5%"/>
                  <p:cNvSpPr>
                    <a:spLocks/>
                  </p:cNvSpPr>
                  <p:nvPr/>
                </p:nvSpPr>
                <p:spPr bwMode="auto">
                  <a:xfrm>
                    <a:off x="1280" y="1872"/>
                    <a:ext cx="700" cy="1272"/>
                  </a:xfrm>
                  <a:custGeom>
                    <a:avLst/>
                    <a:gdLst/>
                    <a:ahLst/>
                    <a:cxnLst>
                      <a:cxn ang="0">
                        <a:pos x="0" y="1212"/>
                      </a:cxn>
                      <a:cxn ang="0">
                        <a:pos x="696" y="0"/>
                      </a:cxn>
                      <a:cxn ang="0">
                        <a:pos x="700" y="48"/>
                      </a:cxn>
                      <a:cxn ang="0">
                        <a:pos x="0" y="1272"/>
                      </a:cxn>
                      <a:cxn ang="0">
                        <a:pos x="0" y="1212"/>
                      </a:cxn>
                    </a:cxnLst>
                    <a:rect l="0" t="0" r="r" b="b"/>
                    <a:pathLst>
                      <a:path w="700" h="1272">
                        <a:moveTo>
                          <a:pt x="0" y="1212"/>
                        </a:moveTo>
                        <a:lnTo>
                          <a:pt x="696" y="0"/>
                        </a:lnTo>
                        <a:lnTo>
                          <a:pt x="700" y="48"/>
                        </a:lnTo>
                        <a:lnTo>
                          <a:pt x="0" y="1272"/>
                        </a:lnTo>
                        <a:lnTo>
                          <a:pt x="0" y="1212"/>
                        </a:lnTo>
                        <a:close/>
                      </a:path>
                    </a:pathLst>
                  </a:custGeom>
                  <a:pattFill prst="pct5">
                    <a:fgClr>
                      <a:schemeClr val="hlink"/>
                    </a:fgClr>
                    <a:bgClr>
                      <a:srgbClr val="FFFFFF"/>
                    </a:bgClr>
                  </a:patt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3" name="Rectangle 106" descr="右上がり対角線"/>
                <p:cNvSpPr>
                  <a:spLocks noChangeArrowheads="1"/>
                </p:cNvSpPr>
                <p:nvPr/>
              </p:nvSpPr>
              <p:spPr bwMode="auto">
                <a:xfrm>
                  <a:off x="4264" y="2808"/>
                  <a:ext cx="92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762000"/>
                  <a:r>
                    <a:rPr kumimoji="1" lang="en-US" altLang="ja-JP" sz="1600" b="1">
                      <a:solidFill>
                        <a:srgbClr val="000000"/>
                      </a:solidFill>
                      <a:ea typeface="MS Gothic" pitchFamily="49" charset="-128"/>
                    </a:rPr>
                    <a:t>B</a:t>
                  </a:r>
                  <a:endParaRPr kumimoji="1" lang="en-US" altLang="ja-JP" sz="1400">
                    <a:ea typeface="MS Gothic" pitchFamily="49" charset="-128"/>
                  </a:endParaRPr>
                </a:p>
              </p:txBody>
            </p:sp>
            <p:sp>
              <p:nvSpPr>
                <p:cNvPr id="114" name="Rectangle 107" descr="右上がり対角線"/>
                <p:cNvSpPr>
                  <a:spLocks noChangeArrowheads="1"/>
                </p:cNvSpPr>
                <p:nvPr/>
              </p:nvSpPr>
              <p:spPr bwMode="auto">
                <a:xfrm>
                  <a:off x="4160" y="2744"/>
                  <a:ext cx="92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762000"/>
                  <a:r>
                    <a:rPr kumimoji="1" lang="en-US" altLang="ja-JP" sz="1600" b="1">
                      <a:solidFill>
                        <a:srgbClr val="000000"/>
                      </a:solidFill>
                      <a:ea typeface="MS Gothic" pitchFamily="49" charset="-128"/>
                    </a:rPr>
                    <a:t>C</a:t>
                  </a:r>
                  <a:endParaRPr kumimoji="1" lang="en-US" altLang="ja-JP" sz="1400">
                    <a:ea typeface="MS Gothic" pitchFamily="49" charset="-128"/>
                  </a:endParaRPr>
                </a:p>
              </p:txBody>
            </p:sp>
          </p:grpSp>
          <p:grpSp>
            <p:nvGrpSpPr>
              <p:cNvPr id="104" name="Group 108"/>
              <p:cNvGrpSpPr>
                <a:grpSpLocks/>
              </p:cNvGrpSpPr>
              <p:nvPr/>
            </p:nvGrpSpPr>
            <p:grpSpPr bwMode="auto">
              <a:xfrm>
                <a:off x="4224" y="2140"/>
                <a:ext cx="300" cy="274"/>
                <a:chOff x="628" y="2764"/>
                <a:chExt cx="300" cy="274"/>
              </a:xfrm>
            </p:grpSpPr>
            <p:grpSp>
              <p:nvGrpSpPr>
                <p:cNvPr id="105" name="Group 109"/>
                <p:cNvGrpSpPr>
                  <a:grpSpLocks/>
                </p:cNvGrpSpPr>
                <p:nvPr/>
              </p:nvGrpSpPr>
              <p:grpSpPr bwMode="auto">
                <a:xfrm>
                  <a:off x="628" y="2764"/>
                  <a:ext cx="300" cy="260"/>
                  <a:chOff x="628" y="2764"/>
                  <a:chExt cx="300" cy="260"/>
                </a:xfrm>
              </p:grpSpPr>
              <p:sp>
                <p:nvSpPr>
                  <p:cNvPr id="107" name="Freeform 110" descr="縦線"/>
                  <p:cNvSpPr>
                    <a:spLocks/>
                  </p:cNvSpPr>
                  <p:nvPr/>
                </p:nvSpPr>
                <p:spPr bwMode="auto">
                  <a:xfrm>
                    <a:off x="628" y="2764"/>
                    <a:ext cx="300" cy="256"/>
                  </a:xfrm>
                  <a:custGeom>
                    <a:avLst/>
                    <a:gdLst/>
                    <a:ahLst/>
                    <a:cxnLst>
                      <a:cxn ang="0">
                        <a:pos x="0" y="136"/>
                      </a:cxn>
                      <a:cxn ang="0">
                        <a:pos x="0" y="256"/>
                      </a:cxn>
                      <a:cxn ang="0">
                        <a:pos x="200" y="256"/>
                      </a:cxn>
                      <a:cxn ang="0">
                        <a:pos x="200" y="136"/>
                      </a:cxn>
                      <a:cxn ang="0">
                        <a:pos x="300" y="0"/>
                      </a:cxn>
                      <a:cxn ang="0">
                        <a:pos x="100" y="0"/>
                      </a:cxn>
                      <a:cxn ang="0">
                        <a:pos x="0" y="136"/>
                      </a:cxn>
                    </a:cxnLst>
                    <a:rect l="0" t="0" r="r" b="b"/>
                    <a:pathLst>
                      <a:path w="300" h="256">
                        <a:moveTo>
                          <a:pt x="0" y="136"/>
                        </a:moveTo>
                        <a:lnTo>
                          <a:pt x="0" y="256"/>
                        </a:lnTo>
                        <a:lnTo>
                          <a:pt x="200" y="256"/>
                        </a:lnTo>
                        <a:lnTo>
                          <a:pt x="200" y="136"/>
                        </a:lnTo>
                        <a:lnTo>
                          <a:pt x="300" y="0"/>
                        </a:lnTo>
                        <a:lnTo>
                          <a:pt x="100" y="0"/>
                        </a:lnTo>
                        <a:lnTo>
                          <a:pt x="0" y="136"/>
                        </a:lnTo>
                        <a:close/>
                      </a:path>
                    </a:pathLst>
                  </a:custGeom>
                  <a:pattFill prst="ltVert">
                    <a:fgClr>
                      <a:srgbClr val="41FF41"/>
                    </a:fgClr>
                    <a:bgClr>
                      <a:srgbClr val="FFFFFF"/>
                    </a:bgClr>
                  </a:patt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111" descr="縦線"/>
                  <p:cNvSpPr>
                    <a:spLocks/>
                  </p:cNvSpPr>
                  <p:nvPr/>
                </p:nvSpPr>
                <p:spPr bwMode="auto">
                  <a:xfrm>
                    <a:off x="828" y="2764"/>
                    <a:ext cx="100" cy="260"/>
                  </a:xfrm>
                  <a:custGeom>
                    <a:avLst/>
                    <a:gdLst/>
                    <a:ahLst/>
                    <a:cxnLst>
                      <a:cxn ang="0">
                        <a:pos x="0" y="132"/>
                      </a:cxn>
                      <a:cxn ang="0">
                        <a:pos x="0" y="260"/>
                      </a:cxn>
                      <a:cxn ang="0">
                        <a:pos x="100" y="128"/>
                      </a:cxn>
                      <a:cxn ang="0">
                        <a:pos x="100" y="0"/>
                      </a:cxn>
                      <a:cxn ang="0">
                        <a:pos x="0" y="132"/>
                      </a:cxn>
                    </a:cxnLst>
                    <a:rect l="0" t="0" r="r" b="b"/>
                    <a:pathLst>
                      <a:path w="100" h="260">
                        <a:moveTo>
                          <a:pt x="0" y="132"/>
                        </a:moveTo>
                        <a:lnTo>
                          <a:pt x="0" y="260"/>
                        </a:lnTo>
                        <a:lnTo>
                          <a:pt x="100" y="128"/>
                        </a:lnTo>
                        <a:lnTo>
                          <a:pt x="100" y="0"/>
                        </a:lnTo>
                        <a:lnTo>
                          <a:pt x="0" y="132"/>
                        </a:lnTo>
                        <a:close/>
                      </a:path>
                    </a:pathLst>
                  </a:custGeom>
                  <a:pattFill prst="ltVert">
                    <a:fgClr>
                      <a:srgbClr val="41FF41"/>
                    </a:fgClr>
                    <a:bgClr>
                      <a:srgbClr val="FFFFFF"/>
                    </a:bgClr>
                  </a:patt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632" y="2888"/>
                    <a:ext cx="2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6" name="Rectangle 113"/>
                <p:cNvSpPr>
                  <a:spLocks noChangeArrowheads="1"/>
                </p:cNvSpPr>
                <p:nvPr/>
              </p:nvSpPr>
              <p:spPr bwMode="auto">
                <a:xfrm>
                  <a:off x="684" y="2884"/>
                  <a:ext cx="92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762000"/>
                  <a:r>
                    <a:rPr kumimoji="1" lang="en-US" altLang="ja-JP" sz="1600" b="1">
                      <a:solidFill>
                        <a:srgbClr val="000000"/>
                      </a:solidFill>
                      <a:ea typeface="MS Gothic" pitchFamily="49" charset="-128"/>
                    </a:rPr>
                    <a:t>A</a:t>
                  </a:r>
                  <a:endParaRPr kumimoji="1" lang="en-US" altLang="ja-JP" sz="1400">
                    <a:ea typeface="MS Gothic" pitchFamily="49" charset="-128"/>
                  </a:endParaRPr>
                </a:p>
              </p:txBody>
            </p:sp>
          </p:grpSp>
        </p:grpSp>
        <p:grpSp>
          <p:nvGrpSpPr>
            <p:cNvPr id="121" name="Group 114"/>
            <p:cNvGrpSpPr>
              <a:grpSpLocks/>
            </p:cNvGrpSpPr>
            <p:nvPr/>
          </p:nvGrpSpPr>
          <p:grpSpPr bwMode="auto">
            <a:xfrm>
              <a:off x="6946900" y="2949575"/>
              <a:ext cx="944563" cy="668338"/>
              <a:chOff x="4172" y="1684"/>
              <a:chExt cx="595" cy="421"/>
            </a:xfrm>
          </p:grpSpPr>
          <p:sp>
            <p:nvSpPr>
              <p:cNvPr id="122" name="Rectangle 115"/>
              <p:cNvSpPr>
                <a:spLocks noChangeArrowheads="1"/>
              </p:cNvSpPr>
              <p:nvPr/>
            </p:nvSpPr>
            <p:spPr bwMode="auto">
              <a:xfrm>
                <a:off x="4376" y="1684"/>
                <a:ext cx="39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762000"/>
                <a:r>
                  <a:rPr kumimoji="1" lang="en-US" altLang="ja-JP" sz="1400" b="1">
                    <a:solidFill>
                      <a:srgbClr val="000000"/>
                    </a:solidFill>
                    <a:ea typeface="MS Gothic" pitchFamily="49" charset="-128"/>
                  </a:rPr>
                  <a:t>Code A</a:t>
                </a:r>
                <a:endParaRPr kumimoji="1" lang="en-US" altLang="ja-JP" sz="1400">
                  <a:ea typeface="MS Gothic" pitchFamily="49" charset="-128"/>
                </a:endParaRPr>
              </a:p>
            </p:txBody>
          </p:sp>
          <p:grpSp>
            <p:nvGrpSpPr>
              <p:cNvPr id="123" name="Group 116"/>
              <p:cNvGrpSpPr>
                <a:grpSpLocks/>
              </p:cNvGrpSpPr>
              <p:nvPr/>
            </p:nvGrpSpPr>
            <p:grpSpPr bwMode="auto">
              <a:xfrm>
                <a:off x="4172" y="1759"/>
                <a:ext cx="332" cy="346"/>
                <a:chOff x="4172" y="1759"/>
                <a:chExt cx="332" cy="346"/>
              </a:xfrm>
            </p:grpSpPr>
            <p:grpSp>
              <p:nvGrpSpPr>
                <p:cNvPr id="124" name="Group 117"/>
                <p:cNvGrpSpPr>
                  <a:grpSpLocks/>
                </p:cNvGrpSpPr>
                <p:nvPr/>
              </p:nvGrpSpPr>
              <p:grpSpPr bwMode="auto">
                <a:xfrm>
                  <a:off x="4221" y="1759"/>
                  <a:ext cx="283" cy="304"/>
                  <a:chOff x="4221" y="1759"/>
                  <a:chExt cx="283" cy="304"/>
                </a:xfrm>
              </p:grpSpPr>
              <p:sp>
                <p:nvSpPr>
                  <p:cNvPr id="126" name="Freeform 118"/>
                  <p:cNvSpPr>
                    <a:spLocks/>
                  </p:cNvSpPr>
                  <p:nvPr/>
                </p:nvSpPr>
                <p:spPr bwMode="auto">
                  <a:xfrm rot="-2916216">
                    <a:off x="4236" y="1800"/>
                    <a:ext cx="248" cy="277"/>
                  </a:xfrm>
                  <a:custGeom>
                    <a:avLst/>
                    <a:gdLst/>
                    <a:ahLst/>
                    <a:cxnLst>
                      <a:cxn ang="0">
                        <a:pos x="8" y="336"/>
                      </a:cxn>
                      <a:cxn ang="0">
                        <a:pos x="64" y="288"/>
                      </a:cxn>
                      <a:cxn ang="0">
                        <a:pos x="248" y="232"/>
                      </a:cxn>
                      <a:cxn ang="0">
                        <a:pos x="432" y="176"/>
                      </a:cxn>
                      <a:cxn ang="0">
                        <a:pos x="560" y="120"/>
                      </a:cxn>
                      <a:cxn ang="0">
                        <a:pos x="712" y="72"/>
                      </a:cxn>
                      <a:cxn ang="0">
                        <a:pos x="920" y="32"/>
                      </a:cxn>
                      <a:cxn ang="0">
                        <a:pos x="1176" y="0"/>
                      </a:cxn>
                      <a:cxn ang="0">
                        <a:pos x="1408" y="0"/>
                      </a:cxn>
                      <a:cxn ang="0">
                        <a:pos x="1640" y="8"/>
                      </a:cxn>
                      <a:cxn ang="0">
                        <a:pos x="1856" y="32"/>
                      </a:cxn>
                      <a:cxn ang="0">
                        <a:pos x="2040" y="64"/>
                      </a:cxn>
                      <a:cxn ang="0">
                        <a:pos x="2208" y="112"/>
                      </a:cxn>
                      <a:cxn ang="0">
                        <a:pos x="2360" y="176"/>
                      </a:cxn>
                      <a:cxn ang="0">
                        <a:pos x="2480" y="248"/>
                      </a:cxn>
                      <a:cxn ang="0">
                        <a:pos x="2552" y="344"/>
                      </a:cxn>
                      <a:cxn ang="0">
                        <a:pos x="2568" y="432"/>
                      </a:cxn>
                      <a:cxn ang="0">
                        <a:pos x="2528" y="528"/>
                      </a:cxn>
                      <a:cxn ang="0">
                        <a:pos x="2448" y="600"/>
                      </a:cxn>
                      <a:cxn ang="0">
                        <a:pos x="2440" y="2536"/>
                      </a:cxn>
                      <a:cxn ang="0">
                        <a:pos x="2376" y="2624"/>
                      </a:cxn>
                      <a:cxn ang="0">
                        <a:pos x="2288" y="2688"/>
                      </a:cxn>
                      <a:cxn ang="0">
                        <a:pos x="2200" y="2736"/>
                      </a:cxn>
                      <a:cxn ang="0">
                        <a:pos x="2072" y="2776"/>
                      </a:cxn>
                      <a:cxn ang="0">
                        <a:pos x="1928" y="2816"/>
                      </a:cxn>
                      <a:cxn ang="0">
                        <a:pos x="1776" y="2848"/>
                      </a:cxn>
                      <a:cxn ang="0">
                        <a:pos x="1616" y="2856"/>
                      </a:cxn>
                      <a:cxn ang="0">
                        <a:pos x="1424" y="2864"/>
                      </a:cxn>
                      <a:cxn ang="0">
                        <a:pos x="1216" y="2864"/>
                      </a:cxn>
                      <a:cxn ang="0">
                        <a:pos x="1072" y="2848"/>
                      </a:cxn>
                      <a:cxn ang="0">
                        <a:pos x="896" y="2816"/>
                      </a:cxn>
                      <a:cxn ang="0">
                        <a:pos x="728" y="2776"/>
                      </a:cxn>
                      <a:cxn ang="0">
                        <a:pos x="592" y="2720"/>
                      </a:cxn>
                      <a:cxn ang="0">
                        <a:pos x="488" y="2664"/>
                      </a:cxn>
                      <a:cxn ang="0">
                        <a:pos x="408" y="2584"/>
                      </a:cxn>
                      <a:cxn ang="0">
                        <a:pos x="376" y="2488"/>
                      </a:cxn>
                      <a:cxn ang="0">
                        <a:pos x="360" y="984"/>
                      </a:cxn>
                      <a:cxn ang="0">
                        <a:pos x="56" y="472"/>
                      </a:cxn>
                      <a:cxn ang="0">
                        <a:pos x="16" y="432"/>
                      </a:cxn>
                      <a:cxn ang="0">
                        <a:pos x="0" y="376"/>
                      </a:cxn>
                    </a:cxnLst>
                    <a:rect l="0" t="0" r="r" b="b"/>
                    <a:pathLst>
                      <a:path w="2568" h="2864">
                        <a:moveTo>
                          <a:pt x="0" y="360"/>
                        </a:moveTo>
                        <a:lnTo>
                          <a:pt x="8" y="336"/>
                        </a:lnTo>
                        <a:lnTo>
                          <a:pt x="24" y="312"/>
                        </a:lnTo>
                        <a:lnTo>
                          <a:pt x="64" y="288"/>
                        </a:lnTo>
                        <a:lnTo>
                          <a:pt x="168" y="256"/>
                        </a:lnTo>
                        <a:lnTo>
                          <a:pt x="248" y="232"/>
                        </a:lnTo>
                        <a:lnTo>
                          <a:pt x="336" y="208"/>
                        </a:lnTo>
                        <a:lnTo>
                          <a:pt x="432" y="176"/>
                        </a:lnTo>
                        <a:lnTo>
                          <a:pt x="496" y="144"/>
                        </a:lnTo>
                        <a:lnTo>
                          <a:pt x="560" y="120"/>
                        </a:lnTo>
                        <a:lnTo>
                          <a:pt x="640" y="88"/>
                        </a:lnTo>
                        <a:lnTo>
                          <a:pt x="712" y="72"/>
                        </a:lnTo>
                        <a:lnTo>
                          <a:pt x="808" y="48"/>
                        </a:lnTo>
                        <a:lnTo>
                          <a:pt x="920" y="32"/>
                        </a:lnTo>
                        <a:lnTo>
                          <a:pt x="1040" y="16"/>
                        </a:lnTo>
                        <a:lnTo>
                          <a:pt x="1176" y="0"/>
                        </a:lnTo>
                        <a:lnTo>
                          <a:pt x="1288" y="0"/>
                        </a:lnTo>
                        <a:lnTo>
                          <a:pt x="1408" y="0"/>
                        </a:lnTo>
                        <a:lnTo>
                          <a:pt x="1520" y="0"/>
                        </a:lnTo>
                        <a:lnTo>
                          <a:pt x="1640" y="8"/>
                        </a:lnTo>
                        <a:lnTo>
                          <a:pt x="1752" y="16"/>
                        </a:lnTo>
                        <a:lnTo>
                          <a:pt x="1856" y="32"/>
                        </a:lnTo>
                        <a:lnTo>
                          <a:pt x="1944" y="48"/>
                        </a:lnTo>
                        <a:lnTo>
                          <a:pt x="2040" y="64"/>
                        </a:lnTo>
                        <a:lnTo>
                          <a:pt x="2128" y="88"/>
                        </a:lnTo>
                        <a:lnTo>
                          <a:pt x="2208" y="112"/>
                        </a:lnTo>
                        <a:lnTo>
                          <a:pt x="2288" y="136"/>
                        </a:lnTo>
                        <a:lnTo>
                          <a:pt x="2360" y="176"/>
                        </a:lnTo>
                        <a:lnTo>
                          <a:pt x="2416" y="208"/>
                        </a:lnTo>
                        <a:lnTo>
                          <a:pt x="2480" y="248"/>
                        </a:lnTo>
                        <a:lnTo>
                          <a:pt x="2528" y="296"/>
                        </a:lnTo>
                        <a:lnTo>
                          <a:pt x="2552" y="344"/>
                        </a:lnTo>
                        <a:lnTo>
                          <a:pt x="2568" y="392"/>
                        </a:lnTo>
                        <a:lnTo>
                          <a:pt x="2568" y="432"/>
                        </a:lnTo>
                        <a:lnTo>
                          <a:pt x="2560" y="480"/>
                        </a:lnTo>
                        <a:lnTo>
                          <a:pt x="2528" y="528"/>
                        </a:lnTo>
                        <a:lnTo>
                          <a:pt x="2488" y="568"/>
                        </a:lnTo>
                        <a:lnTo>
                          <a:pt x="2448" y="600"/>
                        </a:lnTo>
                        <a:lnTo>
                          <a:pt x="2448" y="2496"/>
                        </a:lnTo>
                        <a:lnTo>
                          <a:pt x="2440" y="2536"/>
                        </a:lnTo>
                        <a:lnTo>
                          <a:pt x="2416" y="2584"/>
                        </a:lnTo>
                        <a:lnTo>
                          <a:pt x="2376" y="2624"/>
                        </a:lnTo>
                        <a:lnTo>
                          <a:pt x="2336" y="2664"/>
                        </a:lnTo>
                        <a:lnTo>
                          <a:pt x="2288" y="2688"/>
                        </a:lnTo>
                        <a:lnTo>
                          <a:pt x="2248" y="2712"/>
                        </a:lnTo>
                        <a:lnTo>
                          <a:pt x="2200" y="2736"/>
                        </a:lnTo>
                        <a:lnTo>
                          <a:pt x="2136" y="2760"/>
                        </a:lnTo>
                        <a:lnTo>
                          <a:pt x="2072" y="2776"/>
                        </a:lnTo>
                        <a:lnTo>
                          <a:pt x="1992" y="2800"/>
                        </a:lnTo>
                        <a:lnTo>
                          <a:pt x="1928" y="2816"/>
                        </a:lnTo>
                        <a:lnTo>
                          <a:pt x="1856" y="2832"/>
                        </a:lnTo>
                        <a:lnTo>
                          <a:pt x="1776" y="2848"/>
                        </a:lnTo>
                        <a:lnTo>
                          <a:pt x="1688" y="2856"/>
                        </a:lnTo>
                        <a:lnTo>
                          <a:pt x="1616" y="2856"/>
                        </a:lnTo>
                        <a:lnTo>
                          <a:pt x="1512" y="2864"/>
                        </a:lnTo>
                        <a:lnTo>
                          <a:pt x="1424" y="2864"/>
                        </a:lnTo>
                        <a:lnTo>
                          <a:pt x="1328" y="2864"/>
                        </a:lnTo>
                        <a:lnTo>
                          <a:pt x="1216" y="2864"/>
                        </a:lnTo>
                        <a:lnTo>
                          <a:pt x="1152" y="2856"/>
                        </a:lnTo>
                        <a:lnTo>
                          <a:pt x="1072" y="2848"/>
                        </a:lnTo>
                        <a:lnTo>
                          <a:pt x="992" y="2832"/>
                        </a:lnTo>
                        <a:lnTo>
                          <a:pt x="896" y="2816"/>
                        </a:lnTo>
                        <a:lnTo>
                          <a:pt x="824" y="2800"/>
                        </a:lnTo>
                        <a:lnTo>
                          <a:pt x="728" y="2776"/>
                        </a:lnTo>
                        <a:lnTo>
                          <a:pt x="656" y="2752"/>
                        </a:lnTo>
                        <a:lnTo>
                          <a:pt x="592" y="2720"/>
                        </a:lnTo>
                        <a:lnTo>
                          <a:pt x="536" y="2688"/>
                        </a:lnTo>
                        <a:lnTo>
                          <a:pt x="488" y="2664"/>
                        </a:lnTo>
                        <a:lnTo>
                          <a:pt x="440" y="2624"/>
                        </a:lnTo>
                        <a:lnTo>
                          <a:pt x="408" y="2584"/>
                        </a:lnTo>
                        <a:lnTo>
                          <a:pt x="384" y="2528"/>
                        </a:lnTo>
                        <a:lnTo>
                          <a:pt x="376" y="2488"/>
                        </a:lnTo>
                        <a:lnTo>
                          <a:pt x="360" y="2456"/>
                        </a:lnTo>
                        <a:lnTo>
                          <a:pt x="360" y="984"/>
                        </a:lnTo>
                        <a:lnTo>
                          <a:pt x="136" y="536"/>
                        </a:lnTo>
                        <a:lnTo>
                          <a:pt x="56" y="472"/>
                        </a:lnTo>
                        <a:lnTo>
                          <a:pt x="32" y="448"/>
                        </a:lnTo>
                        <a:lnTo>
                          <a:pt x="16" y="432"/>
                        </a:lnTo>
                        <a:lnTo>
                          <a:pt x="0" y="400"/>
                        </a:lnTo>
                        <a:lnTo>
                          <a:pt x="0" y="376"/>
                        </a:lnTo>
                        <a:lnTo>
                          <a:pt x="0" y="36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7" name="Freeform 119"/>
                  <p:cNvSpPr>
                    <a:spLocks/>
                  </p:cNvSpPr>
                  <p:nvPr/>
                </p:nvSpPr>
                <p:spPr bwMode="auto">
                  <a:xfrm rot="-2916216">
                    <a:off x="4269" y="1839"/>
                    <a:ext cx="209" cy="22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48" y="448"/>
                      </a:cxn>
                      <a:cxn ang="0">
                        <a:pos x="248" y="1952"/>
                      </a:cxn>
                      <a:cxn ang="0">
                        <a:pos x="256" y="2008"/>
                      </a:cxn>
                      <a:cxn ang="0">
                        <a:pos x="280" y="2048"/>
                      </a:cxn>
                      <a:cxn ang="0">
                        <a:pos x="296" y="2080"/>
                      </a:cxn>
                      <a:cxn ang="0">
                        <a:pos x="328" y="2104"/>
                      </a:cxn>
                      <a:cxn ang="0">
                        <a:pos x="368" y="2136"/>
                      </a:cxn>
                      <a:cxn ang="0">
                        <a:pos x="416" y="2160"/>
                      </a:cxn>
                      <a:cxn ang="0">
                        <a:pos x="472" y="2184"/>
                      </a:cxn>
                      <a:cxn ang="0">
                        <a:pos x="536" y="2208"/>
                      </a:cxn>
                      <a:cxn ang="0">
                        <a:pos x="600" y="2232"/>
                      </a:cxn>
                      <a:cxn ang="0">
                        <a:pos x="664" y="2248"/>
                      </a:cxn>
                      <a:cxn ang="0">
                        <a:pos x="744" y="2264"/>
                      </a:cxn>
                      <a:cxn ang="0">
                        <a:pos x="816" y="2272"/>
                      </a:cxn>
                      <a:cxn ang="0">
                        <a:pos x="888" y="2288"/>
                      </a:cxn>
                      <a:cxn ang="0">
                        <a:pos x="960" y="2296"/>
                      </a:cxn>
                      <a:cxn ang="0">
                        <a:pos x="1040" y="2296"/>
                      </a:cxn>
                      <a:cxn ang="0">
                        <a:pos x="1128" y="2304"/>
                      </a:cxn>
                      <a:cxn ang="0">
                        <a:pos x="1224" y="2304"/>
                      </a:cxn>
                      <a:cxn ang="0">
                        <a:pos x="1320" y="2296"/>
                      </a:cxn>
                      <a:cxn ang="0">
                        <a:pos x="1416" y="2296"/>
                      </a:cxn>
                      <a:cxn ang="0">
                        <a:pos x="1504" y="2288"/>
                      </a:cxn>
                      <a:cxn ang="0">
                        <a:pos x="1592" y="2272"/>
                      </a:cxn>
                      <a:cxn ang="0">
                        <a:pos x="1656" y="2264"/>
                      </a:cxn>
                      <a:cxn ang="0">
                        <a:pos x="1744" y="2240"/>
                      </a:cxn>
                      <a:cxn ang="0">
                        <a:pos x="1808" y="2224"/>
                      </a:cxn>
                      <a:cxn ang="0">
                        <a:pos x="1872" y="2208"/>
                      </a:cxn>
                      <a:cxn ang="0">
                        <a:pos x="1928" y="2184"/>
                      </a:cxn>
                      <a:cxn ang="0">
                        <a:pos x="1984" y="2160"/>
                      </a:cxn>
                      <a:cxn ang="0">
                        <a:pos x="2032" y="2136"/>
                      </a:cxn>
                      <a:cxn ang="0">
                        <a:pos x="2072" y="2104"/>
                      </a:cxn>
                      <a:cxn ang="0">
                        <a:pos x="2096" y="2080"/>
                      </a:cxn>
                      <a:cxn ang="0">
                        <a:pos x="2128" y="2048"/>
                      </a:cxn>
                      <a:cxn ang="0">
                        <a:pos x="2152" y="2008"/>
                      </a:cxn>
                      <a:cxn ang="0">
                        <a:pos x="2160" y="1960"/>
                      </a:cxn>
                      <a:cxn ang="0">
                        <a:pos x="2160" y="168"/>
                      </a:cxn>
                      <a:cxn ang="0">
                        <a:pos x="2080" y="200"/>
                      </a:cxn>
                      <a:cxn ang="0">
                        <a:pos x="1968" y="248"/>
                      </a:cxn>
                      <a:cxn ang="0">
                        <a:pos x="1848" y="272"/>
                      </a:cxn>
                      <a:cxn ang="0">
                        <a:pos x="1712" y="304"/>
                      </a:cxn>
                      <a:cxn ang="0">
                        <a:pos x="1584" y="328"/>
                      </a:cxn>
                      <a:cxn ang="0">
                        <a:pos x="1440" y="336"/>
                      </a:cxn>
                      <a:cxn ang="0">
                        <a:pos x="1296" y="352"/>
                      </a:cxn>
                      <a:cxn ang="0">
                        <a:pos x="1144" y="352"/>
                      </a:cxn>
                      <a:cxn ang="0">
                        <a:pos x="976" y="344"/>
                      </a:cxn>
                      <a:cxn ang="0">
                        <a:pos x="832" y="320"/>
                      </a:cxn>
                      <a:cxn ang="0">
                        <a:pos x="672" y="296"/>
                      </a:cxn>
                      <a:cxn ang="0">
                        <a:pos x="520" y="264"/>
                      </a:cxn>
                      <a:cxn ang="0">
                        <a:pos x="400" y="224"/>
                      </a:cxn>
                      <a:cxn ang="0">
                        <a:pos x="336" y="192"/>
                      </a:cxn>
                      <a:cxn ang="0">
                        <a:pos x="280" y="160"/>
                      </a:cxn>
                      <a:cxn ang="0">
                        <a:pos x="248" y="136"/>
                      </a:cxn>
                      <a:cxn ang="0">
                        <a:pos x="216" y="96"/>
                      </a:cxn>
                      <a:cxn ang="0">
                        <a:pos x="192" y="80"/>
                      </a:cxn>
                      <a:cxn ang="0">
                        <a:pos x="168" y="64"/>
                      </a:cxn>
                      <a:cxn ang="0">
                        <a:pos x="136" y="48"/>
                      </a:cxn>
                      <a:cxn ang="0">
                        <a:pos x="112" y="32"/>
                      </a:cxn>
                      <a:cxn ang="0">
                        <a:pos x="80" y="24"/>
                      </a:cxn>
                      <a:cxn ang="0">
                        <a:pos x="48" y="8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160" h="2304">
                        <a:moveTo>
                          <a:pt x="0" y="0"/>
                        </a:moveTo>
                        <a:lnTo>
                          <a:pt x="248" y="448"/>
                        </a:lnTo>
                        <a:lnTo>
                          <a:pt x="248" y="1952"/>
                        </a:lnTo>
                        <a:lnTo>
                          <a:pt x="256" y="2008"/>
                        </a:lnTo>
                        <a:lnTo>
                          <a:pt x="280" y="2048"/>
                        </a:lnTo>
                        <a:lnTo>
                          <a:pt x="296" y="2080"/>
                        </a:lnTo>
                        <a:lnTo>
                          <a:pt x="328" y="2104"/>
                        </a:lnTo>
                        <a:lnTo>
                          <a:pt x="368" y="2136"/>
                        </a:lnTo>
                        <a:lnTo>
                          <a:pt x="416" y="2160"/>
                        </a:lnTo>
                        <a:lnTo>
                          <a:pt x="472" y="2184"/>
                        </a:lnTo>
                        <a:lnTo>
                          <a:pt x="536" y="2208"/>
                        </a:lnTo>
                        <a:lnTo>
                          <a:pt x="600" y="2232"/>
                        </a:lnTo>
                        <a:lnTo>
                          <a:pt x="664" y="2248"/>
                        </a:lnTo>
                        <a:lnTo>
                          <a:pt x="744" y="2264"/>
                        </a:lnTo>
                        <a:lnTo>
                          <a:pt x="816" y="2272"/>
                        </a:lnTo>
                        <a:lnTo>
                          <a:pt x="888" y="2288"/>
                        </a:lnTo>
                        <a:lnTo>
                          <a:pt x="960" y="2296"/>
                        </a:lnTo>
                        <a:lnTo>
                          <a:pt x="1040" y="2296"/>
                        </a:lnTo>
                        <a:lnTo>
                          <a:pt x="1128" y="2304"/>
                        </a:lnTo>
                        <a:lnTo>
                          <a:pt x="1224" y="2304"/>
                        </a:lnTo>
                        <a:lnTo>
                          <a:pt x="1320" y="2296"/>
                        </a:lnTo>
                        <a:lnTo>
                          <a:pt x="1416" y="2296"/>
                        </a:lnTo>
                        <a:lnTo>
                          <a:pt x="1504" y="2288"/>
                        </a:lnTo>
                        <a:lnTo>
                          <a:pt x="1592" y="2272"/>
                        </a:lnTo>
                        <a:lnTo>
                          <a:pt x="1656" y="2264"/>
                        </a:lnTo>
                        <a:lnTo>
                          <a:pt x="1744" y="2240"/>
                        </a:lnTo>
                        <a:lnTo>
                          <a:pt x="1808" y="2224"/>
                        </a:lnTo>
                        <a:lnTo>
                          <a:pt x="1872" y="2208"/>
                        </a:lnTo>
                        <a:lnTo>
                          <a:pt x="1928" y="2184"/>
                        </a:lnTo>
                        <a:lnTo>
                          <a:pt x="1984" y="2160"/>
                        </a:lnTo>
                        <a:lnTo>
                          <a:pt x="2032" y="2136"/>
                        </a:lnTo>
                        <a:lnTo>
                          <a:pt x="2072" y="2104"/>
                        </a:lnTo>
                        <a:lnTo>
                          <a:pt x="2096" y="2080"/>
                        </a:lnTo>
                        <a:lnTo>
                          <a:pt x="2128" y="2048"/>
                        </a:lnTo>
                        <a:lnTo>
                          <a:pt x="2152" y="2008"/>
                        </a:lnTo>
                        <a:lnTo>
                          <a:pt x="2160" y="1960"/>
                        </a:lnTo>
                        <a:lnTo>
                          <a:pt x="2160" y="168"/>
                        </a:lnTo>
                        <a:lnTo>
                          <a:pt x="2080" y="200"/>
                        </a:lnTo>
                        <a:lnTo>
                          <a:pt x="1968" y="248"/>
                        </a:lnTo>
                        <a:lnTo>
                          <a:pt x="1848" y="272"/>
                        </a:lnTo>
                        <a:lnTo>
                          <a:pt x="1712" y="304"/>
                        </a:lnTo>
                        <a:lnTo>
                          <a:pt x="1584" y="328"/>
                        </a:lnTo>
                        <a:lnTo>
                          <a:pt x="1440" y="336"/>
                        </a:lnTo>
                        <a:lnTo>
                          <a:pt x="1296" y="352"/>
                        </a:lnTo>
                        <a:lnTo>
                          <a:pt x="1144" y="352"/>
                        </a:lnTo>
                        <a:lnTo>
                          <a:pt x="976" y="344"/>
                        </a:lnTo>
                        <a:lnTo>
                          <a:pt x="832" y="320"/>
                        </a:lnTo>
                        <a:lnTo>
                          <a:pt x="672" y="296"/>
                        </a:lnTo>
                        <a:lnTo>
                          <a:pt x="520" y="264"/>
                        </a:lnTo>
                        <a:lnTo>
                          <a:pt x="400" y="224"/>
                        </a:lnTo>
                        <a:lnTo>
                          <a:pt x="336" y="192"/>
                        </a:lnTo>
                        <a:lnTo>
                          <a:pt x="280" y="160"/>
                        </a:lnTo>
                        <a:lnTo>
                          <a:pt x="248" y="136"/>
                        </a:lnTo>
                        <a:lnTo>
                          <a:pt x="216" y="96"/>
                        </a:lnTo>
                        <a:lnTo>
                          <a:pt x="192" y="80"/>
                        </a:lnTo>
                        <a:lnTo>
                          <a:pt x="168" y="64"/>
                        </a:lnTo>
                        <a:lnTo>
                          <a:pt x="136" y="48"/>
                        </a:lnTo>
                        <a:lnTo>
                          <a:pt x="112" y="32"/>
                        </a:lnTo>
                        <a:lnTo>
                          <a:pt x="80" y="24"/>
                        </a:lnTo>
                        <a:lnTo>
                          <a:pt x="48" y="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8" name="Freeform 120"/>
                  <p:cNvSpPr>
                    <a:spLocks/>
                  </p:cNvSpPr>
                  <p:nvPr/>
                </p:nvSpPr>
                <p:spPr bwMode="auto">
                  <a:xfrm rot="-2916216">
                    <a:off x="4168" y="1839"/>
                    <a:ext cx="228" cy="68"/>
                  </a:xfrm>
                  <a:custGeom>
                    <a:avLst/>
                    <a:gdLst/>
                    <a:ahLst/>
                    <a:cxnLst>
                      <a:cxn ang="0">
                        <a:pos x="24" y="304"/>
                      </a:cxn>
                      <a:cxn ang="0">
                        <a:pos x="96" y="280"/>
                      </a:cxn>
                      <a:cxn ang="0">
                        <a:pos x="264" y="232"/>
                      </a:cxn>
                      <a:cxn ang="0">
                        <a:pos x="384" y="200"/>
                      </a:cxn>
                      <a:cxn ang="0">
                        <a:pos x="472" y="144"/>
                      </a:cxn>
                      <a:cxn ang="0">
                        <a:pos x="576" y="104"/>
                      </a:cxn>
                      <a:cxn ang="0">
                        <a:pos x="688" y="72"/>
                      </a:cxn>
                      <a:cxn ang="0">
                        <a:pos x="824" y="40"/>
                      </a:cxn>
                      <a:cxn ang="0">
                        <a:pos x="984" y="16"/>
                      </a:cxn>
                      <a:cxn ang="0">
                        <a:pos x="1224" y="0"/>
                      </a:cxn>
                      <a:cxn ang="0">
                        <a:pos x="1496" y="8"/>
                      </a:cxn>
                      <a:cxn ang="0">
                        <a:pos x="1760" y="32"/>
                      </a:cxn>
                      <a:cxn ang="0">
                        <a:pos x="1984" y="80"/>
                      </a:cxn>
                      <a:cxn ang="0">
                        <a:pos x="2168" y="144"/>
                      </a:cxn>
                      <a:cxn ang="0">
                        <a:pos x="2288" y="224"/>
                      </a:cxn>
                      <a:cxn ang="0">
                        <a:pos x="2352" y="304"/>
                      </a:cxn>
                      <a:cxn ang="0">
                        <a:pos x="2360" y="376"/>
                      </a:cxn>
                      <a:cxn ang="0">
                        <a:pos x="2328" y="440"/>
                      </a:cxn>
                      <a:cxn ang="0">
                        <a:pos x="2272" y="496"/>
                      </a:cxn>
                      <a:cxn ang="0">
                        <a:pos x="2192" y="544"/>
                      </a:cxn>
                      <a:cxn ang="0">
                        <a:pos x="2064" y="600"/>
                      </a:cxn>
                      <a:cxn ang="0">
                        <a:pos x="1896" y="648"/>
                      </a:cxn>
                      <a:cxn ang="0">
                        <a:pos x="1704" y="680"/>
                      </a:cxn>
                      <a:cxn ang="0">
                        <a:pos x="1480" y="696"/>
                      </a:cxn>
                      <a:cxn ang="0">
                        <a:pos x="1264" y="704"/>
                      </a:cxn>
                      <a:cxn ang="0">
                        <a:pos x="1088" y="696"/>
                      </a:cxn>
                      <a:cxn ang="0">
                        <a:pos x="912" y="672"/>
                      </a:cxn>
                      <a:cxn ang="0">
                        <a:pos x="768" y="648"/>
                      </a:cxn>
                      <a:cxn ang="0">
                        <a:pos x="640" y="616"/>
                      </a:cxn>
                      <a:cxn ang="0">
                        <a:pos x="536" y="576"/>
                      </a:cxn>
                      <a:cxn ang="0">
                        <a:pos x="448" y="536"/>
                      </a:cxn>
                      <a:cxn ang="0">
                        <a:pos x="392" y="480"/>
                      </a:cxn>
                      <a:cxn ang="0">
                        <a:pos x="320" y="432"/>
                      </a:cxn>
                      <a:cxn ang="0">
                        <a:pos x="224" y="392"/>
                      </a:cxn>
                      <a:cxn ang="0">
                        <a:pos x="112" y="360"/>
                      </a:cxn>
                      <a:cxn ang="0">
                        <a:pos x="24" y="336"/>
                      </a:cxn>
                      <a:cxn ang="0">
                        <a:pos x="0" y="320"/>
                      </a:cxn>
                    </a:cxnLst>
                    <a:rect l="0" t="0" r="r" b="b"/>
                    <a:pathLst>
                      <a:path w="2360" h="704">
                        <a:moveTo>
                          <a:pt x="0" y="320"/>
                        </a:moveTo>
                        <a:lnTo>
                          <a:pt x="24" y="304"/>
                        </a:lnTo>
                        <a:lnTo>
                          <a:pt x="48" y="296"/>
                        </a:lnTo>
                        <a:lnTo>
                          <a:pt x="96" y="280"/>
                        </a:lnTo>
                        <a:lnTo>
                          <a:pt x="184" y="256"/>
                        </a:lnTo>
                        <a:lnTo>
                          <a:pt x="264" y="232"/>
                        </a:lnTo>
                        <a:lnTo>
                          <a:pt x="328" y="216"/>
                        </a:lnTo>
                        <a:lnTo>
                          <a:pt x="384" y="200"/>
                        </a:lnTo>
                        <a:lnTo>
                          <a:pt x="424" y="168"/>
                        </a:lnTo>
                        <a:lnTo>
                          <a:pt x="472" y="144"/>
                        </a:lnTo>
                        <a:lnTo>
                          <a:pt x="520" y="120"/>
                        </a:lnTo>
                        <a:lnTo>
                          <a:pt x="576" y="104"/>
                        </a:lnTo>
                        <a:lnTo>
                          <a:pt x="632" y="80"/>
                        </a:lnTo>
                        <a:lnTo>
                          <a:pt x="688" y="72"/>
                        </a:lnTo>
                        <a:lnTo>
                          <a:pt x="760" y="56"/>
                        </a:lnTo>
                        <a:lnTo>
                          <a:pt x="824" y="40"/>
                        </a:lnTo>
                        <a:lnTo>
                          <a:pt x="896" y="24"/>
                        </a:lnTo>
                        <a:lnTo>
                          <a:pt x="984" y="16"/>
                        </a:lnTo>
                        <a:lnTo>
                          <a:pt x="1088" y="8"/>
                        </a:lnTo>
                        <a:lnTo>
                          <a:pt x="1224" y="0"/>
                        </a:lnTo>
                        <a:lnTo>
                          <a:pt x="1360" y="0"/>
                        </a:lnTo>
                        <a:lnTo>
                          <a:pt x="1496" y="8"/>
                        </a:lnTo>
                        <a:lnTo>
                          <a:pt x="1640" y="24"/>
                        </a:lnTo>
                        <a:lnTo>
                          <a:pt x="1760" y="32"/>
                        </a:lnTo>
                        <a:lnTo>
                          <a:pt x="1880" y="56"/>
                        </a:lnTo>
                        <a:lnTo>
                          <a:pt x="1984" y="80"/>
                        </a:lnTo>
                        <a:lnTo>
                          <a:pt x="2080" y="112"/>
                        </a:lnTo>
                        <a:lnTo>
                          <a:pt x="2168" y="144"/>
                        </a:lnTo>
                        <a:lnTo>
                          <a:pt x="2240" y="184"/>
                        </a:lnTo>
                        <a:lnTo>
                          <a:pt x="2288" y="224"/>
                        </a:lnTo>
                        <a:lnTo>
                          <a:pt x="2328" y="264"/>
                        </a:lnTo>
                        <a:lnTo>
                          <a:pt x="2352" y="304"/>
                        </a:lnTo>
                        <a:lnTo>
                          <a:pt x="2360" y="344"/>
                        </a:lnTo>
                        <a:lnTo>
                          <a:pt x="2360" y="376"/>
                        </a:lnTo>
                        <a:lnTo>
                          <a:pt x="2352" y="408"/>
                        </a:lnTo>
                        <a:lnTo>
                          <a:pt x="2328" y="440"/>
                        </a:lnTo>
                        <a:lnTo>
                          <a:pt x="2304" y="464"/>
                        </a:lnTo>
                        <a:lnTo>
                          <a:pt x="2272" y="496"/>
                        </a:lnTo>
                        <a:lnTo>
                          <a:pt x="2232" y="520"/>
                        </a:lnTo>
                        <a:lnTo>
                          <a:pt x="2192" y="544"/>
                        </a:lnTo>
                        <a:lnTo>
                          <a:pt x="2128" y="576"/>
                        </a:lnTo>
                        <a:lnTo>
                          <a:pt x="2064" y="600"/>
                        </a:lnTo>
                        <a:lnTo>
                          <a:pt x="1984" y="624"/>
                        </a:lnTo>
                        <a:lnTo>
                          <a:pt x="1896" y="648"/>
                        </a:lnTo>
                        <a:lnTo>
                          <a:pt x="1784" y="664"/>
                        </a:lnTo>
                        <a:lnTo>
                          <a:pt x="1704" y="680"/>
                        </a:lnTo>
                        <a:lnTo>
                          <a:pt x="1592" y="688"/>
                        </a:lnTo>
                        <a:lnTo>
                          <a:pt x="1480" y="696"/>
                        </a:lnTo>
                        <a:lnTo>
                          <a:pt x="1360" y="704"/>
                        </a:lnTo>
                        <a:lnTo>
                          <a:pt x="1264" y="704"/>
                        </a:lnTo>
                        <a:lnTo>
                          <a:pt x="1176" y="696"/>
                        </a:lnTo>
                        <a:lnTo>
                          <a:pt x="1088" y="696"/>
                        </a:lnTo>
                        <a:lnTo>
                          <a:pt x="992" y="680"/>
                        </a:lnTo>
                        <a:lnTo>
                          <a:pt x="912" y="672"/>
                        </a:lnTo>
                        <a:lnTo>
                          <a:pt x="840" y="656"/>
                        </a:lnTo>
                        <a:lnTo>
                          <a:pt x="768" y="648"/>
                        </a:lnTo>
                        <a:lnTo>
                          <a:pt x="696" y="632"/>
                        </a:lnTo>
                        <a:lnTo>
                          <a:pt x="640" y="616"/>
                        </a:lnTo>
                        <a:lnTo>
                          <a:pt x="584" y="592"/>
                        </a:lnTo>
                        <a:lnTo>
                          <a:pt x="536" y="576"/>
                        </a:lnTo>
                        <a:lnTo>
                          <a:pt x="488" y="552"/>
                        </a:lnTo>
                        <a:lnTo>
                          <a:pt x="448" y="536"/>
                        </a:lnTo>
                        <a:lnTo>
                          <a:pt x="408" y="504"/>
                        </a:lnTo>
                        <a:lnTo>
                          <a:pt x="392" y="480"/>
                        </a:lnTo>
                        <a:lnTo>
                          <a:pt x="368" y="456"/>
                        </a:lnTo>
                        <a:lnTo>
                          <a:pt x="320" y="432"/>
                        </a:lnTo>
                        <a:lnTo>
                          <a:pt x="280" y="416"/>
                        </a:lnTo>
                        <a:lnTo>
                          <a:pt x="224" y="392"/>
                        </a:lnTo>
                        <a:lnTo>
                          <a:pt x="168" y="376"/>
                        </a:lnTo>
                        <a:lnTo>
                          <a:pt x="112" y="360"/>
                        </a:lnTo>
                        <a:lnTo>
                          <a:pt x="72" y="352"/>
                        </a:lnTo>
                        <a:lnTo>
                          <a:pt x="24" y="336"/>
                        </a:lnTo>
                        <a:lnTo>
                          <a:pt x="0" y="328"/>
                        </a:lnTo>
                        <a:lnTo>
                          <a:pt x="0" y="32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29" name="Group 128"/>
                  <p:cNvGrpSpPr>
                    <a:grpSpLocks/>
                  </p:cNvGrpSpPr>
                  <p:nvPr/>
                </p:nvGrpSpPr>
                <p:grpSpPr bwMode="auto">
                  <a:xfrm>
                    <a:off x="4260" y="1929"/>
                    <a:ext cx="244" cy="131"/>
                    <a:chOff x="4324" y="1105"/>
                    <a:chExt cx="244" cy="131"/>
                  </a:xfrm>
                </p:grpSpPr>
                <p:sp>
                  <p:nvSpPr>
                    <p:cNvPr id="130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4" y="1105"/>
                      <a:ext cx="236" cy="47"/>
                    </a:xfrm>
                    <a:prstGeom prst="ellipse">
                      <a:avLst/>
                    </a:prstGeom>
                    <a:solidFill>
                      <a:srgbClr val="41FF41"/>
                    </a:solidFill>
                    <a:ln w="9525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1" name="Freeform 123"/>
                    <p:cNvSpPr>
                      <a:spLocks/>
                    </p:cNvSpPr>
                    <p:nvPr/>
                  </p:nvSpPr>
                  <p:spPr bwMode="auto">
                    <a:xfrm>
                      <a:off x="4340" y="1124"/>
                      <a:ext cx="228" cy="1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2"/>
                        </a:cxn>
                        <a:cxn ang="0">
                          <a:pos x="52" y="12"/>
                        </a:cxn>
                        <a:cxn ang="0">
                          <a:pos x="124" y="20"/>
                        </a:cxn>
                        <a:cxn ang="0">
                          <a:pos x="188" y="0"/>
                        </a:cxn>
                        <a:cxn ang="0">
                          <a:pos x="228" y="0"/>
                        </a:cxn>
                        <a:cxn ang="0">
                          <a:pos x="200" y="40"/>
                        </a:cxn>
                        <a:cxn ang="0">
                          <a:pos x="172" y="72"/>
                        </a:cxn>
                        <a:cxn ang="0">
                          <a:pos x="128" y="112"/>
                        </a:cxn>
                        <a:cxn ang="0">
                          <a:pos x="76" y="84"/>
                        </a:cxn>
                        <a:cxn ang="0">
                          <a:pos x="40" y="56"/>
                        </a:cxn>
                        <a:cxn ang="0">
                          <a:pos x="0" y="12"/>
                        </a:cxn>
                      </a:cxnLst>
                      <a:rect l="0" t="0" r="r" b="b"/>
                      <a:pathLst>
                        <a:path w="228" h="112">
                          <a:moveTo>
                            <a:pt x="0" y="12"/>
                          </a:moveTo>
                          <a:cubicBezTo>
                            <a:pt x="28" y="9"/>
                            <a:pt x="24" y="18"/>
                            <a:pt x="52" y="12"/>
                          </a:cubicBezTo>
                          <a:cubicBezTo>
                            <a:pt x="61" y="9"/>
                            <a:pt x="101" y="22"/>
                            <a:pt x="124" y="20"/>
                          </a:cubicBezTo>
                          <a:lnTo>
                            <a:pt x="188" y="0"/>
                          </a:lnTo>
                          <a:lnTo>
                            <a:pt x="228" y="0"/>
                          </a:lnTo>
                          <a:lnTo>
                            <a:pt x="200" y="40"/>
                          </a:lnTo>
                          <a:lnTo>
                            <a:pt x="172" y="72"/>
                          </a:lnTo>
                          <a:lnTo>
                            <a:pt x="128" y="112"/>
                          </a:lnTo>
                          <a:lnTo>
                            <a:pt x="76" y="84"/>
                          </a:lnTo>
                          <a:lnTo>
                            <a:pt x="40" y="56"/>
                          </a:lnTo>
                          <a:lnTo>
                            <a:pt x="0" y="12"/>
                          </a:lnTo>
                          <a:close/>
                        </a:path>
                      </a:pathLst>
                    </a:custGeom>
                    <a:solidFill>
                      <a:srgbClr val="41FF41"/>
                    </a:solidFill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25" name="Freeform 124"/>
                <p:cNvSpPr>
                  <a:spLocks/>
                </p:cNvSpPr>
                <p:nvPr/>
              </p:nvSpPr>
              <p:spPr bwMode="auto">
                <a:xfrm>
                  <a:off x="4172" y="1972"/>
                  <a:ext cx="55" cy="133"/>
                </a:xfrm>
                <a:custGeom>
                  <a:avLst/>
                  <a:gdLst/>
                  <a:ahLst/>
                  <a:cxnLst>
                    <a:cxn ang="0">
                      <a:pos x="32" y="0"/>
                    </a:cxn>
                    <a:cxn ang="0">
                      <a:pos x="4" y="64"/>
                    </a:cxn>
                    <a:cxn ang="0">
                      <a:pos x="8" y="104"/>
                    </a:cxn>
                    <a:cxn ang="0">
                      <a:pos x="32" y="132"/>
                    </a:cxn>
                    <a:cxn ang="0">
                      <a:pos x="52" y="112"/>
                    </a:cxn>
                    <a:cxn ang="0">
                      <a:pos x="52" y="64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55" h="133">
                      <a:moveTo>
                        <a:pt x="32" y="0"/>
                      </a:moveTo>
                      <a:cubicBezTo>
                        <a:pt x="21" y="1"/>
                        <a:pt x="7" y="46"/>
                        <a:pt x="4" y="64"/>
                      </a:cubicBezTo>
                      <a:cubicBezTo>
                        <a:pt x="0" y="81"/>
                        <a:pt x="3" y="92"/>
                        <a:pt x="8" y="104"/>
                      </a:cubicBezTo>
                      <a:cubicBezTo>
                        <a:pt x="12" y="115"/>
                        <a:pt x="24" y="130"/>
                        <a:pt x="32" y="132"/>
                      </a:cubicBezTo>
                      <a:cubicBezTo>
                        <a:pt x="39" y="133"/>
                        <a:pt x="48" y="123"/>
                        <a:pt x="52" y="112"/>
                      </a:cubicBezTo>
                      <a:cubicBezTo>
                        <a:pt x="55" y="100"/>
                        <a:pt x="55" y="82"/>
                        <a:pt x="52" y="64"/>
                      </a:cubicBezTo>
                      <a:cubicBezTo>
                        <a:pt x="48" y="45"/>
                        <a:pt x="36" y="13"/>
                        <a:pt x="32" y="0"/>
                      </a:cubicBezTo>
                      <a:close/>
                    </a:path>
                  </a:pathLst>
                </a:custGeom>
                <a:solidFill>
                  <a:srgbClr val="41FF4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2" name="Group 125"/>
            <p:cNvGrpSpPr>
              <a:grpSpLocks/>
            </p:cNvGrpSpPr>
            <p:nvPr/>
          </p:nvGrpSpPr>
          <p:grpSpPr bwMode="auto">
            <a:xfrm>
              <a:off x="1498600" y="2651125"/>
              <a:ext cx="692150" cy="1397000"/>
              <a:chOff x="616" y="1488"/>
              <a:chExt cx="436" cy="880"/>
            </a:xfrm>
          </p:grpSpPr>
          <p:sp>
            <p:nvSpPr>
              <p:cNvPr id="133" name="Line 126"/>
              <p:cNvSpPr>
                <a:spLocks noChangeShapeType="1"/>
              </p:cNvSpPr>
              <p:nvPr/>
            </p:nvSpPr>
            <p:spPr bwMode="auto">
              <a:xfrm flipV="1">
                <a:off x="660" y="1712"/>
                <a:ext cx="392" cy="656"/>
              </a:xfrm>
              <a:prstGeom prst="line">
                <a:avLst/>
              </a:prstGeom>
              <a:noFill/>
              <a:ln w="38100">
                <a:solidFill>
                  <a:srgbClr val="8C8C8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127"/>
              <p:cNvSpPr>
                <a:spLocks noChangeShapeType="1"/>
              </p:cNvSpPr>
              <p:nvPr/>
            </p:nvSpPr>
            <p:spPr bwMode="auto">
              <a:xfrm flipV="1">
                <a:off x="964" y="1488"/>
                <a:ext cx="1" cy="464"/>
              </a:xfrm>
              <a:prstGeom prst="line">
                <a:avLst/>
              </a:prstGeom>
              <a:noFill/>
              <a:ln w="38100">
                <a:solidFill>
                  <a:srgbClr val="8C8C8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128"/>
              <p:cNvSpPr>
                <a:spLocks/>
              </p:cNvSpPr>
              <p:nvPr/>
            </p:nvSpPr>
            <p:spPr bwMode="auto">
              <a:xfrm>
                <a:off x="616" y="1749"/>
                <a:ext cx="336" cy="571"/>
              </a:xfrm>
              <a:custGeom>
                <a:avLst/>
                <a:gdLst/>
                <a:ahLst/>
                <a:cxnLst>
                  <a:cxn ang="0">
                    <a:pos x="0" y="571"/>
                  </a:cxn>
                  <a:cxn ang="0">
                    <a:pos x="48" y="483"/>
                  </a:cxn>
                  <a:cxn ang="0">
                    <a:pos x="72" y="347"/>
                  </a:cxn>
                  <a:cxn ang="0">
                    <a:pos x="56" y="91"/>
                  </a:cxn>
                  <a:cxn ang="0">
                    <a:pos x="48" y="11"/>
                  </a:cxn>
                  <a:cxn ang="0">
                    <a:pos x="112" y="27"/>
                  </a:cxn>
                  <a:cxn ang="0">
                    <a:pos x="184" y="107"/>
                  </a:cxn>
                  <a:cxn ang="0">
                    <a:pos x="248" y="163"/>
                  </a:cxn>
                  <a:cxn ang="0">
                    <a:pos x="336" y="35"/>
                  </a:cxn>
                </a:cxnLst>
                <a:rect l="0" t="0" r="r" b="b"/>
                <a:pathLst>
                  <a:path w="336" h="571">
                    <a:moveTo>
                      <a:pt x="0" y="571"/>
                    </a:moveTo>
                    <a:cubicBezTo>
                      <a:pt x="18" y="545"/>
                      <a:pt x="36" y="520"/>
                      <a:pt x="48" y="483"/>
                    </a:cubicBezTo>
                    <a:cubicBezTo>
                      <a:pt x="60" y="445"/>
                      <a:pt x="70" y="412"/>
                      <a:pt x="72" y="347"/>
                    </a:cubicBezTo>
                    <a:cubicBezTo>
                      <a:pt x="73" y="281"/>
                      <a:pt x="60" y="147"/>
                      <a:pt x="56" y="91"/>
                    </a:cubicBezTo>
                    <a:cubicBezTo>
                      <a:pt x="52" y="35"/>
                      <a:pt x="38" y="21"/>
                      <a:pt x="48" y="11"/>
                    </a:cubicBezTo>
                    <a:cubicBezTo>
                      <a:pt x="57" y="0"/>
                      <a:pt x="89" y="11"/>
                      <a:pt x="112" y="27"/>
                    </a:cubicBezTo>
                    <a:cubicBezTo>
                      <a:pt x="134" y="42"/>
                      <a:pt x="161" y="84"/>
                      <a:pt x="184" y="107"/>
                    </a:cubicBezTo>
                    <a:cubicBezTo>
                      <a:pt x="206" y="129"/>
                      <a:pt x="222" y="174"/>
                      <a:pt x="248" y="163"/>
                    </a:cubicBezTo>
                    <a:cubicBezTo>
                      <a:pt x="273" y="151"/>
                      <a:pt x="321" y="56"/>
                      <a:pt x="336" y="35"/>
                    </a:cubicBezTo>
                  </a:path>
                </a:pathLst>
              </a:custGeom>
              <a:noFill/>
              <a:ln w="38100" cap="flat" cmpd="sng">
                <a:solidFill>
                  <a:srgbClr val="497CFD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6" name="Group 129"/>
            <p:cNvGrpSpPr>
              <a:grpSpLocks/>
            </p:cNvGrpSpPr>
            <p:nvPr/>
          </p:nvGrpSpPr>
          <p:grpSpPr bwMode="auto">
            <a:xfrm>
              <a:off x="749300" y="3895725"/>
              <a:ext cx="679450" cy="1498600"/>
              <a:chOff x="144" y="2272"/>
              <a:chExt cx="428" cy="944"/>
            </a:xfrm>
          </p:grpSpPr>
          <p:sp>
            <p:nvSpPr>
              <p:cNvPr id="137" name="Line 130"/>
              <p:cNvSpPr>
                <a:spLocks noChangeShapeType="1"/>
              </p:cNvSpPr>
              <p:nvPr/>
            </p:nvSpPr>
            <p:spPr bwMode="auto">
              <a:xfrm flipV="1">
                <a:off x="156" y="2520"/>
                <a:ext cx="416" cy="696"/>
              </a:xfrm>
              <a:prstGeom prst="line">
                <a:avLst/>
              </a:prstGeom>
              <a:noFill/>
              <a:ln w="38100">
                <a:solidFill>
                  <a:srgbClr val="8C8C8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Line 131"/>
              <p:cNvSpPr>
                <a:spLocks noChangeShapeType="1"/>
              </p:cNvSpPr>
              <p:nvPr/>
            </p:nvSpPr>
            <p:spPr bwMode="auto">
              <a:xfrm flipV="1">
                <a:off x="484" y="2272"/>
                <a:ext cx="1" cy="464"/>
              </a:xfrm>
              <a:prstGeom prst="line">
                <a:avLst/>
              </a:prstGeom>
              <a:noFill/>
              <a:ln w="38100">
                <a:solidFill>
                  <a:srgbClr val="8C8C8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132"/>
              <p:cNvSpPr>
                <a:spLocks/>
              </p:cNvSpPr>
              <p:nvPr/>
            </p:nvSpPr>
            <p:spPr bwMode="auto">
              <a:xfrm>
                <a:off x="144" y="2557"/>
                <a:ext cx="336" cy="571"/>
              </a:xfrm>
              <a:custGeom>
                <a:avLst/>
                <a:gdLst/>
                <a:ahLst/>
                <a:cxnLst>
                  <a:cxn ang="0">
                    <a:pos x="0" y="571"/>
                  </a:cxn>
                  <a:cxn ang="0">
                    <a:pos x="48" y="483"/>
                  </a:cxn>
                  <a:cxn ang="0">
                    <a:pos x="72" y="347"/>
                  </a:cxn>
                  <a:cxn ang="0">
                    <a:pos x="56" y="91"/>
                  </a:cxn>
                  <a:cxn ang="0">
                    <a:pos x="48" y="11"/>
                  </a:cxn>
                  <a:cxn ang="0">
                    <a:pos x="112" y="27"/>
                  </a:cxn>
                  <a:cxn ang="0">
                    <a:pos x="184" y="107"/>
                  </a:cxn>
                  <a:cxn ang="0">
                    <a:pos x="248" y="163"/>
                  </a:cxn>
                  <a:cxn ang="0">
                    <a:pos x="336" y="35"/>
                  </a:cxn>
                </a:cxnLst>
                <a:rect l="0" t="0" r="r" b="b"/>
                <a:pathLst>
                  <a:path w="336" h="571">
                    <a:moveTo>
                      <a:pt x="0" y="571"/>
                    </a:moveTo>
                    <a:cubicBezTo>
                      <a:pt x="18" y="545"/>
                      <a:pt x="36" y="520"/>
                      <a:pt x="48" y="483"/>
                    </a:cubicBezTo>
                    <a:cubicBezTo>
                      <a:pt x="60" y="445"/>
                      <a:pt x="70" y="412"/>
                      <a:pt x="72" y="347"/>
                    </a:cubicBezTo>
                    <a:cubicBezTo>
                      <a:pt x="73" y="281"/>
                      <a:pt x="60" y="147"/>
                      <a:pt x="56" y="91"/>
                    </a:cubicBezTo>
                    <a:cubicBezTo>
                      <a:pt x="52" y="35"/>
                      <a:pt x="38" y="21"/>
                      <a:pt x="48" y="11"/>
                    </a:cubicBezTo>
                    <a:cubicBezTo>
                      <a:pt x="57" y="0"/>
                      <a:pt x="89" y="11"/>
                      <a:pt x="112" y="27"/>
                    </a:cubicBezTo>
                    <a:cubicBezTo>
                      <a:pt x="134" y="42"/>
                      <a:pt x="161" y="84"/>
                      <a:pt x="184" y="107"/>
                    </a:cubicBezTo>
                    <a:cubicBezTo>
                      <a:pt x="206" y="129"/>
                      <a:pt x="222" y="174"/>
                      <a:pt x="248" y="163"/>
                    </a:cubicBezTo>
                    <a:cubicBezTo>
                      <a:pt x="273" y="151"/>
                      <a:pt x="321" y="56"/>
                      <a:pt x="336" y="35"/>
                    </a:cubicBezTo>
                  </a:path>
                </a:pathLst>
              </a:custGeom>
              <a:noFill/>
              <a:ln w="38100" cap="flat" cmpd="sng">
                <a:solidFill>
                  <a:srgbClr val="41FF4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0" name="Group 133"/>
            <p:cNvGrpSpPr>
              <a:grpSpLocks/>
            </p:cNvGrpSpPr>
            <p:nvPr/>
          </p:nvGrpSpPr>
          <p:grpSpPr bwMode="auto">
            <a:xfrm>
              <a:off x="3136900" y="3038475"/>
              <a:ext cx="2311400" cy="2222500"/>
              <a:chOff x="1976" y="1732"/>
              <a:chExt cx="1456" cy="1400"/>
            </a:xfrm>
          </p:grpSpPr>
          <p:grpSp>
            <p:nvGrpSpPr>
              <p:cNvPr id="141" name="Group 134"/>
              <p:cNvGrpSpPr>
                <a:grpSpLocks/>
              </p:cNvGrpSpPr>
              <p:nvPr/>
            </p:nvGrpSpPr>
            <p:grpSpPr bwMode="auto">
              <a:xfrm>
                <a:off x="2152" y="1856"/>
                <a:ext cx="1280" cy="1276"/>
                <a:chOff x="1824" y="1856"/>
                <a:chExt cx="1280" cy="1276"/>
              </a:xfrm>
            </p:grpSpPr>
            <p:sp>
              <p:nvSpPr>
                <p:cNvPr id="153" name="Rectangle 135" descr="縦線"/>
                <p:cNvSpPr>
                  <a:spLocks noChangeArrowheads="1"/>
                </p:cNvSpPr>
                <p:nvPr/>
              </p:nvSpPr>
              <p:spPr bwMode="auto">
                <a:xfrm>
                  <a:off x="1828" y="3068"/>
                  <a:ext cx="580" cy="64"/>
                </a:xfrm>
                <a:prstGeom prst="rect">
                  <a:avLst/>
                </a:prstGeom>
                <a:pattFill prst="ltVert">
                  <a:fgClr>
                    <a:srgbClr val="41FF41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" name="Freeform 136" descr="縦線"/>
                <p:cNvSpPr>
                  <a:spLocks/>
                </p:cNvSpPr>
                <p:nvPr/>
              </p:nvSpPr>
              <p:spPr bwMode="auto">
                <a:xfrm>
                  <a:off x="1824" y="1856"/>
                  <a:ext cx="1280" cy="1212"/>
                </a:xfrm>
                <a:custGeom>
                  <a:avLst/>
                  <a:gdLst/>
                  <a:ahLst/>
                  <a:cxnLst>
                    <a:cxn ang="0">
                      <a:pos x="0" y="1212"/>
                    </a:cxn>
                    <a:cxn ang="0">
                      <a:pos x="584" y="1212"/>
                    </a:cxn>
                    <a:cxn ang="0">
                      <a:pos x="1280" y="0"/>
                    </a:cxn>
                    <a:cxn ang="0">
                      <a:pos x="696" y="0"/>
                    </a:cxn>
                    <a:cxn ang="0">
                      <a:pos x="0" y="1212"/>
                    </a:cxn>
                  </a:cxnLst>
                  <a:rect l="0" t="0" r="r" b="b"/>
                  <a:pathLst>
                    <a:path w="1280" h="1212">
                      <a:moveTo>
                        <a:pt x="0" y="1212"/>
                      </a:moveTo>
                      <a:lnTo>
                        <a:pt x="584" y="1212"/>
                      </a:lnTo>
                      <a:lnTo>
                        <a:pt x="1280" y="0"/>
                      </a:lnTo>
                      <a:lnTo>
                        <a:pt x="696" y="0"/>
                      </a:lnTo>
                      <a:lnTo>
                        <a:pt x="0" y="1212"/>
                      </a:lnTo>
                      <a:close/>
                    </a:path>
                  </a:pathLst>
                </a:custGeom>
                <a:pattFill prst="ltVert">
                  <a:fgClr>
                    <a:srgbClr val="41FF41"/>
                  </a:fgClr>
                  <a:bgClr>
                    <a:srgbClr val="FFFFFF"/>
                  </a:bgClr>
                </a:patt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" name="Freeform 137" descr="縦線"/>
                <p:cNvSpPr>
                  <a:spLocks/>
                </p:cNvSpPr>
                <p:nvPr/>
              </p:nvSpPr>
              <p:spPr bwMode="auto">
                <a:xfrm>
                  <a:off x="2404" y="1856"/>
                  <a:ext cx="696" cy="1276"/>
                </a:xfrm>
                <a:custGeom>
                  <a:avLst/>
                  <a:gdLst/>
                  <a:ahLst/>
                  <a:cxnLst>
                    <a:cxn ang="0">
                      <a:pos x="0" y="1212"/>
                    </a:cxn>
                    <a:cxn ang="0">
                      <a:pos x="696" y="0"/>
                    </a:cxn>
                    <a:cxn ang="0">
                      <a:pos x="696" y="64"/>
                    </a:cxn>
                    <a:cxn ang="0">
                      <a:pos x="0" y="1276"/>
                    </a:cxn>
                    <a:cxn ang="0">
                      <a:pos x="0" y="1212"/>
                    </a:cxn>
                  </a:cxnLst>
                  <a:rect l="0" t="0" r="r" b="b"/>
                  <a:pathLst>
                    <a:path w="696" h="1276">
                      <a:moveTo>
                        <a:pt x="0" y="1212"/>
                      </a:moveTo>
                      <a:lnTo>
                        <a:pt x="696" y="0"/>
                      </a:lnTo>
                      <a:lnTo>
                        <a:pt x="696" y="64"/>
                      </a:lnTo>
                      <a:lnTo>
                        <a:pt x="0" y="1276"/>
                      </a:lnTo>
                      <a:lnTo>
                        <a:pt x="0" y="1212"/>
                      </a:lnTo>
                      <a:close/>
                    </a:path>
                  </a:pathLst>
                </a:custGeom>
                <a:pattFill prst="ltVert">
                  <a:fgClr>
                    <a:srgbClr val="41FF41"/>
                  </a:fgClr>
                  <a:bgClr>
                    <a:srgbClr val="FFFFFF"/>
                  </a:bgClr>
                </a:patt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2" name="Rectangle 138" descr="右上がり対角線"/>
              <p:cNvSpPr>
                <a:spLocks noChangeArrowheads="1"/>
              </p:cNvSpPr>
              <p:nvPr/>
            </p:nvSpPr>
            <p:spPr bwMode="auto">
              <a:xfrm>
                <a:off x="2796" y="2868"/>
                <a:ext cx="9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762000"/>
                <a:r>
                  <a:rPr kumimoji="1" lang="en-US" altLang="ja-JP" sz="1600" b="1">
                    <a:solidFill>
                      <a:srgbClr val="000000"/>
                    </a:solidFill>
                    <a:ea typeface="MS Gothic" pitchFamily="49" charset="-128"/>
                  </a:rPr>
                  <a:t>A</a:t>
                </a:r>
                <a:endParaRPr kumimoji="1" lang="en-US" altLang="ja-JP" sz="1400">
                  <a:ea typeface="MS Gothic" pitchFamily="49" charset="-128"/>
                </a:endParaRPr>
              </a:p>
            </p:txBody>
          </p:sp>
          <p:grpSp>
            <p:nvGrpSpPr>
              <p:cNvPr id="143" name="Group 139"/>
              <p:cNvGrpSpPr>
                <a:grpSpLocks/>
              </p:cNvGrpSpPr>
              <p:nvPr/>
            </p:nvGrpSpPr>
            <p:grpSpPr bwMode="auto">
              <a:xfrm>
                <a:off x="2072" y="1792"/>
                <a:ext cx="1280" cy="1276"/>
                <a:chOff x="1824" y="1856"/>
                <a:chExt cx="1280" cy="1276"/>
              </a:xfrm>
            </p:grpSpPr>
            <p:sp>
              <p:nvSpPr>
                <p:cNvPr id="150" name="Rectangle 140" descr="右上がり対角線"/>
                <p:cNvSpPr>
                  <a:spLocks noChangeArrowheads="1"/>
                </p:cNvSpPr>
                <p:nvPr/>
              </p:nvSpPr>
              <p:spPr bwMode="auto">
                <a:xfrm>
                  <a:off x="1828" y="3068"/>
                  <a:ext cx="580" cy="64"/>
                </a:xfrm>
                <a:prstGeom prst="rect">
                  <a:avLst/>
                </a:prstGeom>
                <a:pattFill prst="ltUpDiag">
                  <a:fgClr>
                    <a:srgbClr val="497CFD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Freeform 141" descr="右上がり対角線"/>
                <p:cNvSpPr>
                  <a:spLocks/>
                </p:cNvSpPr>
                <p:nvPr/>
              </p:nvSpPr>
              <p:spPr bwMode="auto">
                <a:xfrm>
                  <a:off x="1824" y="1856"/>
                  <a:ext cx="1280" cy="1212"/>
                </a:xfrm>
                <a:custGeom>
                  <a:avLst/>
                  <a:gdLst/>
                  <a:ahLst/>
                  <a:cxnLst>
                    <a:cxn ang="0">
                      <a:pos x="0" y="1212"/>
                    </a:cxn>
                    <a:cxn ang="0">
                      <a:pos x="584" y="1212"/>
                    </a:cxn>
                    <a:cxn ang="0">
                      <a:pos x="1280" y="0"/>
                    </a:cxn>
                    <a:cxn ang="0">
                      <a:pos x="696" y="0"/>
                    </a:cxn>
                    <a:cxn ang="0">
                      <a:pos x="0" y="1212"/>
                    </a:cxn>
                  </a:cxnLst>
                  <a:rect l="0" t="0" r="r" b="b"/>
                  <a:pathLst>
                    <a:path w="1280" h="1212">
                      <a:moveTo>
                        <a:pt x="0" y="1212"/>
                      </a:moveTo>
                      <a:lnTo>
                        <a:pt x="584" y="1212"/>
                      </a:lnTo>
                      <a:lnTo>
                        <a:pt x="1280" y="0"/>
                      </a:lnTo>
                      <a:lnTo>
                        <a:pt x="696" y="0"/>
                      </a:lnTo>
                      <a:lnTo>
                        <a:pt x="0" y="1212"/>
                      </a:lnTo>
                      <a:close/>
                    </a:path>
                  </a:pathLst>
                </a:custGeom>
                <a:pattFill prst="ltUpDiag">
                  <a:fgClr>
                    <a:srgbClr val="497CFD"/>
                  </a:fgClr>
                  <a:bgClr>
                    <a:srgbClr val="FFFFFF"/>
                  </a:bgClr>
                </a:patt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Freeform 142" descr="右上がり対角線"/>
                <p:cNvSpPr>
                  <a:spLocks/>
                </p:cNvSpPr>
                <p:nvPr/>
              </p:nvSpPr>
              <p:spPr bwMode="auto">
                <a:xfrm>
                  <a:off x="2404" y="1856"/>
                  <a:ext cx="696" cy="1276"/>
                </a:xfrm>
                <a:custGeom>
                  <a:avLst/>
                  <a:gdLst/>
                  <a:ahLst/>
                  <a:cxnLst>
                    <a:cxn ang="0">
                      <a:pos x="0" y="1212"/>
                    </a:cxn>
                    <a:cxn ang="0">
                      <a:pos x="696" y="0"/>
                    </a:cxn>
                    <a:cxn ang="0">
                      <a:pos x="696" y="64"/>
                    </a:cxn>
                    <a:cxn ang="0">
                      <a:pos x="0" y="1276"/>
                    </a:cxn>
                    <a:cxn ang="0">
                      <a:pos x="0" y="1212"/>
                    </a:cxn>
                  </a:cxnLst>
                  <a:rect l="0" t="0" r="r" b="b"/>
                  <a:pathLst>
                    <a:path w="696" h="1276">
                      <a:moveTo>
                        <a:pt x="0" y="1212"/>
                      </a:moveTo>
                      <a:lnTo>
                        <a:pt x="696" y="0"/>
                      </a:lnTo>
                      <a:lnTo>
                        <a:pt x="696" y="64"/>
                      </a:lnTo>
                      <a:lnTo>
                        <a:pt x="0" y="1276"/>
                      </a:lnTo>
                      <a:lnTo>
                        <a:pt x="0" y="1212"/>
                      </a:lnTo>
                      <a:close/>
                    </a:path>
                  </a:pathLst>
                </a:custGeom>
                <a:pattFill prst="ltUpDiag">
                  <a:fgClr>
                    <a:srgbClr val="497CFD"/>
                  </a:fgClr>
                  <a:bgClr>
                    <a:srgbClr val="FFFFFF"/>
                  </a:bgClr>
                </a:patt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4" name="Rectangle 143" descr="右上がり対角線"/>
              <p:cNvSpPr>
                <a:spLocks noChangeArrowheads="1"/>
              </p:cNvSpPr>
              <p:nvPr/>
            </p:nvSpPr>
            <p:spPr bwMode="auto">
              <a:xfrm>
                <a:off x="2724" y="2760"/>
                <a:ext cx="9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762000"/>
                <a:r>
                  <a:rPr kumimoji="1" lang="en-US" altLang="ja-JP" sz="1600" b="1">
                    <a:solidFill>
                      <a:srgbClr val="000000"/>
                    </a:solidFill>
                    <a:ea typeface="MS Gothic" pitchFamily="49" charset="-128"/>
                  </a:rPr>
                  <a:t>B</a:t>
                </a:r>
                <a:endParaRPr kumimoji="1" lang="en-US" altLang="ja-JP" sz="1400">
                  <a:ea typeface="MS Gothic" pitchFamily="49" charset="-128"/>
                </a:endParaRPr>
              </a:p>
            </p:txBody>
          </p:sp>
          <p:grpSp>
            <p:nvGrpSpPr>
              <p:cNvPr id="145" name="Group 144"/>
              <p:cNvGrpSpPr>
                <a:grpSpLocks/>
              </p:cNvGrpSpPr>
              <p:nvPr/>
            </p:nvGrpSpPr>
            <p:grpSpPr bwMode="auto">
              <a:xfrm>
                <a:off x="1976" y="1732"/>
                <a:ext cx="1280" cy="1276"/>
                <a:chOff x="1824" y="1856"/>
                <a:chExt cx="1280" cy="1276"/>
              </a:xfrm>
            </p:grpSpPr>
            <p:sp>
              <p:nvSpPr>
                <p:cNvPr id="147" name="Rectangle 145" descr="5%"/>
                <p:cNvSpPr>
                  <a:spLocks noChangeArrowheads="1"/>
                </p:cNvSpPr>
                <p:nvPr/>
              </p:nvSpPr>
              <p:spPr bwMode="auto">
                <a:xfrm>
                  <a:off x="1828" y="3068"/>
                  <a:ext cx="580" cy="64"/>
                </a:xfrm>
                <a:prstGeom prst="rect">
                  <a:avLst/>
                </a:prstGeom>
                <a:pattFill prst="pct5">
                  <a:fgClr>
                    <a:schemeClr val="hlink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Freeform 146" descr="5%"/>
                <p:cNvSpPr>
                  <a:spLocks/>
                </p:cNvSpPr>
                <p:nvPr/>
              </p:nvSpPr>
              <p:spPr bwMode="auto">
                <a:xfrm>
                  <a:off x="1824" y="1856"/>
                  <a:ext cx="1280" cy="1212"/>
                </a:xfrm>
                <a:custGeom>
                  <a:avLst/>
                  <a:gdLst/>
                  <a:ahLst/>
                  <a:cxnLst>
                    <a:cxn ang="0">
                      <a:pos x="0" y="1212"/>
                    </a:cxn>
                    <a:cxn ang="0">
                      <a:pos x="584" y="1212"/>
                    </a:cxn>
                    <a:cxn ang="0">
                      <a:pos x="1280" y="0"/>
                    </a:cxn>
                    <a:cxn ang="0">
                      <a:pos x="696" y="0"/>
                    </a:cxn>
                    <a:cxn ang="0">
                      <a:pos x="0" y="1212"/>
                    </a:cxn>
                  </a:cxnLst>
                  <a:rect l="0" t="0" r="r" b="b"/>
                  <a:pathLst>
                    <a:path w="1280" h="1212">
                      <a:moveTo>
                        <a:pt x="0" y="1212"/>
                      </a:moveTo>
                      <a:lnTo>
                        <a:pt x="584" y="1212"/>
                      </a:lnTo>
                      <a:lnTo>
                        <a:pt x="1280" y="0"/>
                      </a:lnTo>
                      <a:lnTo>
                        <a:pt x="696" y="0"/>
                      </a:lnTo>
                      <a:lnTo>
                        <a:pt x="0" y="1212"/>
                      </a:lnTo>
                      <a:close/>
                    </a:path>
                  </a:pathLst>
                </a:custGeom>
                <a:pattFill prst="pct5">
                  <a:fgClr>
                    <a:schemeClr val="hlink"/>
                  </a:fgClr>
                  <a:bgClr>
                    <a:srgbClr val="FFFFFF"/>
                  </a:bgClr>
                </a:patt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9" name="Freeform 147" descr="5%"/>
                <p:cNvSpPr>
                  <a:spLocks/>
                </p:cNvSpPr>
                <p:nvPr/>
              </p:nvSpPr>
              <p:spPr bwMode="auto">
                <a:xfrm>
                  <a:off x="2404" y="1856"/>
                  <a:ext cx="696" cy="1276"/>
                </a:xfrm>
                <a:custGeom>
                  <a:avLst/>
                  <a:gdLst/>
                  <a:ahLst/>
                  <a:cxnLst>
                    <a:cxn ang="0">
                      <a:pos x="0" y="1212"/>
                    </a:cxn>
                    <a:cxn ang="0">
                      <a:pos x="696" y="0"/>
                    </a:cxn>
                    <a:cxn ang="0">
                      <a:pos x="696" y="64"/>
                    </a:cxn>
                    <a:cxn ang="0">
                      <a:pos x="0" y="1276"/>
                    </a:cxn>
                    <a:cxn ang="0">
                      <a:pos x="0" y="1212"/>
                    </a:cxn>
                  </a:cxnLst>
                  <a:rect l="0" t="0" r="r" b="b"/>
                  <a:pathLst>
                    <a:path w="696" h="1276">
                      <a:moveTo>
                        <a:pt x="0" y="1212"/>
                      </a:moveTo>
                      <a:lnTo>
                        <a:pt x="696" y="0"/>
                      </a:lnTo>
                      <a:lnTo>
                        <a:pt x="696" y="64"/>
                      </a:lnTo>
                      <a:lnTo>
                        <a:pt x="0" y="1276"/>
                      </a:lnTo>
                      <a:lnTo>
                        <a:pt x="0" y="1212"/>
                      </a:lnTo>
                      <a:close/>
                    </a:path>
                  </a:pathLst>
                </a:custGeom>
                <a:pattFill prst="pct5">
                  <a:fgClr>
                    <a:schemeClr val="hlink"/>
                  </a:fgClr>
                  <a:bgClr>
                    <a:srgbClr val="FFFFFF"/>
                  </a:bgClr>
                </a:patt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6" name="Rectangle 148" descr="右上がり対角線"/>
              <p:cNvSpPr>
                <a:spLocks noChangeArrowheads="1"/>
              </p:cNvSpPr>
              <p:nvPr/>
            </p:nvSpPr>
            <p:spPr bwMode="auto">
              <a:xfrm>
                <a:off x="2612" y="2664"/>
                <a:ext cx="9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762000"/>
                <a:r>
                  <a:rPr kumimoji="1" lang="en-US" altLang="ja-JP" sz="1600" b="1">
                    <a:solidFill>
                      <a:srgbClr val="000000"/>
                    </a:solidFill>
                    <a:ea typeface="MS Gothic" pitchFamily="49" charset="-128"/>
                  </a:rPr>
                  <a:t>C</a:t>
                </a:r>
                <a:endParaRPr kumimoji="1" lang="en-US" altLang="ja-JP" sz="1400">
                  <a:ea typeface="MS Gothic" pitchFamily="49" charset="-128"/>
                </a:endParaRPr>
              </a:p>
            </p:txBody>
          </p:sp>
        </p:grpSp>
        <p:grpSp>
          <p:nvGrpSpPr>
            <p:cNvPr id="156" name="Group 149"/>
            <p:cNvGrpSpPr>
              <a:grpSpLocks/>
            </p:cNvGrpSpPr>
            <p:nvPr/>
          </p:nvGrpSpPr>
          <p:grpSpPr bwMode="auto">
            <a:xfrm>
              <a:off x="2127250" y="2809875"/>
              <a:ext cx="4044950" cy="3379788"/>
              <a:chOff x="1012" y="1588"/>
              <a:chExt cx="2548" cy="2129"/>
            </a:xfrm>
          </p:grpSpPr>
          <p:sp>
            <p:nvSpPr>
              <p:cNvPr id="157" name="Line 150"/>
              <p:cNvSpPr>
                <a:spLocks noChangeShapeType="1"/>
              </p:cNvSpPr>
              <p:nvPr/>
            </p:nvSpPr>
            <p:spPr bwMode="auto">
              <a:xfrm>
                <a:off x="1012" y="3468"/>
                <a:ext cx="1736" cy="1"/>
              </a:xfrm>
              <a:prstGeom prst="line">
                <a:avLst/>
              </a:prstGeom>
              <a:noFill/>
              <a:ln w="38100">
                <a:solidFill>
                  <a:srgbClr val="8C8C8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151"/>
              <p:cNvSpPr>
                <a:spLocks noChangeShapeType="1"/>
              </p:cNvSpPr>
              <p:nvPr/>
            </p:nvSpPr>
            <p:spPr bwMode="auto">
              <a:xfrm flipV="1">
                <a:off x="2532" y="1776"/>
                <a:ext cx="1028" cy="1748"/>
              </a:xfrm>
              <a:prstGeom prst="line">
                <a:avLst/>
              </a:prstGeom>
              <a:noFill/>
              <a:ln w="38100">
                <a:solidFill>
                  <a:srgbClr val="8C8C8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Rectangle 152"/>
              <p:cNvSpPr>
                <a:spLocks noChangeArrowheads="1"/>
              </p:cNvSpPr>
              <p:nvPr/>
            </p:nvSpPr>
            <p:spPr bwMode="auto">
              <a:xfrm>
                <a:off x="2560" y="3544"/>
                <a:ext cx="32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762000"/>
                <a:r>
                  <a:rPr kumimoji="1" lang="en-US" altLang="ja-JP" i="1">
                    <a:solidFill>
                      <a:srgbClr val="000000"/>
                    </a:solidFill>
                    <a:ea typeface="MS Gothic" pitchFamily="49" charset="-128"/>
                  </a:rPr>
                  <a:t>Time</a:t>
                </a:r>
                <a:endParaRPr kumimoji="1" lang="en-US" altLang="ja-JP" sz="1400" i="1">
                  <a:ea typeface="MS Gothic" pitchFamily="49" charset="-128"/>
                </a:endParaRPr>
              </a:p>
            </p:txBody>
          </p:sp>
          <p:sp>
            <p:nvSpPr>
              <p:cNvPr id="160" name="Line 153"/>
              <p:cNvSpPr>
                <a:spLocks noChangeShapeType="1"/>
              </p:cNvSpPr>
              <p:nvPr/>
            </p:nvSpPr>
            <p:spPr bwMode="auto">
              <a:xfrm flipV="1">
                <a:off x="3460" y="1588"/>
                <a:ext cx="1" cy="464"/>
              </a:xfrm>
              <a:prstGeom prst="line">
                <a:avLst/>
              </a:prstGeom>
              <a:noFill/>
              <a:ln w="38100">
                <a:solidFill>
                  <a:srgbClr val="8C8C8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Freeform 154"/>
              <p:cNvSpPr>
                <a:spLocks/>
              </p:cNvSpPr>
              <p:nvPr/>
            </p:nvSpPr>
            <p:spPr bwMode="auto">
              <a:xfrm>
                <a:off x="2756" y="1964"/>
                <a:ext cx="696" cy="1180"/>
              </a:xfrm>
              <a:custGeom>
                <a:avLst/>
                <a:gdLst/>
                <a:ahLst/>
                <a:cxnLst>
                  <a:cxn ang="0">
                    <a:pos x="8" y="1180"/>
                  </a:cxn>
                  <a:cxn ang="0">
                    <a:pos x="0" y="1108"/>
                  </a:cxn>
                  <a:cxn ang="0">
                    <a:pos x="8" y="1068"/>
                  </a:cxn>
                  <a:cxn ang="0">
                    <a:pos x="16" y="1028"/>
                  </a:cxn>
                  <a:cxn ang="0">
                    <a:pos x="580" y="52"/>
                  </a:cxn>
                  <a:cxn ang="0">
                    <a:pos x="620" y="28"/>
                  </a:cxn>
                  <a:cxn ang="0">
                    <a:pos x="648" y="12"/>
                  </a:cxn>
                  <a:cxn ang="0">
                    <a:pos x="696" y="0"/>
                  </a:cxn>
                </a:cxnLst>
                <a:rect l="0" t="0" r="r" b="b"/>
                <a:pathLst>
                  <a:path w="696" h="1180">
                    <a:moveTo>
                      <a:pt x="8" y="1180"/>
                    </a:moveTo>
                    <a:lnTo>
                      <a:pt x="0" y="1108"/>
                    </a:lnTo>
                    <a:lnTo>
                      <a:pt x="8" y="1068"/>
                    </a:lnTo>
                    <a:lnTo>
                      <a:pt x="16" y="1028"/>
                    </a:lnTo>
                    <a:lnTo>
                      <a:pt x="580" y="52"/>
                    </a:lnTo>
                    <a:lnTo>
                      <a:pt x="620" y="28"/>
                    </a:lnTo>
                    <a:lnTo>
                      <a:pt x="648" y="12"/>
                    </a:lnTo>
                    <a:lnTo>
                      <a:pt x="696" y="0"/>
                    </a:lnTo>
                  </a:path>
                </a:pathLst>
              </a:custGeom>
              <a:noFill/>
              <a:ln w="38100" cap="flat" cmpd="sng">
                <a:solidFill>
                  <a:srgbClr val="41FF4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Freeform 155"/>
              <p:cNvSpPr>
                <a:spLocks/>
              </p:cNvSpPr>
              <p:nvPr/>
            </p:nvSpPr>
            <p:spPr bwMode="auto">
              <a:xfrm>
                <a:off x="2708" y="1944"/>
                <a:ext cx="748" cy="1200"/>
              </a:xfrm>
              <a:custGeom>
                <a:avLst/>
                <a:gdLst/>
                <a:ahLst/>
                <a:cxnLst>
                  <a:cxn ang="0">
                    <a:pos x="52" y="1200"/>
                  </a:cxn>
                  <a:cxn ang="0">
                    <a:pos x="20" y="1132"/>
                  </a:cxn>
                  <a:cxn ang="0">
                    <a:pos x="8" y="1080"/>
                  </a:cxn>
                  <a:cxn ang="0">
                    <a:pos x="0" y="1024"/>
                  </a:cxn>
                  <a:cxn ang="0">
                    <a:pos x="12" y="984"/>
                  </a:cxn>
                  <a:cxn ang="0">
                    <a:pos x="32" y="952"/>
                  </a:cxn>
                  <a:cxn ang="0">
                    <a:pos x="540" y="60"/>
                  </a:cxn>
                  <a:cxn ang="0">
                    <a:pos x="572" y="28"/>
                  </a:cxn>
                  <a:cxn ang="0">
                    <a:pos x="624" y="8"/>
                  </a:cxn>
                  <a:cxn ang="0">
                    <a:pos x="660" y="0"/>
                  </a:cxn>
                  <a:cxn ang="0">
                    <a:pos x="712" y="0"/>
                  </a:cxn>
                  <a:cxn ang="0">
                    <a:pos x="748" y="12"/>
                  </a:cxn>
                </a:cxnLst>
                <a:rect l="0" t="0" r="r" b="b"/>
                <a:pathLst>
                  <a:path w="748" h="1200">
                    <a:moveTo>
                      <a:pt x="52" y="1200"/>
                    </a:moveTo>
                    <a:lnTo>
                      <a:pt x="20" y="1132"/>
                    </a:lnTo>
                    <a:lnTo>
                      <a:pt x="8" y="1080"/>
                    </a:lnTo>
                    <a:lnTo>
                      <a:pt x="0" y="1024"/>
                    </a:lnTo>
                    <a:lnTo>
                      <a:pt x="12" y="984"/>
                    </a:lnTo>
                    <a:lnTo>
                      <a:pt x="32" y="952"/>
                    </a:lnTo>
                    <a:lnTo>
                      <a:pt x="540" y="60"/>
                    </a:lnTo>
                    <a:lnTo>
                      <a:pt x="572" y="28"/>
                    </a:lnTo>
                    <a:lnTo>
                      <a:pt x="624" y="8"/>
                    </a:lnTo>
                    <a:lnTo>
                      <a:pt x="660" y="0"/>
                    </a:lnTo>
                    <a:lnTo>
                      <a:pt x="712" y="0"/>
                    </a:lnTo>
                    <a:lnTo>
                      <a:pt x="748" y="12"/>
                    </a:lnTo>
                  </a:path>
                </a:pathLst>
              </a:custGeom>
              <a:noFill/>
              <a:ln w="38100" cap="flat" cmpd="sng">
                <a:solidFill>
                  <a:srgbClr val="497CFD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Freeform 156"/>
              <p:cNvSpPr>
                <a:spLocks/>
              </p:cNvSpPr>
              <p:nvPr/>
            </p:nvSpPr>
            <p:spPr bwMode="auto">
              <a:xfrm>
                <a:off x="2656" y="1915"/>
                <a:ext cx="800" cy="1229"/>
              </a:xfrm>
              <a:custGeom>
                <a:avLst/>
                <a:gdLst/>
                <a:ahLst/>
                <a:cxnLst>
                  <a:cxn ang="0">
                    <a:pos x="104" y="1229"/>
                  </a:cxn>
                  <a:cxn ang="0">
                    <a:pos x="52" y="1153"/>
                  </a:cxn>
                  <a:cxn ang="0">
                    <a:pos x="8" y="1005"/>
                  </a:cxn>
                  <a:cxn ang="0">
                    <a:pos x="0" y="941"/>
                  </a:cxn>
                  <a:cxn ang="0">
                    <a:pos x="20" y="873"/>
                  </a:cxn>
                  <a:cxn ang="0">
                    <a:pos x="516" y="61"/>
                  </a:cxn>
                  <a:cxn ang="0">
                    <a:pos x="564" y="25"/>
                  </a:cxn>
                  <a:cxn ang="0">
                    <a:pos x="612" y="5"/>
                  </a:cxn>
                  <a:cxn ang="0">
                    <a:pos x="736" y="9"/>
                  </a:cxn>
                  <a:cxn ang="0">
                    <a:pos x="800" y="29"/>
                  </a:cxn>
                </a:cxnLst>
                <a:rect l="0" t="0" r="r" b="b"/>
                <a:pathLst>
                  <a:path w="800" h="1229">
                    <a:moveTo>
                      <a:pt x="104" y="1229"/>
                    </a:moveTo>
                    <a:lnTo>
                      <a:pt x="52" y="1153"/>
                    </a:lnTo>
                    <a:lnTo>
                      <a:pt x="8" y="1005"/>
                    </a:lnTo>
                    <a:lnTo>
                      <a:pt x="0" y="941"/>
                    </a:lnTo>
                    <a:lnTo>
                      <a:pt x="20" y="873"/>
                    </a:lnTo>
                    <a:lnTo>
                      <a:pt x="516" y="61"/>
                    </a:lnTo>
                    <a:lnTo>
                      <a:pt x="564" y="25"/>
                    </a:lnTo>
                    <a:lnTo>
                      <a:pt x="612" y="5"/>
                    </a:lnTo>
                    <a:cubicBezTo>
                      <a:pt x="654" y="0"/>
                      <a:pt x="693" y="4"/>
                      <a:pt x="736" y="9"/>
                    </a:cubicBezTo>
                    <a:cubicBezTo>
                      <a:pt x="753" y="20"/>
                      <a:pt x="778" y="29"/>
                      <a:pt x="800" y="29"/>
                    </a:cubicBezTo>
                  </a:path>
                </a:pathLst>
              </a:custGeom>
              <a:noFill/>
              <a:ln w="38100" cap="flat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4" name="Group 157"/>
            <p:cNvGrpSpPr>
              <a:grpSpLocks/>
            </p:cNvGrpSpPr>
            <p:nvPr/>
          </p:nvGrpSpPr>
          <p:grpSpPr bwMode="auto">
            <a:xfrm>
              <a:off x="6959600" y="2854325"/>
              <a:ext cx="1698625" cy="2895600"/>
              <a:chOff x="4304" y="1616"/>
              <a:chExt cx="1070" cy="1824"/>
            </a:xfrm>
          </p:grpSpPr>
          <p:sp>
            <p:nvSpPr>
              <p:cNvPr id="165" name="Rectangle 158"/>
              <p:cNvSpPr>
                <a:spLocks noChangeArrowheads="1"/>
              </p:cNvSpPr>
              <p:nvPr/>
            </p:nvSpPr>
            <p:spPr bwMode="auto">
              <a:xfrm rot="18180000">
                <a:off x="4948" y="2131"/>
                <a:ext cx="68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762000"/>
                <a:r>
                  <a:rPr kumimoji="1" lang="en-US" altLang="ja-JP">
                    <a:solidFill>
                      <a:srgbClr val="000000"/>
                    </a:solidFill>
                    <a:ea typeface="MS Gothic" pitchFamily="49" charset="-128"/>
                  </a:rPr>
                  <a:t>Frequency</a:t>
                </a:r>
                <a:endParaRPr kumimoji="1" lang="en-US" altLang="ja-JP" sz="1400">
                  <a:ea typeface="MS Gothic" pitchFamily="49" charset="-128"/>
                </a:endParaRPr>
              </a:p>
            </p:txBody>
          </p:sp>
          <p:sp>
            <p:nvSpPr>
              <p:cNvPr id="166" name="Line 159"/>
              <p:cNvSpPr>
                <a:spLocks noChangeShapeType="1"/>
              </p:cNvSpPr>
              <p:nvPr/>
            </p:nvSpPr>
            <p:spPr bwMode="auto">
              <a:xfrm flipV="1">
                <a:off x="5148" y="1616"/>
                <a:ext cx="1" cy="464"/>
              </a:xfrm>
              <a:prstGeom prst="line">
                <a:avLst/>
              </a:prstGeom>
              <a:noFill/>
              <a:ln w="38100">
                <a:solidFill>
                  <a:srgbClr val="8C8C8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Line 160"/>
              <p:cNvSpPr>
                <a:spLocks noChangeShapeType="1"/>
              </p:cNvSpPr>
              <p:nvPr/>
            </p:nvSpPr>
            <p:spPr bwMode="auto">
              <a:xfrm flipV="1">
                <a:off x="4304" y="1844"/>
                <a:ext cx="944" cy="1596"/>
              </a:xfrm>
              <a:prstGeom prst="line">
                <a:avLst/>
              </a:prstGeom>
              <a:noFill/>
              <a:ln w="38100">
                <a:solidFill>
                  <a:srgbClr val="8C8C8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161"/>
              <p:cNvSpPr>
                <a:spLocks/>
              </p:cNvSpPr>
              <p:nvPr/>
            </p:nvSpPr>
            <p:spPr bwMode="auto">
              <a:xfrm>
                <a:off x="4424" y="2028"/>
                <a:ext cx="696" cy="1180"/>
              </a:xfrm>
              <a:custGeom>
                <a:avLst/>
                <a:gdLst/>
                <a:ahLst/>
                <a:cxnLst>
                  <a:cxn ang="0">
                    <a:pos x="8" y="1180"/>
                  </a:cxn>
                  <a:cxn ang="0">
                    <a:pos x="0" y="1108"/>
                  </a:cxn>
                  <a:cxn ang="0">
                    <a:pos x="8" y="1068"/>
                  </a:cxn>
                  <a:cxn ang="0">
                    <a:pos x="16" y="1028"/>
                  </a:cxn>
                  <a:cxn ang="0">
                    <a:pos x="580" y="52"/>
                  </a:cxn>
                  <a:cxn ang="0">
                    <a:pos x="620" y="28"/>
                  </a:cxn>
                  <a:cxn ang="0">
                    <a:pos x="648" y="12"/>
                  </a:cxn>
                  <a:cxn ang="0">
                    <a:pos x="696" y="0"/>
                  </a:cxn>
                </a:cxnLst>
                <a:rect l="0" t="0" r="r" b="b"/>
                <a:pathLst>
                  <a:path w="696" h="1180">
                    <a:moveTo>
                      <a:pt x="8" y="1180"/>
                    </a:moveTo>
                    <a:lnTo>
                      <a:pt x="0" y="1108"/>
                    </a:lnTo>
                    <a:lnTo>
                      <a:pt x="8" y="1068"/>
                    </a:lnTo>
                    <a:lnTo>
                      <a:pt x="16" y="1028"/>
                    </a:lnTo>
                    <a:lnTo>
                      <a:pt x="580" y="52"/>
                    </a:lnTo>
                    <a:lnTo>
                      <a:pt x="620" y="28"/>
                    </a:lnTo>
                    <a:lnTo>
                      <a:pt x="648" y="12"/>
                    </a:lnTo>
                    <a:lnTo>
                      <a:pt x="696" y="0"/>
                    </a:lnTo>
                  </a:path>
                </a:pathLst>
              </a:custGeom>
              <a:noFill/>
              <a:ln w="38100" cap="flat" cmpd="sng">
                <a:solidFill>
                  <a:srgbClr val="497CFD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Freeform 162"/>
              <p:cNvSpPr>
                <a:spLocks/>
              </p:cNvSpPr>
              <p:nvPr/>
            </p:nvSpPr>
            <p:spPr bwMode="auto">
              <a:xfrm>
                <a:off x="4376" y="2008"/>
                <a:ext cx="748" cy="1200"/>
              </a:xfrm>
              <a:custGeom>
                <a:avLst/>
                <a:gdLst/>
                <a:ahLst/>
                <a:cxnLst>
                  <a:cxn ang="0">
                    <a:pos x="52" y="1200"/>
                  </a:cxn>
                  <a:cxn ang="0">
                    <a:pos x="20" y="1132"/>
                  </a:cxn>
                  <a:cxn ang="0">
                    <a:pos x="8" y="1080"/>
                  </a:cxn>
                  <a:cxn ang="0">
                    <a:pos x="0" y="1024"/>
                  </a:cxn>
                  <a:cxn ang="0">
                    <a:pos x="12" y="984"/>
                  </a:cxn>
                  <a:cxn ang="0">
                    <a:pos x="32" y="952"/>
                  </a:cxn>
                  <a:cxn ang="0">
                    <a:pos x="540" y="60"/>
                  </a:cxn>
                  <a:cxn ang="0">
                    <a:pos x="572" y="28"/>
                  </a:cxn>
                  <a:cxn ang="0">
                    <a:pos x="624" y="8"/>
                  </a:cxn>
                  <a:cxn ang="0">
                    <a:pos x="660" y="0"/>
                  </a:cxn>
                  <a:cxn ang="0">
                    <a:pos x="712" y="0"/>
                  </a:cxn>
                  <a:cxn ang="0">
                    <a:pos x="748" y="12"/>
                  </a:cxn>
                </a:cxnLst>
                <a:rect l="0" t="0" r="r" b="b"/>
                <a:pathLst>
                  <a:path w="748" h="1200">
                    <a:moveTo>
                      <a:pt x="52" y="1200"/>
                    </a:moveTo>
                    <a:lnTo>
                      <a:pt x="20" y="1132"/>
                    </a:lnTo>
                    <a:lnTo>
                      <a:pt x="8" y="1080"/>
                    </a:lnTo>
                    <a:lnTo>
                      <a:pt x="0" y="1024"/>
                    </a:lnTo>
                    <a:lnTo>
                      <a:pt x="12" y="984"/>
                    </a:lnTo>
                    <a:lnTo>
                      <a:pt x="32" y="952"/>
                    </a:lnTo>
                    <a:lnTo>
                      <a:pt x="540" y="60"/>
                    </a:lnTo>
                    <a:lnTo>
                      <a:pt x="572" y="28"/>
                    </a:lnTo>
                    <a:lnTo>
                      <a:pt x="624" y="8"/>
                    </a:lnTo>
                    <a:lnTo>
                      <a:pt x="660" y="0"/>
                    </a:lnTo>
                    <a:lnTo>
                      <a:pt x="712" y="0"/>
                    </a:lnTo>
                    <a:lnTo>
                      <a:pt x="748" y="12"/>
                    </a:lnTo>
                  </a:path>
                </a:pathLst>
              </a:custGeom>
              <a:noFill/>
              <a:ln w="38100" cap="flat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Freeform 163"/>
              <p:cNvSpPr>
                <a:spLocks/>
              </p:cNvSpPr>
              <p:nvPr/>
            </p:nvSpPr>
            <p:spPr bwMode="auto">
              <a:xfrm>
                <a:off x="4624" y="2209"/>
                <a:ext cx="336" cy="571"/>
              </a:xfrm>
              <a:custGeom>
                <a:avLst/>
                <a:gdLst/>
                <a:ahLst/>
                <a:cxnLst>
                  <a:cxn ang="0">
                    <a:pos x="0" y="571"/>
                  </a:cxn>
                  <a:cxn ang="0">
                    <a:pos x="48" y="483"/>
                  </a:cxn>
                  <a:cxn ang="0">
                    <a:pos x="72" y="347"/>
                  </a:cxn>
                  <a:cxn ang="0">
                    <a:pos x="56" y="91"/>
                  </a:cxn>
                  <a:cxn ang="0">
                    <a:pos x="48" y="11"/>
                  </a:cxn>
                  <a:cxn ang="0">
                    <a:pos x="112" y="27"/>
                  </a:cxn>
                  <a:cxn ang="0">
                    <a:pos x="184" y="107"/>
                  </a:cxn>
                  <a:cxn ang="0">
                    <a:pos x="248" y="163"/>
                  </a:cxn>
                  <a:cxn ang="0">
                    <a:pos x="336" y="35"/>
                  </a:cxn>
                </a:cxnLst>
                <a:rect l="0" t="0" r="r" b="b"/>
                <a:pathLst>
                  <a:path w="336" h="571">
                    <a:moveTo>
                      <a:pt x="0" y="571"/>
                    </a:moveTo>
                    <a:cubicBezTo>
                      <a:pt x="18" y="545"/>
                      <a:pt x="36" y="520"/>
                      <a:pt x="48" y="483"/>
                    </a:cubicBezTo>
                    <a:cubicBezTo>
                      <a:pt x="60" y="445"/>
                      <a:pt x="70" y="412"/>
                      <a:pt x="72" y="347"/>
                    </a:cubicBezTo>
                    <a:cubicBezTo>
                      <a:pt x="73" y="281"/>
                      <a:pt x="60" y="147"/>
                      <a:pt x="56" y="91"/>
                    </a:cubicBezTo>
                    <a:cubicBezTo>
                      <a:pt x="52" y="35"/>
                      <a:pt x="38" y="21"/>
                      <a:pt x="48" y="11"/>
                    </a:cubicBezTo>
                    <a:cubicBezTo>
                      <a:pt x="57" y="0"/>
                      <a:pt x="89" y="11"/>
                      <a:pt x="112" y="27"/>
                    </a:cubicBezTo>
                    <a:cubicBezTo>
                      <a:pt x="134" y="42"/>
                      <a:pt x="161" y="84"/>
                      <a:pt x="184" y="107"/>
                    </a:cubicBezTo>
                    <a:cubicBezTo>
                      <a:pt x="206" y="129"/>
                      <a:pt x="222" y="174"/>
                      <a:pt x="248" y="163"/>
                    </a:cubicBezTo>
                    <a:cubicBezTo>
                      <a:pt x="273" y="151"/>
                      <a:pt x="321" y="56"/>
                      <a:pt x="336" y="35"/>
                    </a:cubicBezTo>
                  </a:path>
                </a:pathLst>
              </a:custGeom>
              <a:noFill/>
              <a:ln w="38100" cap="flat" cmpd="sng">
                <a:solidFill>
                  <a:srgbClr val="41FF4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164"/>
              <p:cNvSpPr>
                <a:spLocks noChangeArrowheads="1"/>
              </p:cNvSpPr>
              <p:nvPr/>
            </p:nvSpPr>
            <p:spPr bwMode="auto">
              <a:xfrm>
                <a:off x="4460" y="2948"/>
                <a:ext cx="9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762000"/>
                <a:r>
                  <a:rPr kumimoji="1" lang="en-US" altLang="ja-JP">
                    <a:solidFill>
                      <a:srgbClr val="000000"/>
                    </a:solidFill>
                    <a:ea typeface="MS Gothic" pitchFamily="49" charset="-128"/>
                  </a:rPr>
                  <a:t>B</a:t>
                </a:r>
                <a:endParaRPr kumimoji="1" lang="en-US" altLang="ja-JP" sz="1400">
                  <a:ea typeface="MS Gothic" pitchFamily="49" charset="-128"/>
                </a:endParaRPr>
              </a:p>
            </p:txBody>
          </p:sp>
          <p:sp>
            <p:nvSpPr>
              <p:cNvPr id="172" name="Rectangle 165"/>
              <p:cNvSpPr>
                <a:spLocks noChangeArrowheads="1"/>
              </p:cNvSpPr>
              <p:nvPr/>
            </p:nvSpPr>
            <p:spPr bwMode="auto">
              <a:xfrm>
                <a:off x="4360" y="2868"/>
                <a:ext cx="10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762000"/>
                <a:r>
                  <a:rPr kumimoji="1" lang="en-US" altLang="ja-JP">
                    <a:solidFill>
                      <a:srgbClr val="000000"/>
                    </a:solidFill>
                    <a:ea typeface="MS Gothic" pitchFamily="49" charset="-128"/>
                  </a:rPr>
                  <a:t>C</a:t>
                </a:r>
                <a:endParaRPr kumimoji="1" lang="en-US" altLang="ja-JP" sz="1400">
                  <a:ea typeface="MS Gothic" pitchFamily="49" charset="-128"/>
                </a:endParaRPr>
              </a:p>
            </p:txBody>
          </p:sp>
        </p:grpSp>
        <p:grpSp>
          <p:nvGrpSpPr>
            <p:cNvPr id="173" name="Group 166"/>
            <p:cNvGrpSpPr>
              <a:grpSpLocks/>
            </p:cNvGrpSpPr>
            <p:nvPr/>
          </p:nvGrpSpPr>
          <p:grpSpPr bwMode="auto">
            <a:xfrm>
              <a:off x="982663" y="2274888"/>
              <a:ext cx="1531937" cy="1277937"/>
              <a:chOff x="371" y="1155"/>
              <a:chExt cx="965" cy="805"/>
            </a:xfrm>
          </p:grpSpPr>
          <p:grpSp>
            <p:nvGrpSpPr>
              <p:cNvPr id="174" name="Group 167"/>
              <p:cNvGrpSpPr>
                <a:grpSpLocks/>
              </p:cNvGrpSpPr>
              <p:nvPr/>
            </p:nvGrpSpPr>
            <p:grpSpPr bwMode="auto">
              <a:xfrm>
                <a:off x="864" y="1512"/>
                <a:ext cx="472" cy="448"/>
                <a:chOff x="1368" y="2712"/>
                <a:chExt cx="472" cy="448"/>
              </a:xfrm>
            </p:grpSpPr>
            <p:sp>
              <p:nvSpPr>
                <p:cNvPr id="177" name="Freeform 168"/>
                <p:cNvSpPr>
                  <a:spLocks/>
                </p:cNvSpPr>
                <p:nvPr/>
              </p:nvSpPr>
              <p:spPr bwMode="auto">
                <a:xfrm>
                  <a:off x="1368" y="2712"/>
                  <a:ext cx="192" cy="16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2" y="168"/>
                    </a:cxn>
                    <a:cxn ang="0">
                      <a:pos x="96" y="144"/>
                    </a:cxn>
                  </a:cxnLst>
                  <a:rect l="0" t="0" r="r" b="b"/>
                  <a:pathLst>
                    <a:path w="192" h="168">
                      <a:moveTo>
                        <a:pt x="0" y="0"/>
                      </a:moveTo>
                      <a:lnTo>
                        <a:pt x="192" y="168"/>
                      </a:lnTo>
                      <a:lnTo>
                        <a:pt x="96" y="144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78" name="Group 169"/>
                <p:cNvGrpSpPr>
                  <a:grpSpLocks/>
                </p:cNvGrpSpPr>
                <p:nvPr/>
              </p:nvGrpSpPr>
              <p:grpSpPr bwMode="auto">
                <a:xfrm>
                  <a:off x="1464" y="2848"/>
                  <a:ext cx="376" cy="312"/>
                  <a:chOff x="1464" y="2848"/>
                  <a:chExt cx="376" cy="312"/>
                </a:xfrm>
              </p:grpSpPr>
              <p:sp>
                <p:nvSpPr>
                  <p:cNvPr id="179" name="Freeform 170"/>
                  <p:cNvSpPr>
                    <a:spLocks/>
                  </p:cNvSpPr>
                  <p:nvPr/>
                </p:nvSpPr>
                <p:spPr bwMode="auto">
                  <a:xfrm>
                    <a:off x="1768" y="3096"/>
                    <a:ext cx="72" cy="64"/>
                  </a:xfrm>
                  <a:custGeom>
                    <a:avLst/>
                    <a:gdLst/>
                    <a:ahLst/>
                    <a:cxnLst>
                      <a:cxn ang="0">
                        <a:pos x="72" y="64"/>
                      </a:cxn>
                      <a:cxn ang="0">
                        <a:pos x="0" y="32"/>
                      </a:cxn>
                      <a:cxn ang="0">
                        <a:pos x="32" y="32"/>
                      </a:cxn>
                      <a:cxn ang="0">
                        <a:pos x="24" y="0"/>
                      </a:cxn>
                      <a:cxn ang="0">
                        <a:pos x="72" y="64"/>
                      </a:cxn>
                    </a:cxnLst>
                    <a:rect l="0" t="0" r="r" b="b"/>
                    <a:pathLst>
                      <a:path w="72" h="64">
                        <a:moveTo>
                          <a:pt x="72" y="64"/>
                        </a:moveTo>
                        <a:lnTo>
                          <a:pt x="0" y="32"/>
                        </a:lnTo>
                        <a:lnTo>
                          <a:pt x="32" y="32"/>
                        </a:lnTo>
                        <a:lnTo>
                          <a:pt x="24" y="0"/>
                        </a:lnTo>
                        <a:lnTo>
                          <a:pt x="72" y="6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0" name="Line 171"/>
                  <p:cNvSpPr>
                    <a:spLocks noChangeShapeType="1"/>
                  </p:cNvSpPr>
                  <p:nvPr/>
                </p:nvSpPr>
                <p:spPr bwMode="auto">
                  <a:xfrm>
                    <a:off x="1464" y="2848"/>
                    <a:ext cx="336" cy="28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75" name="Rectangle 172"/>
              <p:cNvSpPr>
                <a:spLocks noChangeArrowheads="1"/>
              </p:cNvSpPr>
              <p:nvPr/>
            </p:nvSpPr>
            <p:spPr bwMode="auto">
              <a:xfrm>
                <a:off x="628" y="1628"/>
                <a:ext cx="9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762000"/>
                <a:r>
                  <a:rPr kumimoji="1" lang="en-US" altLang="ja-JP">
                    <a:solidFill>
                      <a:srgbClr val="000000"/>
                    </a:solidFill>
                    <a:ea typeface="MS Gothic" pitchFamily="49" charset="-128"/>
                  </a:rPr>
                  <a:t>B</a:t>
                </a:r>
                <a:endParaRPr kumimoji="1" lang="en-US" altLang="ja-JP" sz="1400">
                  <a:ea typeface="MS Gothic" pitchFamily="49" charset="-128"/>
                </a:endParaRPr>
              </a:p>
            </p:txBody>
          </p:sp>
          <p:graphicFrame>
            <p:nvGraphicFramePr>
              <p:cNvPr id="176" name="Object 173"/>
              <p:cNvGraphicFramePr>
                <a:graphicFrameLocks noChangeAspect="1"/>
              </p:cNvGraphicFramePr>
              <p:nvPr/>
            </p:nvGraphicFramePr>
            <p:xfrm>
              <a:off x="371" y="1155"/>
              <a:ext cx="427" cy="434"/>
            </p:xfrm>
            <a:graphic>
              <a:graphicData uri="http://schemas.openxmlformats.org/presentationml/2006/ole">
                <p:oleObj spid="_x0000_s9218" r:id="rId3" imgW="1115568" imgH="1133856" progId="">
                  <p:embed/>
                </p:oleObj>
              </a:graphicData>
            </a:graphic>
          </p:graphicFrame>
        </p:grpSp>
        <p:grpSp>
          <p:nvGrpSpPr>
            <p:cNvPr id="181" name="Group 174"/>
            <p:cNvGrpSpPr>
              <a:grpSpLocks/>
            </p:cNvGrpSpPr>
            <p:nvPr/>
          </p:nvGrpSpPr>
          <p:grpSpPr bwMode="auto">
            <a:xfrm>
              <a:off x="398463" y="3392488"/>
              <a:ext cx="1404937" cy="1417637"/>
              <a:chOff x="171" y="1955"/>
              <a:chExt cx="885" cy="893"/>
            </a:xfrm>
          </p:grpSpPr>
          <p:grpSp>
            <p:nvGrpSpPr>
              <p:cNvPr id="182" name="Group 175"/>
              <p:cNvGrpSpPr>
                <a:grpSpLocks/>
              </p:cNvGrpSpPr>
              <p:nvPr/>
            </p:nvGrpSpPr>
            <p:grpSpPr bwMode="auto">
              <a:xfrm>
                <a:off x="584" y="2400"/>
                <a:ext cx="472" cy="448"/>
                <a:chOff x="1368" y="2712"/>
                <a:chExt cx="472" cy="448"/>
              </a:xfrm>
            </p:grpSpPr>
            <p:sp>
              <p:nvSpPr>
                <p:cNvPr id="185" name="Freeform 176"/>
                <p:cNvSpPr>
                  <a:spLocks/>
                </p:cNvSpPr>
                <p:nvPr/>
              </p:nvSpPr>
              <p:spPr bwMode="auto">
                <a:xfrm>
                  <a:off x="1368" y="2712"/>
                  <a:ext cx="192" cy="16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2" y="168"/>
                    </a:cxn>
                    <a:cxn ang="0">
                      <a:pos x="96" y="144"/>
                    </a:cxn>
                  </a:cxnLst>
                  <a:rect l="0" t="0" r="r" b="b"/>
                  <a:pathLst>
                    <a:path w="192" h="168">
                      <a:moveTo>
                        <a:pt x="0" y="0"/>
                      </a:moveTo>
                      <a:lnTo>
                        <a:pt x="192" y="168"/>
                      </a:lnTo>
                      <a:lnTo>
                        <a:pt x="96" y="144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86" name="Group 177"/>
                <p:cNvGrpSpPr>
                  <a:grpSpLocks/>
                </p:cNvGrpSpPr>
                <p:nvPr/>
              </p:nvGrpSpPr>
              <p:grpSpPr bwMode="auto">
                <a:xfrm>
                  <a:off x="1464" y="2848"/>
                  <a:ext cx="376" cy="312"/>
                  <a:chOff x="1464" y="2848"/>
                  <a:chExt cx="376" cy="312"/>
                </a:xfrm>
              </p:grpSpPr>
              <p:sp>
                <p:nvSpPr>
                  <p:cNvPr id="187" name="Freeform 178"/>
                  <p:cNvSpPr>
                    <a:spLocks/>
                  </p:cNvSpPr>
                  <p:nvPr/>
                </p:nvSpPr>
                <p:spPr bwMode="auto">
                  <a:xfrm>
                    <a:off x="1768" y="3096"/>
                    <a:ext cx="72" cy="64"/>
                  </a:xfrm>
                  <a:custGeom>
                    <a:avLst/>
                    <a:gdLst/>
                    <a:ahLst/>
                    <a:cxnLst>
                      <a:cxn ang="0">
                        <a:pos x="72" y="64"/>
                      </a:cxn>
                      <a:cxn ang="0">
                        <a:pos x="0" y="32"/>
                      </a:cxn>
                      <a:cxn ang="0">
                        <a:pos x="32" y="32"/>
                      </a:cxn>
                      <a:cxn ang="0">
                        <a:pos x="24" y="0"/>
                      </a:cxn>
                      <a:cxn ang="0">
                        <a:pos x="72" y="64"/>
                      </a:cxn>
                    </a:cxnLst>
                    <a:rect l="0" t="0" r="r" b="b"/>
                    <a:pathLst>
                      <a:path w="72" h="64">
                        <a:moveTo>
                          <a:pt x="72" y="64"/>
                        </a:moveTo>
                        <a:lnTo>
                          <a:pt x="0" y="32"/>
                        </a:lnTo>
                        <a:lnTo>
                          <a:pt x="32" y="32"/>
                        </a:lnTo>
                        <a:lnTo>
                          <a:pt x="24" y="0"/>
                        </a:lnTo>
                        <a:lnTo>
                          <a:pt x="72" y="6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1464" y="2848"/>
                    <a:ext cx="336" cy="28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83" name="Rectangle 180"/>
              <p:cNvSpPr>
                <a:spLocks noChangeArrowheads="1"/>
              </p:cNvSpPr>
              <p:nvPr/>
            </p:nvSpPr>
            <p:spPr bwMode="auto">
              <a:xfrm>
                <a:off x="252" y="2380"/>
                <a:ext cx="9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762000"/>
                <a:r>
                  <a:rPr kumimoji="1" lang="en-US" altLang="ja-JP">
                    <a:ea typeface="MS Gothic" pitchFamily="49" charset="-128"/>
                  </a:rPr>
                  <a:t>A</a:t>
                </a:r>
                <a:endParaRPr kumimoji="1" lang="en-US" altLang="ja-JP" sz="1400">
                  <a:ea typeface="MS Gothic" pitchFamily="49" charset="-128"/>
                </a:endParaRPr>
              </a:p>
            </p:txBody>
          </p:sp>
          <p:graphicFrame>
            <p:nvGraphicFramePr>
              <p:cNvPr id="184" name="Object 181"/>
              <p:cNvGraphicFramePr>
                <a:graphicFrameLocks noChangeAspect="1"/>
              </p:cNvGraphicFramePr>
              <p:nvPr/>
            </p:nvGraphicFramePr>
            <p:xfrm>
              <a:off x="171" y="1955"/>
              <a:ext cx="427" cy="434"/>
            </p:xfrm>
            <a:graphic>
              <a:graphicData uri="http://schemas.openxmlformats.org/presentationml/2006/ole">
                <p:oleObj spid="_x0000_s9219" r:id="rId4" imgW="1115568" imgH="1133856" progId="">
                  <p:embed/>
                </p:oleObj>
              </a:graphicData>
            </a:graphic>
          </p:graphicFrame>
        </p:grpSp>
        <p:grpSp>
          <p:nvGrpSpPr>
            <p:cNvPr id="189" name="Group 182"/>
            <p:cNvGrpSpPr>
              <a:grpSpLocks/>
            </p:cNvGrpSpPr>
            <p:nvPr/>
          </p:nvGrpSpPr>
          <p:grpSpPr bwMode="auto">
            <a:xfrm>
              <a:off x="1558925" y="2028825"/>
              <a:ext cx="2292350" cy="1949450"/>
              <a:chOff x="902" y="1096"/>
              <a:chExt cx="1444" cy="1228"/>
            </a:xfrm>
          </p:grpSpPr>
          <p:sp>
            <p:nvSpPr>
              <p:cNvPr id="190" name="AutoShape 183"/>
              <p:cNvSpPr>
                <a:spLocks noChangeArrowheads="1"/>
              </p:cNvSpPr>
              <p:nvPr/>
            </p:nvSpPr>
            <p:spPr bwMode="auto">
              <a:xfrm>
                <a:off x="902" y="1096"/>
                <a:ext cx="1444" cy="210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algn="ctr" defTabSz="762000"/>
                <a:r>
                  <a:rPr kumimoji="1" lang="en-US" altLang="ja-JP" sz="1400">
                    <a:latin typeface="Bookman Old Style" pitchFamily="18" charset="0"/>
                    <a:ea typeface="MS Gothic" pitchFamily="49" charset="-128"/>
                  </a:rPr>
                  <a:t>Base-band Spectrum</a:t>
                </a:r>
              </a:p>
            </p:txBody>
          </p:sp>
          <p:sp>
            <p:nvSpPr>
              <p:cNvPr id="191" name="Line 184"/>
              <p:cNvSpPr>
                <a:spLocks noChangeShapeType="1"/>
              </p:cNvSpPr>
              <p:nvPr/>
            </p:nvSpPr>
            <p:spPr bwMode="auto">
              <a:xfrm flipV="1">
                <a:off x="996" y="1980"/>
                <a:ext cx="200" cy="3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" name="Line 185"/>
              <p:cNvSpPr>
                <a:spLocks noChangeShapeType="1"/>
              </p:cNvSpPr>
              <p:nvPr/>
            </p:nvSpPr>
            <p:spPr bwMode="auto">
              <a:xfrm flipH="1" flipV="1">
                <a:off x="1104" y="1316"/>
                <a:ext cx="8" cy="7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3" name="Group 186"/>
            <p:cNvGrpSpPr>
              <a:grpSpLocks/>
            </p:cNvGrpSpPr>
            <p:nvPr/>
          </p:nvGrpSpPr>
          <p:grpSpPr bwMode="auto">
            <a:xfrm>
              <a:off x="4814888" y="2024063"/>
              <a:ext cx="2185987" cy="3313112"/>
              <a:chOff x="2953" y="1093"/>
              <a:chExt cx="1377" cy="2087"/>
            </a:xfrm>
          </p:grpSpPr>
          <p:sp>
            <p:nvSpPr>
              <p:cNvPr id="194" name="AutoShape 187"/>
              <p:cNvSpPr>
                <a:spLocks noChangeArrowheads="1"/>
              </p:cNvSpPr>
              <p:nvPr/>
            </p:nvSpPr>
            <p:spPr bwMode="auto">
              <a:xfrm>
                <a:off x="2953" y="1093"/>
                <a:ext cx="1377" cy="210"/>
              </a:xfrm>
              <a:prstGeom prst="roundRect">
                <a:avLst>
                  <a:gd name="adj" fmla="val 12495"/>
                </a:avLst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 algn="ctr" defTabSz="762000"/>
                <a:r>
                  <a:rPr kumimoji="1" lang="en-US" altLang="ja-JP" sz="1400">
                    <a:latin typeface="Bookman Old Style" pitchFamily="18" charset="0"/>
                    <a:ea typeface="MS Gothic" pitchFamily="49" charset="-128"/>
                  </a:rPr>
                  <a:t>Radio Spectrum</a:t>
                </a:r>
              </a:p>
            </p:txBody>
          </p:sp>
          <p:sp>
            <p:nvSpPr>
              <p:cNvPr id="195" name="Line 188"/>
              <p:cNvSpPr>
                <a:spLocks noChangeShapeType="1"/>
              </p:cNvSpPr>
              <p:nvPr/>
            </p:nvSpPr>
            <p:spPr bwMode="auto">
              <a:xfrm flipV="1">
                <a:off x="3076" y="2012"/>
                <a:ext cx="664" cy="1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Line 189"/>
              <p:cNvSpPr>
                <a:spLocks noChangeShapeType="1"/>
              </p:cNvSpPr>
              <p:nvPr/>
            </p:nvSpPr>
            <p:spPr bwMode="auto">
              <a:xfrm flipV="1">
                <a:off x="3656" y="1340"/>
                <a:ext cx="0" cy="8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7" name="Rectangle 190"/>
            <p:cNvSpPr>
              <a:spLocks noChangeArrowheads="1"/>
            </p:cNvSpPr>
            <p:nvPr/>
          </p:nvSpPr>
          <p:spPr bwMode="auto">
            <a:xfrm>
              <a:off x="3300413" y="1649413"/>
              <a:ext cx="1955800" cy="3016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 defTabSz="762000"/>
              <a:r>
                <a:rPr kumimoji="1" lang="en-US" altLang="ja-JP" sz="1400">
                  <a:latin typeface="Bookman Old Style" pitchFamily="18" charset="0"/>
                  <a:ea typeface="MS Gothic" pitchFamily="49" charset="-128"/>
                </a:rPr>
                <a:t>spread spectrum</a:t>
              </a:r>
            </a:p>
          </p:txBody>
        </p:sp>
      </p:grpSp>
      <p:sp>
        <p:nvSpPr>
          <p:cNvPr id="198" name="Rectangle 2"/>
          <p:cNvSpPr>
            <a:spLocks noChangeArrowheads="1"/>
          </p:cNvSpPr>
          <p:nvPr/>
        </p:nvSpPr>
        <p:spPr bwMode="auto">
          <a:xfrm>
            <a:off x="228600" y="1676400"/>
            <a:ext cx="8686800" cy="954107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sz="2800" b="1">
                <a:latin typeface="Arial" pitchFamily="34" charset="0"/>
                <a:cs typeface="Arial" pitchFamily="34" charset="0"/>
              </a:rPr>
              <a:t>In CDMA, one channel carries all transmissions simultaneously.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Channelization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81400" y="990600"/>
            <a:ext cx="2209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CDMA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99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362200"/>
            <a:ext cx="83089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0" name="Rectangle 199"/>
          <p:cNvSpPr>
            <a:spLocks noChangeArrowheads="1"/>
          </p:cNvSpPr>
          <p:nvPr/>
        </p:nvSpPr>
        <p:spPr bwMode="auto">
          <a:xfrm>
            <a:off x="381000" y="1676400"/>
            <a:ext cx="2209800" cy="582211"/>
          </a:xfrm>
          <a:prstGeom prst="rect">
            <a:avLst/>
          </a:prstGeom>
          <a:solidFill>
            <a:srgbClr val="FFC0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Codes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1" name="Rectangle 200"/>
          <p:cNvSpPr>
            <a:spLocks noChangeArrowheads="1"/>
          </p:cNvSpPr>
          <p:nvPr/>
        </p:nvSpPr>
        <p:spPr bwMode="auto">
          <a:xfrm>
            <a:off x="381000" y="4065989"/>
            <a:ext cx="3581400" cy="582211"/>
          </a:xfrm>
          <a:prstGeom prst="rect">
            <a:avLst/>
          </a:prstGeom>
          <a:solidFill>
            <a:srgbClr val="FFC0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Encoding Rules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2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100" y="5014913"/>
            <a:ext cx="7861300" cy="85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Channelization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81400" y="990600"/>
            <a:ext cx="2209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CDMA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0" name="Rectangle 199"/>
          <p:cNvSpPr>
            <a:spLocks noChangeArrowheads="1"/>
          </p:cNvSpPr>
          <p:nvPr/>
        </p:nvSpPr>
        <p:spPr bwMode="auto">
          <a:xfrm>
            <a:off x="381000" y="1676400"/>
            <a:ext cx="3810000" cy="582211"/>
          </a:xfrm>
          <a:prstGeom prst="rect">
            <a:avLst/>
          </a:prstGeom>
          <a:solidFill>
            <a:srgbClr val="FFC0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CDMA Multiplexer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0"/>
            <a:ext cx="8839200" cy="441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Channelization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81400" y="990600"/>
            <a:ext cx="2209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CDMA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0" name="Rectangle 199"/>
          <p:cNvSpPr>
            <a:spLocks noChangeArrowheads="1"/>
          </p:cNvSpPr>
          <p:nvPr/>
        </p:nvSpPr>
        <p:spPr bwMode="auto">
          <a:xfrm>
            <a:off x="381000" y="1676400"/>
            <a:ext cx="4572000" cy="582211"/>
          </a:xfrm>
          <a:prstGeom prst="rect">
            <a:avLst/>
          </a:prstGeom>
          <a:solidFill>
            <a:srgbClr val="FFC0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CDMA De-Multiplexer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427287"/>
            <a:ext cx="8328025" cy="412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Channelization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81400" y="990600"/>
            <a:ext cx="2209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CDMA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0" name="Rectangle 199"/>
          <p:cNvSpPr>
            <a:spLocks noChangeArrowheads="1"/>
          </p:cNvSpPr>
          <p:nvPr/>
        </p:nvSpPr>
        <p:spPr bwMode="auto">
          <a:xfrm>
            <a:off x="381000" y="1676400"/>
            <a:ext cx="2971800" cy="582211"/>
          </a:xfrm>
          <a:prstGeom prst="rect">
            <a:avLst/>
          </a:prstGeom>
          <a:solidFill>
            <a:srgbClr val="FFC0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Walsh Codes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63" y="2481263"/>
            <a:ext cx="8720137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Channelization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81400" y="990600"/>
            <a:ext cx="2209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CDMA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0" name="Rectangle 199"/>
          <p:cNvSpPr>
            <a:spLocks noChangeArrowheads="1"/>
          </p:cNvSpPr>
          <p:nvPr/>
        </p:nvSpPr>
        <p:spPr bwMode="auto">
          <a:xfrm>
            <a:off x="381000" y="1676400"/>
            <a:ext cx="2971800" cy="582211"/>
          </a:xfrm>
          <a:prstGeom prst="rect">
            <a:avLst/>
          </a:prstGeom>
          <a:solidFill>
            <a:srgbClr val="FFC0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Walsh Codes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357438"/>
            <a:ext cx="7815263" cy="358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Multiple Access Protocols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5" y="1277938"/>
            <a:ext cx="866775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Random Access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14400"/>
            <a:ext cx="8001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Evolution of Random Access Methods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138" y="2209800"/>
            <a:ext cx="7586662" cy="31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Random Access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3600" y="914400"/>
            <a:ext cx="4495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MA – ALOHA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1"/>
            <a:ext cx="8763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191000"/>
            <a:ext cx="7391400" cy="246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Random Access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5000" y="914400"/>
            <a:ext cx="51054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Collision in ALOHA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1601779"/>
            <a:ext cx="8686799" cy="5103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Random Access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0" y="914400"/>
            <a:ext cx="66294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Procedure for ALOHA Protocol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1565475"/>
            <a:ext cx="6737350" cy="523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Random Access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0" y="914400"/>
            <a:ext cx="66294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Procedure for ALOHA Protocol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8610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2764</TotalTime>
  <Words>511</Words>
  <Application>Microsoft Office PowerPoint</Application>
  <PresentationFormat>On-screen Show (4:3)</PresentationFormat>
  <Paragraphs>172</Paragraphs>
  <Slides>36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Computer Networks</vt:lpstr>
      <vt:lpstr>Slide 2</vt:lpstr>
      <vt:lpstr>Chapter 12 Multiple Access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Administrator</dc:creator>
  <cp:lastModifiedBy>Windows User</cp:lastModifiedBy>
  <cp:revision>376</cp:revision>
  <dcterms:created xsi:type="dcterms:W3CDTF">2006-08-16T00:00:00Z</dcterms:created>
  <dcterms:modified xsi:type="dcterms:W3CDTF">2012-11-14T19:02:30Z</dcterms:modified>
</cp:coreProperties>
</file>