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5" r:id="rId4"/>
    <p:sldId id="258" r:id="rId5"/>
    <p:sldId id="271" r:id="rId6"/>
    <p:sldId id="259" r:id="rId7"/>
    <p:sldId id="260" r:id="rId8"/>
    <p:sldId id="272" r:id="rId9"/>
    <p:sldId id="262" r:id="rId10"/>
    <p:sldId id="263" r:id="rId11"/>
    <p:sldId id="266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2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AUTO INDUSTRY IN PAKISTAN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22E7E-0C71-487D-A428-9517B76B2D30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AB27A-F639-476C-B0AD-C287D6EF6E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94984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AUTO INDUSTRY IN PAKISTAN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6E489-53DA-407B-9EBC-0B3214C3FCF8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21BF1-A49E-4DC7-95B0-44B950E273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09562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601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539A-869E-4312-B1C9-D934F8C3CEF1}" type="datetime1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C57B-B0E7-422B-8AE5-8214C230173A}" type="datetime1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D308-D868-4937-841E-01875D8D271F}" type="datetime1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BDE4-9FD2-4119-8BF3-D4744A85E4DE}" type="datetime1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CEB3-B3A9-4E25-A38C-067C8A9471E4}" type="datetime1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2EE6-CD43-4C6C-ACB3-CE07C81A21DB}" type="datetime1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ACFE-A0A9-4DE8-8233-89923548A6F3}" type="datetime1">
              <a:rPr lang="en-US" smtClean="0"/>
              <a:t>12/12/2012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5770-E43F-4F6D-9E26-489D842AE69B}" type="datetime1">
              <a:rPr lang="en-US" smtClean="0"/>
              <a:t>12/12/2012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B1FC-72AC-4868-B64F-F8DCBD74DF9E}" type="datetime1">
              <a:rPr lang="en-US" smtClean="0"/>
              <a:t>12/12/2012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BA70-4BAE-420F-AAE7-BE8750D2799A}" type="datetime1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6D66-54C1-4766-BA87-2F885D24CAAE}" type="datetime1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88C13F4-684D-4BBD-87DF-068FE0E9824E}" type="datetime1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858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AUTOMOBILE INDUSTRY IN PAKISTAN</a:t>
            </a:r>
            <a:br>
              <a:rPr lang="en-US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</a:br>
            <a:r>
              <a:rPr lang="en-US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+</a:t>
            </a:r>
            <a:br>
              <a:rPr lang="en-US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</a:br>
            <a:r>
              <a:rPr lang="en-US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IMPACT ON NATIONAL ECONOMY</a:t>
            </a:r>
            <a:endParaRPr lang="en-US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http://fleetvehiclesource.com/images/car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362200"/>
            <a:ext cx="1458188" cy="145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00794" y="4728819"/>
            <a:ext cx="34290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2"/>
                </a:solidFill>
              </a:rPr>
              <a:t>PRESENTED BY: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chemeClr val="tx2"/>
                </a:solidFill>
              </a:rPr>
              <a:t>CAPT SUMEER RIAZ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chemeClr val="tx2"/>
                </a:solidFill>
              </a:rPr>
              <a:t>PC HUMZA  AAMIR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780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508853"/>
            <a:ext cx="4572000" cy="200978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</a:pPr>
            <a:r>
              <a:rPr lang="en-US" sz="2800" i="1" spc="30" dirty="0" smtClean="0">
                <a:solidFill>
                  <a:srgbClr val="FFFFFF"/>
                </a:solidFill>
              </a:rPr>
              <a:t>PART-I</a:t>
            </a:r>
          </a:p>
          <a:p>
            <a:pPr lvl="0"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</a:pPr>
            <a:r>
              <a:rPr lang="en-US" sz="2800" i="1" spc="30" dirty="0" smtClean="0">
                <a:solidFill>
                  <a:schemeClr val="tx2"/>
                </a:solidFill>
              </a:rPr>
              <a:t>1.3.2 DATA AND STATISTICS</a:t>
            </a:r>
          </a:p>
          <a:p>
            <a:pPr lvl="0"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</a:pPr>
            <a:r>
              <a:rPr lang="en-US" sz="1600" i="1" spc="30" dirty="0" smtClean="0">
                <a:solidFill>
                  <a:schemeClr val="tx2"/>
                </a:solidFill>
              </a:rPr>
              <a:t>Extracted from PAMA Archives</a:t>
            </a:r>
          </a:p>
          <a:p>
            <a:pPr lvl="0"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</a:pPr>
            <a:r>
              <a:rPr lang="en-US" sz="2400" i="1" spc="30" dirty="0" smtClean="0">
                <a:solidFill>
                  <a:schemeClr val="tx2"/>
                </a:solidFill>
              </a:rPr>
              <a:t> </a:t>
            </a:r>
            <a:endParaRPr lang="en-US" sz="2400" i="1" spc="30" dirty="0">
              <a:solidFill>
                <a:schemeClr val="tx2"/>
              </a:solidFill>
            </a:endParaRPr>
          </a:p>
        </p:txBody>
      </p:sp>
      <p:pic>
        <p:nvPicPr>
          <p:cNvPr id="1028" name="Picture 4" descr="C:\Users\Humza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9255" y="2149302"/>
            <a:ext cx="6577321" cy="433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891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609600"/>
            <a:ext cx="7924800" cy="4114800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3200" i="1" dirty="0" smtClean="0"/>
              <a:t>PART-II</a:t>
            </a:r>
          </a:p>
          <a:p>
            <a:pPr algn="ctr">
              <a:lnSpc>
                <a:spcPct val="200000"/>
              </a:lnSpc>
            </a:pPr>
            <a:r>
              <a:rPr lang="en-US" sz="2800" dirty="0">
                <a:solidFill>
                  <a:schemeClr val="tx2"/>
                </a:solidFill>
              </a:rPr>
              <a:t>PROBLEMS AND FLAWS IN </a:t>
            </a:r>
            <a:r>
              <a:rPr lang="en-US" sz="2800" dirty="0" smtClean="0">
                <a:solidFill>
                  <a:schemeClr val="tx2"/>
                </a:solidFill>
              </a:rPr>
              <a:t>INDUSTRY</a:t>
            </a:r>
          </a:p>
          <a:p>
            <a:pPr algn="ctr">
              <a:lnSpc>
                <a:spcPct val="20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LOCAL MARKET ANALYSIS</a:t>
            </a:r>
            <a:endParaRPr lang="en-US" sz="2800" dirty="0">
              <a:solidFill>
                <a:schemeClr val="tx2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GROWING </a:t>
            </a:r>
            <a:r>
              <a:rPr lang="en-US" sz="2800" dirty="0">
                <a:solidFill>
                  <a:schemeClr val="tx2"/>
                </a:solidFill>
              </a:rPr>
              <a:t>VEHICLE IMPORT TREND</a:t>
            </a:r>
          </a:p>
          <a:p>
            <a:pPr algn="ctr">
              <a:lnSpc>
                <a:spcPct val="200000"/>
              </a:lnSpc>
            </a:pPr>
            <a:r>
              <a:rPr lang="en-US" sz="2800" dirty="0">
                <a:solidFill>
                  <a:schemeClr val="tx2"/>
                </a:solidFill>
              </a:rPr>
              <a:t>CONCLUSION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508853"/>
            <a:ext cx="4572000" cy="11172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</a:pPr>
            <a:r>
              <a:rPr lang="en-US" sz="2800" i="1" spc="30" dirty="0" smtClean="0">
                <a:solidFill>
                  <a:srgbClr val="FFFFFF"/>
                </a:solidFill>
              </a:rPr>
              <a:t>PART-II</a:t>
            </a:r>
          </a:p>
          <a:p>
            <a:pPr lvl="0"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</a:pPr>
            <a:r>
              <a:rPr lang="en-US" sz="2800" i="1" spc="30" dirty="0">
                <a:solidFill>
                  <a:schemeClr val="tx2"/>
                </a:solidFill>
              </a:rPr>
              <a:t>2</a:t>
            </a:r>
            <a:r>
              <a:rPr lang="en-US" sz="2800" i="1" spc="30" dirty="0" smtClean="0">
                <a:solidFill>
                  <a:schemeClr val="tx2"/>
                </a:solidFill>
              </a:rPr>
              <a:t>.1 PROBLEMS AND FLAWS</a:t>
            </a:r>
            <a:endParaRPr lang="en-US" sz="2800" i="1" spc="3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908474"/>
            <a:ext cx="7620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M</a:t>
            </a:r>
            <a:r>
              <a:rPr lang="en-US" sz="20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ajor reasons behind an ailing industry:</a:t>
            </a:r>
          </a:p>
          <a:p>
            <a:pPr marL="342900" indent="-342900" algn="ctr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INFLATION</a:t>
            </a:r>
          </a:p>
          <a:p>
            <a:pPr marL="342900" indent="-342900" algn="ctr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MONOPOLY OF MANUFACTURERS </a:t>
            </a:r>
          </a:p>
          <a:p>
            <a:pPr marL="342900" indent="-342900" algn="ctr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ABSENSE OF NEW COMPETITORS</a:t>
            </a:r>
          </a:p>
          <a:p>
            <a:pPr marL="342900" indent="-342900" algn="ctr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POOR QUALITY STANDARDS</a:t>
            </a:r>
          </a:p>
          <a:p>
            <a:pPr marL="342900" indent="-342900" algn="ctr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USE OF OBSOLETE TECHNOLOGY</a:t>
            </a:r>
          </a:p>
          <a:p>
            <a:pPr marL="342900" indent="-342900" algn="ctr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 smtClean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  <a:p>
            <a:pPr marL="342900" indent="-342900" algn="ctr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 smtClean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  <a:p>
            <a:pPr marL="457200" indent="-457200" algn="ctr">
              <a:buFont typeface="Wingdings" pitchFamily="2" charset="2"/>
              <a:buChar char="Ø"/>
            </a:pPr>
            <a:endParaRPr lang="en-US" sz="2000" dirty="0" smtClean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  <a:p>
            <a:pPr algn="just"/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17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799" y="508853"/>
            <a:ext cx="4800599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</a:pPr>
            <a:r>
              <a:rPr lang="en-US" sz="2800" i="1" spc="30" dirty="0" smtClean="0">
                <a:solidFill>
                  <a:srgbClr val="FFFFFF"/>
                </a:solidFill>
              </a:rPr>
              <a:t>PART-II</a:t>
            </a:r>
          </a:p>
          <a:p>
            <a:pPr lvl="0"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</a:pPr>
            <a:r>
              <a:rPr lang="en-US" sz="2800" i="1" spc="30" dirty="0" smtClean="0">
                <a:solidFill>
                  <a:schemeClr val="tx2"/>
                </a:solidFill>
              </a:rPr>
              <a:t>2.2.1 LOCAL MARKET ANALYSIS</a:t>
            </a:r>
            <a:endParaRPr lang="en-US" sz="2800" i="1" spc="3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9738" y="1918875"/>
            <a:ext cx="480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Top rivalry amongst saloon segment:</a:t>
            </a:r>
          </a:p>
          <a:p>
            <a:pPr marL="285750" indent="-285750" algn="ctr">
              <a:buFont typeface="Arial" pitchFamily="34" charset="0"/>
              <a:buChar char="•"/>
            </a:pPr>
            <a:endParaRPr lang="en-US" sz="2000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  <a:p>
            <a:pPr marL="285750" indent="-285750" algn="ctr">
              <a:buFont typeface="Arial" pitchFamily="34" charset="0"/>
              <a:buChar char="•"/>
            </a:pPr>
            <a:endParaRPr lang="en-US" sz="2000" dirty="0" smtClean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  <a:p>
            <a:pPr marL="285750" indent="-285750" algn="ctr">
              <a:buFont typeface="Arial" pitchFamily="34" charset="0"/>
              <a:buChar char="•"/>
            </a:pPr>
            <a:endParaRPr lang="en-US" sz="2000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  <a:p>
            <a:pPr marL="285750" indent="-285750" algn="ctr">
              <a:buFont typeface="Arial" pitchFamily="34" charset="0"/>
              <a:buChar char="•"/>
            </a:pPr>
            <a:endParaRPr lang="en-US" sz="2000" dirty="0" smtClean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  <a:p>
            <a:pPr algn="just"/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1026" name="Picture 2" descr="https://encrypted-tbn1.gstatic.com/images?q=tbn:ANd9GcS_RY2qvVmYleiXefqXfvoLDvymu4w-4e-AkEo6nJh6lCxH4Edtx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90457"/>
            <a:ext cx="2895750" cy="181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tatic.cargurus.com/images/site/2009/09/06/05/25/2006_honda_civic-pic-5322061394023754955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399" y="3222458"/>
            <a:ext cx="2594023" cy="188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495800" y="2667000"/>
            <a:ext cx="0" cy="281940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14400" y="51054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TOYOTA   COROLLA   ALTIS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7511" y="513785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HONDA CIVIC VTI ORIEL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685800" y="2278771"/>
            <a:ext cx="1714500" cy="1219200"/>
          </a:xfrm>
          <a:prstGeom prst="cloudCallout">
            <a:avLst>
              <a:gd name="adj1" fmla="val -22449"/>
              <a:gd name="adj2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+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More market coverage  and Good Resale Value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4" name="Cloud Callout 13"/>
          <p:cNvSpPr/>
          <p:nvPr/>
        </p:nvSpPr>
        <p:spPr>
          <a:xfrm>
            <a:off x="5486399" y="2278771"/>
            <a:ext cx="1714500" cy="1219200"/>
          </a:xfrm>
          <a:prstGeom prst="cloudCallout">
            <a:avLst>
              <a:gd name="adj1" fmla="val -22449"/>
              <a:gd name="adj2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+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Better Design, Quality  and Performance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533400" y="5715000"/>
            <a:ext cx="3352800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__</a:t>
            </a:r>
          </a:p>
          <a:p>
            <a:pPr algn="ctr"/>
            <a:endParaRPr lang="en-US" sz="1200" dirty="0" smtClean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BLAND DESIGN &amp; POOR REFINEMENT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4916511" y="5715000"/>
            <a:ext cx="3352800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__</a:t>
            </a:r>
          </a:p>
          <a:p>
            <a:pPr algn="ctr"/>
            <a:endParaRPr lang="en-US" sz="1200" dirty="0" smtClean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EXPENSIVE TO BUY AND MAINTAIN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563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4" grpId="0" animBg="1"/>
      <p:bldP spid="11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508853"/>
            <a:ext cx="4800600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</a:pPr>
            <a:r>
              <a:rPr lang="en-US" sz="2800" i="1" spc="30" dirty="0" smtClean="0">
                <a:solidFill>
                  <a:srgbClr val="FFFFFF"/>
                </a:solidFill>
              </a:rPr>
              <a:t>PART-II</a:t>
            </a:r>
          </a:p>
          <a:p>
            <a:pPr lvl="0"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</a:pPr>
            <a:r>
              <a:rPr lang="en-US" sz="2800" i="1" spc="30" dirty="0" smtClean="0">
                <a:solidFill>
                  <a:schemeClr val="tx2"/>
                </a:solidFill>
              </a:rPr>
              <a:t>2.2.2 LOCAL MARKET ANALYSIS</a:t>
            </a:r>
            <a:endParaRPr lang="en-US" sz="2800" i="1" spc="3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908473"/>
            <a:ext cx="7772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Other competitors (Excluding Imported):</a:t>
            </a:r>
          </a:p>
          <a:p>
            <a:pPr algn="ctr">
              <a:lnSpc>
                <a:spcPct val="150000"/>
              </a:lnSpc>
            </a:pPr>
            <a:endParaRPr lang="en-US" sz="2000" dirty="0" smtClean="0">
              <a:latin typeface="Segoe UI" pitchFamily="34" charset="0"/>
              <a:cs typeface="Segoe UI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-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Toyota Camry</a:t>
            </a:r>
            <a:r>
              <a:rPr lang="en-US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vs. 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Honda Accord</a:t>
            </a:r>
            <a:r>
              <a:rPr lang="en-US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vs. 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Nissan Cefiro </a:t>
            </a:r>
            <a:r>
              <a:rPr lang="en-US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vs.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 Toyota Mark X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		</a:t>
            </a:r>
            <a:endParaRPr lang="en-US" sz="2000" dirty="0" smtClean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-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Honda City </a:t>
            </a:r>
            <a:r>
              <a:rPr lang="en-US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vs. 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Suzuki Baleno </a:t>
            </a:r>
            <a:r>
              <a:rPr lang="en-US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vs. 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Suzuki Liana </a:t>
            </a:r>
            <a:r>
              <a:rPr lang="en-US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vs.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 Nissan Sunny</a:t>
            </a:r>
          </a:p>
          <a:p>
            <a:pPr algn="ctr">
              <a:lnSpc>
                <a:spcPct val="150000"/>
              </a:lnSpc>
            </a:pPr>
            <a:endParaRPr lang="en-US" sz="2000" dirty="0">
              <a:latin typeface="Segoe UI" pitchFamily="34" charset="0"/>
              <a:cs typeface="Segoe UI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-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Suzuki </a:t>
            </a:r>
            <a:r>
              <a:rPr lang="en-US" dirty="0" err="1" smtClean="0">
                <a:latin typeface="Segoe UI" pitchFamily="34" charset="0"/>
                <a:cs typeface="Segoe UI" pitchFamily="34" charset="0"/>
              </a:rPr>
              <a:t>Cultus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vs. 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Hyundai </a:t>
            </a:r>
            <a:r>
              <a:rPr lang="en-US" dirty="0" err="1" smtClean="0">
                <a:latin typeface="Segoe UI" pitchFamily="34" charset="0"/>
                <a:cs typeface="Segoe UI" pitchFamily="34" charset="0"/>
              </a:rPr>
              <a:t>Santro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vs. 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Suzuki Alto</a:t>
            </a:r>
          </a:p>
          <a:p>
            <a:pPr marL="342900" indent="-342900" algn="ctr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 smtClean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  <a:p>
            <a:pPr marL="457200" indent="-457200" algn="ctr">
              <a:buFont typeface="Wingdings" pitchFamily="2" charset="2"/>
              <a:buChar char="Ø"/>
            </a:pPr>
            <a:endParaRPr lang="en-US" sz="2000" dirty="0" smtClean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  <a:p>
            <a:pPr algn="just"/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233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PRESENTATION COVERAGE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i="1" dirty="0" smtClean="0"/>
              <a:t>PART-I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OFFICIAL BODY (Pakistan Automotive Manufacture’s Association)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THE MARKET TREND (Cars)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DATA AND STATISTICS</a:t>
            </a:r>
            <a:endParaRPr lang="en-US" sz="2400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2400" i="1" dirty="0" smtClean="0"/>
              <a:t>PART-II</a:t>
            </a:r>
            <a:endParaRPr lang="en-US" i="1" dirty="0" smtClean="0"/>
          </a:p>
          <a:p>
            <a:r>
              <a:rPr lang="en-US" sz="2400" dirty="0" smtClean="0">
                <a:solidFill>
                  <a:schemeClr val="tx2"/>
                </a:solidFill>
              </a:rPr>
              <a:t>PROBLEMS AND FLAWS IN INDUSTRY</a:t>
            </a:r>
          </a:p>
          <a:p>
            <a:r>
              <a:rPr lang="en-US" sz="2400" dirty="0">
                <a:solidFill>
                  <a:schemeClr val="tx2"/>
                </a:solidFill>
              </a:rPr>
              <a:t>LOCAL MARKET ANALYSIS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GROWING VEHICLE IMPORT TREND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CONCLUSION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305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914400"/>
            <a:ext cx="7924800" cy="4114800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3200" i="1" dirty="0" smtClean="0"/>
              <a:t>PART-I</a:t>
            </a:r>
          </a:p>
          <a:p>
            <a:pPr algn="ctr">
              <a:lnSpc>
                <a:spcPct val="20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OFFICIAL BODY (PAMA)</a:t>
            </a:r>
          </a:p>
          <a:p>
            <a:pPr algn="ctr">
              <a:lnSpc>
                <a:spcPct val="20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THE MARKET TREND (Cars)</a:t>
            </a:r>
          </a:p>
          <a:p>
            <a:pPr algn="ctr">
              <a:lnSpc>
                <a:spcPct val="20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DATA AND STATISTICS</a:t>
            </a:r>
            <a:endParaRPr lang="en-US" sz="2800" dirty="0">
              <a:solidFill>
                <a:schemeClr val="tx2"/>
              </a:solidFill>
            </a:endParaRP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044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508853"/>
            <a:ext cx="4572000" cy="11172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</a:pPr>
            <a:r>
              <a:rPr lang="en-US" sz="2800" i="1" spc="30" dirty="0" smtClean="0">
                <a:solidFill>
                  <a:srgbClr val="FFFFFF"/>
                </a:solidFill>
              </a:rPr>
              <a:t>PART-I</a:t>
            </a:r>
          </a:p>
          <a:p>
            <a:pPr lvl="0"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</a:pPr>
            <a:r>
              <a:rPr lang="en-US" sz="2800" i="1" spc="30" dirty="0" smtClean="0">
                <a:solidFill>
                  <a:schemeClr val="tx2"/>
                </a:solidFill>
              </a:rPr>
              <a:t>1.1 OFFICIAL BODY</a:t>
            </a:r>
            <a:endParaRPr lang="en-US" sz="2800" i="1" spc="30" dirty="0">
              <a:solidFill>
                <a:schemeClr val="tx2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97010" y="841674"/>
            <a:ext cx="280879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5800" y="1908474"/>
            <a:ext cx="7620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Licensed </a:t>
            </a:r>
            <a:r>
              <a:rPr lang="en-US" sz="20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by the Ministry of Commerce, Government of Pakistan under the Trade Organizations Ordinance 2007 and registered under the Companies Ordinance 1984 as a </a:t>
            </a:r>
            <a:r>
              <a:rPr lang="en-US" sz="20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company </a:t>
            </a:r>
            <a:r>
              <a:rPr lang="en-US" sz="20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with limited liability</a:t>
            </a:r>
            <a:r>
              <a:rPr lang="en-US" sz="20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.</a:t>
            </a:r>
          </a:p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     </a:t>
            </a:r>
            <a:r>
              <a:rPr lang="en-US" sz="2800" dirty="0" smtClean="0"/>
              <a:t>Objectives:</a:t>
            </a:r>
          </a:p>
          <a:p>
            <a:endParaRPr lang="en-US" sz="2000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To </a:t>
            </a:r>
            <a:r>
              <a:rPr lang="en-US" sz="20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play central role in all policy making process of the Government for the automotive industry of </a:t>
            </a:r>
            <a:r>
              <a:rPr lang="en-US" sz="20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country.</a:t>
            </a:r>
            <a:endParaRPr lang="en-US" sz="2000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To enable Pakistani Auto Industry </a:t>
            </a:r>
            <a:r>
              <a:rPr lang="en-US" sz="20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in becoming a Global Player.</a:t>
            </a:r>
            <a:endParaRPr lang="en-US" sz="2000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To provide the members </a:t>
            </a:r>
            <a:r>
              <a:rPr lang="en-US" sz="20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with high </a:t>
            </a:r>
            <a:r>
              <a:rPr lang="en-US" sz="20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quality professional service &amp; create excellent </a:t>
            </a:r>
            <a:r>
              <a:rPr lang="en-US" sz="20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communication.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To </a:t>
            </a:r>
            <a:r>
              <a:rPr lang="en-US" sz="20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be the principal source of statistical data on the entire automotive industry of the </a:t>
            </a:r>
            <a:r>
              <a:rPr lang="en-US" sz="20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country.</a:t>
            </a:r>
            <a:endParaRPr lang="en-US" sz="2000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To play its role to foster harmony and accord amongst all </a:t>
            </a:r>
            <a:r>
              <a:rPr lang="en-US" sz="20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stakeholders</a:t>
            </a:r>
            <a:r>
              <a:rPr lang="en-US" sz="2000" dirty="0" smtClean="0">
                <a:solidFill>
                  <a:schemeClr val="tx2"/>
                </a:solidFill>
              </a:rPr>
              <a:t>.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385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914400"/>
            <a:ext cx="7924800" cy="4114800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3200" i="1" dirty="0" smtClean="0"/>
              <a:t>PART-I</a:t>
            </a:r>
          </a:p>
          <a:p>
            <a:pPr algn="ctr">
              <a:lnSpc>
                <a:spcPct val="200000"/>
              </a:lnSpc>
            </a:pPr>
            <a:r>
              <a:rPr 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OFFICIAL BODY (PAMA)</a:t>
            </a:r>
          </a:p>
          <a:p>
            <a:pPr algn="ctr">
              <a:lnSpc>
                <a:spcPct val="200000"/>
              </a:lnSpc>
            </a:pPr>
            <a:r>
              <a:rPr lang="en-US" sz="2800" dirty="0" smtClean="0"/>
              <a:t>THE MARKET TREND (Cars)</a:t>
            </a:r>
          </a:p>
          <a:p>
            <a:pPr algn="ctr">
              <a:lnSpc>
                <a:spcPct val="20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DATA AND STATISTICS</a:t>
            </a:r>
            <a:endParaRPr lang="en-US" sz="2800" dirty="0">
              <a:solidFill>
                <a:schemeClr val="tx2"/>
              </a:solidFill>
            </a:endParaRP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044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508853"/>
            <a:ext cx="4572000" cy="11172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</a:pPr>
            <a:r>
              <a:rPr lang="en-US" sz="2800" i="1" spc="30" dirty="0" smtClean="0">
                <a:solidFill>
                  <a:srgbClr val="FFFFFF"/>
                </a:solidFill>
              </a:rPr>
              <a:t>PART-II</a:t>
            </a:r>
          </a:p>
          <a:p>
            <a:pPr lvl="0"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</a:pPr>
            <a:r>
              <a:rPr lang="en-US" sz="2800" i="1" spc="30" dirty="0" smtClean="0">
                <a:solidFill>
                  <a:schemeClr val="tx2"/>
                </a:solidFill>
              </a:rPr>
              <a:t>1.2.1 THE MARKET TREND</a:t>
            </a:r>
            <a:endParaRPr lang="en-US" sz="2800" i="1" spc="3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1908474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CURRENT AUTOMOTIVE SECTOR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Humza\Pictures\toyo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1263263" cy="109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1.gstatic.com/images?q=tbn:ANd9GcSE6jay8j2OcMZdG2nTOlXKy7wP2T19BMbmFVLRCC1dxIOZwoc22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438400"/>
            <a:ext cx="1295400" cy="109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3.gstatic.com/images?q=tbn:ANd9GcQhVqzTZ3MaiJ1HqdHEiBK-UFt37x3lXofq5sDKrFLtuiMbN5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447221"/>
            <a:ext cx="1219200" cy="108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encrypted-tbn1.gstatic.com/images?q=tbn:ANd9GcQCFI0ZGv2eiIpNQEJndILvSiEV0qrwfG_a6Oop8zDrsfsorGK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438400"/>
            <a:ext cx="1371600" cy="109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encrypted-tbn3.gstatic.com/images?q=tbn:ANd9GcTBjSN2qmqd46oRMpwT8mXEXJ7bE7acpNP9xNNL0HX4-2ldZKlSj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434035"/>
            <a:ext cx="1295400" cy="109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ular Callout 1"/>
          <p:cNvSpPr/>
          <p:nvPr/>
        </p:nvSpPr>
        <p:spPr>
          <a:xfrm rot="809167">
            <a:off x="157922" y="4451676"/>
            <a:ext cx="1780085" cy="1379578"/>
          </a:xfrm>
          <a:prstGeom prst="wedgeRoundRectCallout">
            <a:avLst>
              <a:gd name="adj1" fmla="val -14586"/>
              <a:gd name="adj2" fmla="val -104724"/>
              <a:gd name="adj3" fmla="val 16667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i="1" dirty="0" smtClean="0">
                <a:solidFill>
                  <a:schemeClr val="bg1"/>
                </a:solidFill>
              </a:rPr>
              <a:t>SUVs</a:t>
            </a:r>
          </a:p>
          <a:p>
            <a:pPr algn="ctr"/>
            <a:r>
              <a:rPr lang="en-US" sz="1600" b="1" i="1" dirty="0" smtClean="0">
                <a:solidFill>
                  <a:schemeClr val="bg1"/>
                </a:solidFill>
              </a:rPr>
              <a:t>Pick-Up</a:t>
            </a:r>
          </a:p>
          <a:p>
            <a:pPr algn="ctr"/>
            <a:r>
              <a:rPr lang="en-US" sz="1600" b="1" i="1" dirty="0" smtClean="0">
                <a:solidFill>
                  <a:schemeClr val="bg1"/>
                </a:solidFill>
              </a:rPr>
              <a:t>Saloons</a:t>
            </a:r>
          </a:p>
          <a:p>
            <a:pPr algn="ctr"/>
            <a:r>
              <a:rPr lang="en-US" sz="1600" b="1" i="1" dirty="0" smtClean="0">
                <a:solidFill>
                  <a:schemeClr val="bg1"/>
                </a:solidFill>
              </a:rPr>
              <a:t>Family Wagons</a:t>
            </a:r>
          </a:p>
          <a:p>
            <a:pPr algn="ctr"/>
            <a:r>
              <a:rPr lang="en-US" sz="1600" b="1" i="1" dirty="0" smtClean="0">
                <a:solidFill>
                  <a:schemeClr val="bg1"/>
                </a:solidFill>
              </a:rPr>
              <a:t>Hatchbacks</a:t>
            </a:r>
            <a:endParaRPr lang="en-US" sz="1600" b="1" i="1" dirty="0">
              <a:solidFill>
                <a:schemeClr val="bg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 rot="615745">
            <a:off x="1994290" y="4970539"/>
            <a:ext cx="2098965" cy="913608"/>
          </a:xfrm>
          <a:prstGeom prst="wedgeRoundRectCallout">
            <a:avLst>
              <a:gd name="adj1" fmla="val -17320"/>
              <a:gd name="adj2" fmla="val -177207"/>
              <a:gd name="adj3" fmla="val 16667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i="1" dirty="0" smtClean="0">
                <a:solidFill>
                  <a:schemeClr val="bg1"/>
                </a:solidFill>
              </a:rPr>
              <a:t>SUVs</a:t>
            </a:r>
          </a:p>
          <a:p>
            <a:pPr algn="ctr"/>
            <a:r>
              <a:rPr lang="en-US" sz="1600" b="1" i="1" dirty="0" smtClean="0">
                <a:solidFill>
                  <a:schemeClr val="bg1"/>
                </a:solidFill>
              </a:rPr>
              <a:t>Saloons</a:t>
            </a:r>
          </a:p>
          <a:p>
            <a:pPr algn="ctr"/>
            <a:r>
              <a:rPr lang="en-US" sz="1600" b="1" i="1" dirty="0" smtClean="0">
                <a:solidFill>
                  <a:schemeClr val="bg1"/>
                </a:solidFill>
              </a:rPr>
              <a:t>Family Wagons</a:t>
            </a:r>
          </a:p>
          <a:p>
            <a:pPr algn="ctr"/>
            <a:endParaRPr lang="en-US" sz="1600" b="1" i="1" dirty="0">
              <a:solidFill>
                <a:schemeClr val="bg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 rot="21266187">
            <a:off x="4225504" y="5006806"/>
            <a:ext cx="2098965" cy="1178079"/>
          </a:xfrm>
          <a:prstGeom prst="wedgeRoundRectCallout">
            <a:avLst>
              <a:gd name="adj1" fmla="val -21775"/>
              <a:gd name="adj2" fmla="val -164674"/>
              <a:gd name="adj3" fmla="val 16667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i="1" dirty="0" smtClean="0">
                <a:solidFill>
                  <a:schemeClr val="bg1"/>
                </a:solidFill>
              </a:rPr>
              <a:t>Family Wagons</a:t>
            </a:r>
          </a:p>
          <a:p>
            <a:pPr algn="ctr"/>
            <a:r>
              <a:rPr lang="en-US" sz="1600" b="1" i="1" dirty="0" smtClean="0">
                <a:solidFill>
                  <a:schemeClr val="bg1"/>
                </a:solidFill>
              </a:rPr>
              <a:t>Saloons</a:t>
            </a:r>
          </a:p>
          <a:p>
            <a:pPr algn="ctr"/>
            <a:r>
              <a:rPr lang="en-US" sz="1600" b="1" i="1" dirty="0" smtClean="0">
                <a:solidFill>
                  <a:schemeClr val="bg1"/>
                </a:solidFill>
              </a:rPr>
              <a:t>Pick-Ups</a:t>
            </a:r>
          </a:p>
          <a:p>
            <a:pPr algn="ctr"/>
            <a:r>
              <a:rPr lang="en-US" sz="1600" b="1" i="1" dirty="0" smtClean="0">
                <a:solidFill>
                  <a:schemeClr val="bg1"/>
                </a:solidFill>
              </a:rPr>
              <a:t>Hatchbacks</a:t>
            </a:r>
          </a:p>
          <a:p>
            <a:pPr algn="ctr"/>
            <a:endParaRPr lang="en-US" sz="1600" b="1" i="1" dirty="0">
              <a:solidFill>
                <a:schemeClr val="bg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 rot="21151928">
            <a:off x="5603755" y="4107571"/>
            <a:ext cx="2098965" cy="679348"/>
          </a:xfrm>
          <a:prstGeom prst="wedgeRoundRectCallout">
            <a:avLst>
              <a:gd name="adj1" fmla="val -23662"/>
              <a:gd name="adj2" fmla="val -120188"/>
              <a:gd name="adj3" fmla="val 16667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i="1" dirty="0" smtClean="0">
                <a:solidFill>
                  <a:schemeClr val="bg1"/>
                </a:solidFill>
              </a:rPr>
              <a:t>Pick-Ups</a:t>
            </a:r>
          </a:p>
          <a:p>
            <a:pPr algn="ctr"/>
            <a:r>
              <a:rPr lang="en-US" sz="1600" b="1" i="1" dirty="0" smtClean="0">
                <a:solidFill>
                  <a:schemeClr val="bg1"/>
                </a:solidFill>
              </a:rPr>
              <a:t>Hatchbacks</a:t>
            </a:r>
          </a:p>
          <a:p>
            <a:pPr algn="ctr"/>
            <a:endParaRPr lang="en-US" sz="1600" b="1" i="1" dirty="0">
              <a:solidFill>
                <a:schemeClr val="bg1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 rot="21266187">
            <a:off x="6688483" y="4889846"/>
            <a:ext cx="2098965" cy="1178079"/>
          </a:xfrm>
          <a:prstGeom prst="wedgeRoundRectCallout">
            <a:avLst>
              <a:gd name="adj1" fmla="val 20415"/>
              <a:gd name="adj2" fmla="val -147899"/>
              <a:gd name="adj3" fmla="val 16667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i="1" dirty="0" smtClean="0">
                <a:solidFill>
                  <a:schemeClr val="bg1"/>
                </a:solidFill>
              </a:rPr>
              <a:t>Family Wagons</a:t>
            </a:r>
          </a:p>
          <a:p>
            <a:pPr algn="ctr"/>
            <a:r>
              <a:rPr lang="en-US" sz="1600" b="1" i="1" dirty="0" smtClean="0">
                <a:solidFill>
                  <a:schemeClr val="bg1"/>
                </a:solidFill>
              </a:rPr>
              <a:t>Saloons</a:t>
            </a:r>
          </a:p>
          <a:p>
            <a:pPr algn="ctr"/>
            <a:r>
              <a:rPr lang="en-US" sz="1600" b="1" i="1" dirty="0" smtClean="0">
                <a:solidFill>
                  <a:schemeClr val="bg1"/>
                </a:solidFill>
              </a:rPr>
              <a:t>Pick-Ups</a:t>
            </a:r>
          </a:p>
          <a:p>
            <a:pPr algn="ctr"/>
            <a:r>
              <a:rPr lang="en-US" sz="1600" b="1" i="1" dirty="0" smtClean="0">
                <a:solidFill>
                  <a:schemeClr val="bg1"/>
                </a:solidFill>
              </a:rPr>
              <a:t>Hatchbacks</a:t>
            </a:r>
          </a:p>
          <a:p>
            <a:pPr algn="ctr"/>
            <a:endParaRPr lang="en-US" sz="1600" b="1" i="1" dirty="0">
              <a:solidFill>
                <a:schemeClr val="bg1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4043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508853"/>
            <a:ext cx="6019800" cy="163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</a:pPr>
            <a:r>
              <a:rPr lang="en-US" sz="2800" i="1" spc="30" dirty="0" smtClean="0">
                <a:solidFill>
                  <a:srgbClr val="FFFFFF"/>
                </a:solidFill>
              </a:rPr>
              <a:t>PART-II</a:t>
            </a:r>
          </a:p>
          <a:p>
            <a:pPr lvl="0"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</a:pPr>
            <a:r>
              <a:rPr lang="en-US" sz="2800" i="1" spc="30" dirty="0" smtClean="0">
                <a:solidFill>
                  <a:schemeClr val="tx2"/>
                </a:solidFill>
              </a:rPr>
              <a:t>1.2.2 THE MARKET TREND</a:t>
            </a:r>
          </a:p>
          <a:p>
            <a:pPr lvl="0"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</a:pPr>
            <a:r>
              <a:rPr lang="en-US" sz="2400" i="1" spc="30" dirty="0" smtClean="0">
                <a:solidFill>
                  <a:schemeClr val="tx2"/>
                </a:solidFill>
              </a:rPr>
              <a:t>LEADERS IN THE AUTOMOTIVE SECTOR</a:t>
            </a:r>
            <a:endParaRPr lang="en-US" sz="2400" i="1" spc="30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Humza\Pictures\toyo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47221"/>
            <a:ext cx="1263263" cy="109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1.gstatic.com/images?q=tbn:ANd9GcSE6jay8j2OcMZdG2nTOlXKy7wP2T19BMbmFVLRCC1dxIOZwoc22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447221"/>
            <a:ext cx="1295400" cy="109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3.gstatic.com/images?q=tbn:ANd9GcQhVqzTZ3MaiJ1HqdHEiBK-UFt37x3lXofq5sDKrFLtuiMbN5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447221"/>
            <a:ext cx="1219200" cy="108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2.bp.blogspot.com/-sWND7PWahww/UCWfuCwynTI/AAAAAAAADGg/1YUJy1-QQvw/s320/Cars+market+sha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343400"/>
            <a:ext cx="3048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ent-Up Arrow 8"/>
          <p:cNvSpPr/>
          <p:nvPr/>
        </p:nvSpPr>
        <p:spPr>
          <a:xfrm rot="5400000">
            <a:off x="1334238" y="3542561"/>
            <a:ext cx="2322623" cy="2705100"/>
          </a:xfrm>
          <a:prstGeom prst="bentUpArrow">
            <a:avLst>
              <a:gd name="adj1" fmla="val 7461"/>
              <a:gd name="adj2" fmla="val 1418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rved Right Arrow 16"/>
          <p:cNvSpPr/>
          <p:nvPr/>
        </p:nvSpPr>
        <p:spPr>
          <a:xfrm rot="21209225">
            <a:off x="3047080" y="3274028"/>
            <a:ext cx="758749" cy="179720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-Up Arrow 24"/>
          <p:cNvSpPr/>
          <p:nvPr/>
        </p:nvSpPr>
        <p:spPr>
          <a:xfrm rot="5400000" flipV="1">
            <a:off x="5239491" y="3599711"/>
            <a:ext cx="2322625" cy="2590802"/>
          </a:xfrm>
          <a:prstGeom prst="bentUpArrow">
            <a:avLst>
              <a:gd name="adj1" fmla="val 7461"/>
              <a:gd name="adj2" fmla="val 1418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89073" y="5890737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solidFill>
                  <a:schemeClr val="tx2"/>
                </a:solidFill>
              </a:rPr>
              <a:t>Image Link: </a:t>
            </a:r>
            <a:r>
              <a:rPr lang="en-US" sz="1400" dirty="0" smtClean="0">
                <a:solidFill>
                  <a:schemeClr val="tx2"/>
                </a:solidFill>
              </a:rPr>
              <a:t>http</a:t>
            </a:r>
            <a:r>
              <a:rPr lang="en-US" sz="1400" dirty="0">
                <a:solidFill>
                  <a:schemeClr val="tx2"/>
                </a:solidFill>
              </a:rPr>
              <a:t>://</a:t>
            </a:r>
            <a:r>
              <a:rPr lang="en-US" sz="1400" dirty="0" smtClean="0">
                <a:solidFill>
                  <a:schemeClr val="tx2"/>
                </a:solidFill>
              </a:rPr>
              <a:t>www.riazhaq.com/2012/08/toyota-pakistan-auto-profits-up-57-in.html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9487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7" grpId="0" animBg="1"/>
      <p:bldP spid="25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914400"/>
            <a:ext cx="7924800" cy="4114800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3200" i="1" dirty="0" smtClean="0"/>
              <a:t>PART-I</a:t>
            </a:r>
          </a:p>
          <a:p>
            <a:pPr algn="ctr">
              <a:lnSpc>
                <a:spcPct val="200000"/>
              </a:lnSpc>
            </a:pPr>
            <a:r>
              <a:rPr 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OFFICIAL BODY (PAMA)</a:t>
            </a:r>
          </a:p>
          <a:p>
            <a:pPr algn="ctr">
              <a:lnSpc>
                <a:spcPct val="200000"/>
              </a:lnSpc>
            </a:pPr>
            <a:r>
              <a:rPr 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THE MARKET TREND (Cars)</a:t>
            </a:r>
          </a:p>
          <a:p>
            <a:pPr algn="ctr">
              <a:lnSpc>
                <a:spcPct val="200000"/>
              </a:lnSpc>
            </a:pPr>
            <a:r>
              <a:rPr lang="en-US" sz="2800" dirty="0" smtClean="0"/>
              <a:t>DATA AND STATISTICS</a:t>
            </a:r>
            <a:endParaRPr lang="en-US" sz="28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044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508853"/>
            <a:ext cx="4572000" cy="11172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</a:pPr>
            <a:r>
              <a:rPr lang="en-US" sz="2800" i="1" spc="30" dirty="0" smtClean="0">
                <a:solidFill>
                  <a:srgbClr val="FFFFFF"/>
                </a:solidFill>
              </a:rPr>
              <a:t>PART-I</a:t>
            </a:r>
          </a:p>
          <a:p>
            <a:pPr lvl="0"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</a:pPr>
            <a:r>
              <a:rPr lang="en-US" sz="2800" i="1" spc="30" dirty="0" smtClean="0">
                <a:solidFill>
                  <a:schemeClr val="tx2"/>
                </a:solidFill>
              </a:rPr>
              <a:t>1.3.1 DATA AND STATISTICS </a:t>
            </a:r>
            <a:endParaRPr lang="en-US" sz="2800" i="1" spc="30" dirty="0">
              <a:solidFill>
                <a:schemeClr val="tx2"/>
              </a:solidFill>
            </a:endParaRPr>
          </a:p>
        </p:txBody>
      </p:sp>
      <p:pic>
        <p:nvPicPr>
          <p:cNvPr id="4" name="Picture 2" descr="https://encrypted-tbn0.gstatic.com/images?q=tbn:ANd9GcSZSH6TPg-mVuesqkECWtjQ-i3Be84BR9deKoj4nscEncTRwZzLH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1545" y="508853"/>
            <a:ext cx="1454255" cy="108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1908474"/>
            <a:ext cx="762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</a:rPr>
              <a:t>Annual Production ranges from </a:t>
            </a:r>
            <a:r>
              <a:rPr lang="en-US" sz="2400" dirty="0" smtClean="0"/>
              <a:t>100,000</a:t>
            </a:r>
            <a:r>
              <a:rPr lang="en-US" sz="2400" dirty="0" smtClean="0">
                <a:solidFill>
                  <a:schemeClr val="tx2"/>
                </a:solidFill>
              </a:rPr>
              <a:t> to </a:t>
            </a:r>
            <a:r>
              <a:rPr lang="en-US" sz="2400" dirty="0" smtClean="0"/>
              <a:t>170,000 </a:t>
            </a:r>
            <a:r>
              <a:rPr lang="en-US" sz="2400" dirty="0" smtClean="0">
                <a:solidFill>
                  <a:schemeClr val="tx2"/>
                </a:solidFill>
              </a:rPr>
              <a:t>vehicles.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</a:rPr>
              <a:t>Car </a:t>
            </a:r>
            <a:r>
              <a:rPr lang="en-US" sz="2400" dirty="0" smtClean="0">
                <a:solidFill>
                  <a:schemeClr val="tx2"/>
                </a:solidFill>
              </a:rPr>
              <a:t>sales </a:t>
            </a:r>
            <a:r>
              <a:rPr lang="en-US" sz="2400" dirty="0">
                <a:solidFill>
                  <a:schemeClr val="tx2"/>
                </a:solidFill>
              </a:rPr>
              <a:t>touched record peak of </a:t>
            </a:r>
            <a:r>
              <a:rPr lang="en-US" sz="2400" dirty="0"/>
              <a:t>180,834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in 2006-07 thanks </a:t>
            </a:r>
            <a:r>
              <a:rPr lang="en-US" sz="2400" dirty="0">
                <a:solidFill>
                  <a:schemeClr val="tx2"/>
                </a:solidFill>
              </a:rPr>
              <a:t>to rising car financing up to 70-80 per cent by banks </a:t>
            </a:r>
            <a:r>
              <a:rPr lang="en-US" sz="2400" dirty="0" smtClean="0">
                <a:solidFill>
                  <a:schemeClr val="tx2"/>
                </a:solidFill>
              </a:rPr>
              <a:t>due </a:t>
            </a:r>
            <a:r>
              <a:rPr lang="en-US" sz="2400" dirty="0">
                <a:solidFill>
                  <a:schemeClr val="tx2"/>
                </a:solidFill>
              </a:rPr>
              <a:t>to low interest rates and rising rural buying</a:t>
            </a:r>
            <a:r>
              <a:rPr lang="en-US" sz="2400" dirty="0" smtClean="0">
                <a:solidFill>
                  <a:schemeClr val="tx2"/>
                </a:solidFill>
              </a:rPr>
              <a:t>.</a:t>
            </a:r>
            <a:endParaRPr lang="en-US" sz="2400" dirty="0">
              <a:solidFill>
                <a:schemeClr val="tx2"/>
              </a:solidFill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</a:rPr>
              <a:t>The total contribution of Auto industry to GDP in 2007 was </a:t>
            </a:r>
            <a:r>
              <a:rPr lang="en-US" sz="2400" dirty="0"/>
              <a:t>2.8%</a:t>
            </a:r>
            <a:r>
              <a:rPr lang="en-US" sz="2400" dirty="0">
                <a:solidFill>
                  <a:schemeClr val="tx2"/>
                </a:solidFill>
              </a:rPr>
              <a:t> which is likely to increase up to </a:t>
            </a:r>
            <a:r>
              <a:rPr lang="en-US" sz="2400" dirty="0"/>
              <a:t>5.6%</a:t>
            </a:r>
            <a:r>
              <a:rPr lang="en-US" sz="2400" dirty="0">
                <a:solidFill>
                  <a:schemeClr val="tx2"/>
                </a:solidFill>
              </a:rPr>
              <a:t> in the next </a:t>
            </a:r>
            <a:r>
              <a:rPr lang="en-US" sz="2400" dirty="0"/>
              <a:t>5 years</a:t>
            </a:r>
            <a:r>
              <a:rPr lang="en-US" sz="2400" dirty="0">
                <a:solidFill>
                  <a:schemeClr val="tx2"/>
                </a:solidFill>
              </a:rPr>
              <a:t>. Auto sector presently, contributes </a:t>
            </a:r>
            <a:r>
              <a:rPr lang="en-US" sz="2400" dirty="0"/>
              <a:t>16%</a:t>
            </a:r>
            <a:r>
              <a:rPr lang="en-US" sz="2400" dirty="0">
                <a:solidFill>
                  <a:schemeClr val="tx2"/>
                </a:solidFill>
              </a:rPr>
              <a:t> to the manufacturing sector which is predicted to increase </a:t>
            </a:r>
            <a:r>
              <a:rPr lang="en-US" sz="2400" dirty="0"/>
              <a:t>25%</a:t>
            </a:r>
            <a:r>
              <a:rPr lang="en-US" sz="2400" dirty="0">
                <a:solidFill>
                  <a:schemeClr val="tx2"/>
                </a:solidFill>
              </a:rPr>
              <a:t> in the next </a:t>
            </a:r>
            <a:r>
              <a:rPr lang="en-US" sz="2400" dirty="0"/>
              <a:t>7 years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</a:rPr>
              <a:t>Investment of </a:t>
            </a:r>
            <a:r>
              <a:rPr lang="en-US" sz="2400" dirty="0">
                <a:solidFill>
                  <a:schemeClr val="tx2"/>
                </a:solidFill>
              </a:rPr>
              <a:t>over </a:t>
            </a:r>
            <a:r>
              <a:rPr lang="en-US" sz="2400" dirty="0"/>
              <a:t>Rs 20 billion </a:t>
            </a:r>
            <a:r>
              <a:rPr lang="en-US" sz="2400" dirty="0">
                <a:solidFill>
                  <a:schemeClr val="tx2"/>
                </a:solidFill>
              </a:rPr>
              <a:t>in the last four to five years to meet growing </a:t>
            </a:r>
            <a:r>
              <a:rPr lang="en-US" sz="2400" dirty="0" smtClean="0">
                <a:solidFill>
                  <a:schemeClr val="tx2"/>
                </a:solidFill>
              </a:rPr>
              <a:t>demand.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267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263</TotalTime>
  <Words>501</Words>
  <Application>Microsoft Office PowerPoint</Application>
  <PresentationFormat>On-screen Show (4:3)</PresentationFormat>
  <Paragraphs>128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Horizon</vt:lpstr>
      <vt:lpstr>AUTOMOBILE INDUSTRY IN PAKISTAN + IMPACT ON NATIONAL ECONOMY</vt:lpstr>
      <vt:lpstr>PRESENTATION COVERAGE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AUTOMOBILE INDUSTRY IN PAKISTAN + IMPACT ON NATIONAL ECONOMY</dc:title>
  <dc:creator>Humza</dc:creator>
  <cp:lastModifiedBy>Windows User</cp:lastModifiedBy>
  <cp:revision>32</cp:revision>
  <dcterms:created xsi:type="dcterms:W3CDTF">2006-08-16T00:00:00Z</dcterms:created>
  <dcterms:modified xsi:type="dcterms:W3CDTF">2012-12-12T16:07:45Z</dcterms:modified>
</cp:coreProperties>
</file>