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535" r:id="rId2"/>
    <p:sldId id="536" r:id="rId3"/>
    <p:sldId id="537" r:id="rId4"/>
    <p:sldId id="538" r:id="rId5"/>
    <p:sldId id="595" r:id="rId6"/>
    <p:sldId id="596" r:id="rId7"/>
    <p:sldId id="597" r:id="rId8"/>
    <p:sldId id="539" r:id="rId9"/>
    <p:sldId id="540" r:id="rId10"/>
    <p:sldId id="598" r:id="rId11"/>
    <p:sldId id="541" r:id="rId12"/>
    <p:sldId id="542" r:id="rId13"/>
    <p:sldId id="599" r:id="rId14"/>
    <p:sldId id="543" r:id="rId15"/>
    <p:sldId id="544" r:id="rId16"/>
    <p:sldId id="545" r:id="rId17"/>
    <p:sldId id="546" r:id="rId18"/>
    <p:sldId id="547" r:id="rId19"/>
    <p:sldId id="600" r:id="rId20"/>
    <p:sldId id="548" r:id="rId21"/>
    <p:sldId id="549" r:id="rId22"/>
    <p:sldId id="550" r:id="rId23"/>
    <p:sldId id="551" r:id="rId24"/>
    <p:sldId id="552" r:id="rId25"/>
    <p:sldId id="553" r:id="rId26"/>
    <p:sldId id="601" r:id="rId27"/>
    <p:sldId id="602" r:id="rId28"/>
    <p:sldId id="603" r:id="rId29"/>
    <p:sldId id="604" r:id="rId30"/>
    <p:sldId id="605" r:id="rId31"/>
    <p:sldId id="554" r:id="rId32"/>
    <p:sldId id="555" r:id="rId33"/>
    <p:sldId id="556" r:id="rId3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63" d="100"/>
          <a:sy n="6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156D-93AF-4028-9785-9D69C3A5C129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276A-0A05-44B7-9E0F-031FDF135B4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F1F98-F4D8-4E2E-BCA8-7911AE997880}" type="slidenum">
              <a:rPr lang="en-US"/>
              <a:pPr/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2C278-8942-4EF8-9588-68C9782CDE19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2C278-8942-4EF8-9588-68C9782CDE19}" type="slidenum">
              <a:rPr lang="en-US"/>
              <a:pPr/>
              <a:t>13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EB6E3-0DCC-4EFF-810D-440DF60D2787}" type="slidenum">
              <a:rPr lang="en-US"/>
              <a:pPr/>
              <a:t>14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4CCA0-9FCF-4791-B53F-93AEF9712952}" type="slidenum">
              <a:rPr lang="en-US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A9290-CEFC-4418-9E45-209E870B317F}" type="slidenum">
              <a:rPr lang="en-US"/>
              <a:pPr/>
              <a:t>18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4CCA0-9FCF-4791-B53F-93AEF9712952}" type="slidenum">
              <a:rPr lang="en-US"/>
              <a:pPr/>
              <a:t>19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26F7A-8C55-4F3D-9F77-18DFB29ABA6D}" type="slidenum">
              <a:rPr lang="en-US"/>
              <a:pPr/>
              <a:t>20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9BC6C-47E8-4A84-A9EA-E62CAB464198}" type="slidenum">
              <a:rPr lang="en-US"/>
              <a:pPr/>
              <a:t>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28DB8-B500-43A2-ADD7-3D389B0C2223}" type="slidenum">
              <a:rPr lang="en-US"/>
              <a:pPr/>
              <a:t>21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3B332-6F0D-43D5-BAFF-B3B4A55B82CA}" type="slidenum">
              <a:rPr lang="en-US"/>
              <a:pPr/>
              <a:t>22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113B2-8F0F-4201-B9B9-AC614C1E4A16}" type="slidenum">
              <a:rPr lang="en-US"/>
              <a:pPr/>
              <a:t>23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5DC23D-38FD-4353-9260-9D2E97952B31}" type="slidenum">
              <a:rPr lang="en-US"/>
              <a:pPr/>
              <a:t>24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C6D168-14E0-4CA8-A973-A60C1CF1E762}" type="slidenum">
              <a:rPr lang="en-US"/>
              <a:pPr/>
              <a:t>25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25C9A-3BFD-4A89-AF36-1310AABC730B}" type="slidenum">
              <a:rPr lang="en-US"/>
              <a:pPr/>
              <a:t>26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728F5-37DF-403C-97AE-CE5EF9C5A853}" type="slidenum">
              <a:rPr lang="en-US"/>
              <a:pPr/>
              <a:t>28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35E7B-C0C2-4948-9B62-F0E0F794757E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925C9A-3BFD-4A89-AF36-1310AABC730B}" type="slidenum">
              <a:rPr lang="en-US"/>
              <a:pPr/>
              <a:t>31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DDC1F-D384-4A3C-A968-6DF012DB6477}" type="slidenum">
              <a:rPr lang="en-US"/>
              <a:pPr/>
              <a:t>32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CE048-5E41-493D-AD73-24C8AE029524}" type="slidenum">
              <a:rPr lang="en-US"/>
              <a:pPr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CE048-5E41-493D-AD73-24C8AE029524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CE048-5E41-493D-AD73-24C8AE029524}" type="slidenum">
              <a:rPr lang="en-US"/>
              <a:pPr/>
              <a:t>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BBAF5-A22E-48D0-85F4-4626DDD98529}" type="slidenum">
              <a:rPr lang="en-US"/>
              <a:pPr/>
              <a:t>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EBBAF5-A22E-48D0-85F4-4626DDD98529}" type="slidenum">
              <a:rPr lang="en-US"/>
              <a:pPr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AC81F-ED4B-4906-9BB9-E20D6211A8EB}" type="slidenum">
              <a:rPr lang="en-US"/>
              <a:pPr/>
              <a:t>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AC81F-ED4B-4906-9BB9-E20D6211A8EB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26/09/2011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548680"/>
            <a:ext cx="7406640" cy="995370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267497"/>
            <a:ext cx="6019800" cy="60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Hammad Afzal</a:t>
            </a:r>
          </a:p>
          <a:p>
            <a:pPr algn="ctr"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39429" y="4868863"/>
            <a:ext cx="4572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/>
          </a:p>
          <a:p>
            <a:endParaRPr lang="en-US" sz="1600"/>
          </a:p>
          <a:p>
            <a:r>
              <a:rPr lang="en-US" sz="1600"/>
              <a:t>Computer Science Department</a:t>
            </a:r>
          </a:p>
          <a:p>
            <a:r>
              <a:rPr lang="en-US" sz="1600"/>
              <a:t>College of Telecommunication Engineering</a:t>
            </a:r>
          </a:p>
          <a:p>
            <a:r>
              <a:rPr lang="en-US" sz="1600"/>
              <a:t>National University of Sciences and Technology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15616" y="4572000"/>
            <a:ext cx="2436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hammad.afzal@mcs.edu.pk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5759624" y="1916832"/>
            <a:ext cx="33843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(a)</a:t>
            </a:r>
          </a:p>
          <a:p>
            <a:r>
              <a:rPr lang="en-US" b="1" dirty="0" smtClean="0"/>
              <a:t>Operating System Structures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812088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319212"/>
            <a:ext cx="7776864" cy="52781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Protection and security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owners of information stored in a multiuser or networked computer system may want to control use of that information,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Concurrent processes should not interfere with each other</a:t>
            </a:r>
          </a:p>
          <a:p>
            <a:pPr lvl="2">
              <a:lnSpc>
                <a:spcPct val="90000"/>
              </a:lnSpc>
            </a:pPr>
            <a:endParaRPr lang="en-US" sz="1800" b="1" dirty="0" smtClean="0"/>
          </a:p>
          <a:p>
            <a:pPr lvl="2">
              <a:lnSpc>
                <a:spcPct val="90000"/>
              </a:lnSpc>
            </a:pPr>
            <a:r>
              <a:rPr lang="en-US" sz="2000" b="1" dirty="0" smtClean="0"/>
              <a:t>Protection</a:t>
            </a:r>
            <a:r>
              <a:rPr lang="en-US" sz="2000" dirty="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endParaRPr lang="en-US" sz="2000" b="1" dirty="0" smtClean="0"/>
          </a:p>
          <a:p>
            <a:pPr lvl="2">
              <a:lnSpc>
                <a:spcPct val="90000"/>
              </a:lnSpc>
            </a:pPr>
            <a:r>
              <a:rPr lang="en-US" sz="2000" b="1" dirty="0" smtClean="0"/>
              <a:t>Security</a:t>
            </a:r>
            <a:r>
              <a:rPr lang="en-US" sz="2000" dirty="0" smtClean="0"/>
              <a:t> of the system from outsiders requires user authentication (by means of password), extends to defending external I/O devices from invalid access attempts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a system is to be protected and secure, precautions must be instituted throughout it. A chain is only as strong as its weakest link.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22920" y="277813"/>
            <a:ext cx="8229600" cy="576262"/>
          </a:xfrm>
        </p:spPr>
        <p:txBody>
          <a:bodyPr>
            <a:noAutofit/>
          </a:bodyPr>
          <a:lstStyle/>
          <a:p>
            <a:pPr algn="ctr"/>
            <a:r>
              <a:rPr lang="en-US" sz="3900" dirty="0" smtClean="0"/>
              <a:t>A View of Operating System Services</a:t>
            </a:r>
          </a:p>
        </p:txBody>
      </p:sp>
      <p:pic>
        <p:nvPicPr>
          <p:cNvPr id="9219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01788"/>
            <a:ext cx="7704856" cy="456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8229600" cy="576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User Operating System Interface(CLI)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8028384" cy="60212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approaches for users to interface with OS: Command-line and Graphical User.</a:t>
            </a:r>
          </a:p>
          <a:p>
            <a:endParaRPr lang="en-US" sz="2400" dirty="0" smtClean="0"/>
          </a:p>
          <a:p>
            <a:r>
              <a:rPr lang="en-US" sz="2400" dirty="0" smtClean="0"/>
              <a:t>Command Line Interface (CLI) or </a:t>
            </a:r>
            <a:r>
              <a:rPr lang="en-US" sz="2400" b="1" dirty="0" smtClean="0">
                <a:solidFill>
                  <a:srgbClr val="3366FF"/>
                </a:solidFill>
              </a:rPr>
              <a:t>command interpreter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allows direct command entry</a:t>
            </a:r>
          </a:p>
          <a:p>
            <a:pPr lvl="1"/>
            <a:r>
              <a:rPr lang="en-US" sz="2000" dirty="0" smtClean="0"/>
              <a:t>Sometimes implemented in kernel, </a:t>
            </a:r>
          </a:p>
          <a:p>
            <a:pPr lvl="1"/>
            <a:r>
              <a:rPr lang="en-US" sz="2000" dirty="0" smtClean="0"/>
              <a:t>Others (Windows, </a:t>
            </a:r>
            <a:r>
              <a:rPr lang="en-US" sz="2000" dirty="0" err="1" smtClean="0"/>
              <a:t>Xp</a:t>
            </a:r>
            <a:r>
              <a:rPr lang="en-US" sz="2000" dirty="0" smtClean="0"/>
              <a:t>) treat command interpreter as a special program that is running when user first logs on. </a:t>
            </a:r>
          </a:p>
          <a:p>
            <a:pPr lvl="1"/>
            <a:r>
              <a:rPr lang="en-US" sz="2000" dirty="0" smtClean="0"/>
              <a:t>Sometimes multiple flavors implemented – </a:t>
            </a:r>
            <a:r>
              <a:rPr lang="en-US" sz="2000" b="1" dirty="0" smtClean="0">
                <a:solidFill>
                  <a:srgbClr val="3366FF"/>
                </a:solidFill>
              </a:rPr>
              <a:t>shells</a:t>
            </a:r>
          </a:p>
          <a:p>
            <a:pPr lvl="2"/>
            <a:r>
              <a:rPr lang="en-US" sz="1600" dirty="0" smtClean="0">
                <a:solidFill>
                  <a:srgbClr val="3366FF"/>
                </a:solidFill>
              </a:rPr>
              <a:t>(E.g. Bourne shell, C shell, Bourne-Again shell, </a:t>
            </a:r>
            <a:r>
              <a:rPr lang="en-US" sz="1600" dirty="0" err="1" smtClean="0">
                <a:solidFill>
                  <a:srgbClr val="3366FF"/>
                </a:solidFill>
              </a:rPr>
              <a:t>Korn</a:t>
            </a:r>
            <a:r>
              <a:rPr lang="en-US" sz="1600" dirty="0" smtClean="0">
                <a:solidFill>
                  <a:srgbClr val="3366FF"/>
                </a:solidFill>
              </a:rPr>
              <a:t> shell in Unix and Linux)</a:t>
            </a:r>
          </a:p>
          <a:p>
            <a:pPr lvl="1"/>
            <a:r>
              <a:rPr lang="en-US" sz="2000" dirty="0" smtClean="0"/>
              <a:t>Main function of command interpreter is to get and execute the next user-specified command.</a:t>
            </a:r>
          </a:p>
          <a:p>
            <a:pPr lvl="2"/>
            <a:r>
              <a:rPr lang="en-US" sz="2000" dirty="0" smtClean="0"/>
              <a:t>Mostly manipulate files (copy, delete, edit, list etc)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8229600" cy="576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User Operating System Interface(CLI)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8028384" cy="60212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approaches to implement commands.</a:t>
            </a:r>
          </a:p>
          <a:p>
            <a:pPr lvl="1"/>
            <a:endParaRPr lang="en-US" sz="2000" dirty="0" smtClean="0"/>
          </a:p>
          <a:p>
            <a:pPr marL="533400" lvl="1" indent="-168275">
              <a:tabLst>
                <a:tab pos="625475" algn="l"/>
              </a:tabLst>
            </a:pPr>
            <a:r>
              <a:rPr lang="en-US" sz="2400" dirty="0" smtClean="0"/>
              <a:t>Command interpreter itself contains code to execute command.</a:t>
            </a:r>
          </a:p>
          <a:p>
            <a:pPr lvl="2"/>
            <a:r>
              <a:rPr lang="en-US" sz="1800" dirty="0" smtClean="0"/>
              <a:t>Number of commands determine size of command interpreter since each command has its own code.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Implement commands through system programs (in UNIX)</a:t>
            </a:r>
          </a:p>
          <a:p>
            <a:pPr lvl="2"/>
            <a:r>
              <a:rPr lang="en-US" sz="1800" dirty="0" smtClean="0"/>
              <a:t>Command interpreter does not understand the command.</a:t>
            </a:r>
          </a:p>
          <a:p>
            <a:pPr lvl="2"/>
            <a:r>
              <a:rPr lang="en-US" sz="1800" dirty="0" smtClean="0"/>
              <a:t>It only identifies the file to be loaded in memory and execute</a:t>
            </a:r>
          </a:p>
          <a:p>
            <a:pPr lvl="2"/>
            <a:r>
              <a:rPr lang="en-US" sz="1800" dirty="0" smtClean="0"/>
              <a:t>E.g. </a:t>
            </a:r>
            <a:r>
              <a:rPr lang="en-US" sz="1800" dirty="0" err="1" smtClean="0"/>
              <a:t>rm</a:t>
            </a:r>
            <a:r>
              <a:rPr lang="en-US" sz="1800" dirty="0" smtClean="0"/>
              <a:t> file.txt: The code to implement </a:t>
            </a:r>
            <a:r>
              <a:rPr lang="en-US" sz="1800" dirty="0" err="1" smtClean="0"/>
              <a:t>rm</a:t>
            </a:r>
            <a:r>
              <a:rPr lang="en-US" sz="1800" dirty="0" smtClean="0"/>
              <a:t> command will be in file rm.</a:t>
            </a:r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6262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User Operating System Interface - GUI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360" y="764704"/>
            <a:ext cx="8109640" cy="609329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User-friendly </a:t>
            </a:r>
            <a:r>
              <a:rPr lang="en-US" sz="2000" b="1" dirty="0" smtClean="0">
                <a:solidFill>
                  <a:srgbClr val="3366FF"/>
                </a:solidFill>
              </a:rPr>
              <a:t>desktop</a:t>
            </a:r>
            <a:r>
              <a:rPr lang="en-US" sz="2000" dirty="0" smtClean="0"/>
              <a:t> metaphor interface</a:t>
            </a:r>
          </a:p>
          <a:p>
            <a:pPr lvl="1"/>
            <a:r>
              <a:rPr lang="en-US" sz="1800" dirty="0" smtClean="0"/>
              <a:t>Usually mouse, keyboard, and monitor</a:t>
            </a:r>
          </a:p>
          <a:p>
            <a:pPr lvl="1"/>
            <a:r>
              <a:rPr lang="en-US" sz="1800" b="1" dirty="0" smtClean="0">
                <a:solidFill>
                  <a:srgbClr val="3366FF"/>
                </a:solidFill>
              </a:rPr>
              <a:t>Icons</a:t>
            </a:r>
            <a:r>
              <a:rPr lang="en-US" sz="1800" dirty="0" smtClean="0"/>
              <a:t> represent files, programs, actions, etc</a:t>
            </a:r>
          </a:p>
          <a:p>
            <a:pPr lvl="1"/>
            <a:r>
              <a:rPr lang="en-US" sz="1800" dirty="0" smtClean="0"/>
              <a:t>Various mouse buttons over objects in the interface cause various actions (provide information, options, execute function, open directory (known as a </a:t>
            </a:r>
            <a:r>
              <a:rPr lang="en-US" sz="1800" b="1" dirty="0" smtClean="0">
                <a:solidFill>
                  <a:srgbClr val="3366FF"/>
                </a:solidFill>
              </a:rPr>
              <a:t>folder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Invented at Xerox PARC (1970s)</a:t>
            </a:r>
          </a:p>
          <a:p>
            <a:pPr lvl="1"/>
            <a:r>
              <a:rPr lang="en-US" sz="1800" dirty="0" smtClean="0"/>
              <a:t>Became more common by Apple Macintosh (in 1980s)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Many systems now include both CLI and GUI interfaces</a:t>
            </a:r>
          </a:p>
          <a:p>
            <a:pPr lvl="1"/>
            <a:r>
              <a:rPr lang="en-US" sz="1800" dirty="0" smtClean="0"/>
              <a:t>Microsoft Windows is GUI with CLI “command prompt MS DOS” shell</a:t>
            </a:r>
          </a:p>
          <a:p>
            <a:pPr lvl="1"/>
            <a:r>
              <a:rPr lang="en-US" sz="1800" dirty="0" smtClean="0"/>
              <a:t>Apple Mac OS X as “Aqua” GUI interface with UNIX kernel underneath and shells available</a:t>
            </a:r>
          </a:p>
          <a:p>
            <a:pPr lvl="1"/>
            <a:r>
              <a:rPr lang="en-US" sz="1800" dirty="0" smtClean="0"/>
              <a:t>Solaris is CLI with optional GUI interfaces (Java Desktop, KDE)</a:t>
            </a:r>
          </a:p>
          <a:p>
            <a:pPr lvl="1"/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9632" y="5877272"/>
            <a:ext cx="74687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Design of useful and friendly user interface is not a direct function</a:t>
            </a:r>
          </a:p>
          <a:p>
            <a:pPr algn="ctr"/>
            <a:r>
              <a:rPr lang="en-GB" b="1" dirty="0" smtClean="0"/>
              <a:t>Of the OS</a:t>
            </a:r>
            <a:endParaRPr lang="en-GB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34360" y="0"/>
            <a:ext cx="8109640" cy="83671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Bourne Shell Command Interpreter</a:t>
            </a:r>
          </a:p>
        </p:txBody>
      </p:sp>
      <p:pic>
        <p:nvPicPr>
          <p:cNvPr id="12291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052736"/>
            <a:ext cx="7128792" cy="554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83671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The Mac OS X GUI</a:t>
            </a:r>
          </a:p>
        </p:txBody>
      </p:sp>
      <p:pic>
        <p:nvPicPr>
          <p:cNvPr id="13315" name="Picture 4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836712"/>
            <a:ext cx="7498084" cy="578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8100392" cy="764704"/>
          </a:xfrm>
        </p:spPr>
        <p:txBody>
          <a:bodyPr>
            <a:normAutofit/>
          </a:bodyPr>
          <a:lstStyle/>
          <a:p>
            <a:pPr algn="ctr"/>
            <a:r>
              <a:rPr lang="en-US" sz="3900" dirty="0" smtClean="0"/>
              <a:t>System Calls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8028384" cy="59492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Programming interface to the services provided by the OS</a:t>
            </a:r>
          </a:p>
          <a:p>
            <a:pPr>
              <a:lnSpc>
                <a:spcPct val="90000"/>
              </a:lnSpc>
            </a:pPr>
            <a:endParaRPr lang="en-US" sz="6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Typically written in a high-level language (C or C++)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May require to be written in assembly language.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Copying a file from one location to other.</a:t>
            </a:r>
          </a:p>
          <a:p>
            <a:pPr lvl="1">
              <a:lnSpc>
                <a:spcPct val="90000"/>
              </a:lnSpc>
            </a:pPr>
            <a:endParaRPr lang="en-US" sz="6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Mostly accessed by programs via a high-level </a:t>
            </a:r>
            <a:r>
              <a:rPr lang="en-US" sz="2000" b="1" dirty="0" smtClean="0">
                <a:solidFill>
                  <a:srgbClr val="3366FF"/>
                </a:solidFill>
              </a:rPr>
              <a:t>Application Program Interface (API)</a:t>
            </a:r>
            <a:r>
              <a:rPr lang="en-US" sz="2000" dirty="0" smtClean="0">
                <a:solidFill>
                  <a:srgbClr val="3366FF"/>
                </a:solidFill>
              </a:rPr>
              <a:t> </a:t>
            </a:r>
            <a:r>
              <a:rPr lang="en-US" sz="2000" dirty="0" smtClean="0"/>
              <a:t>rather than direct system call use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API specifies a set of functions with parameters and return types.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Three most common APIs are </a:t>
            </a:r>
          </a:p>
          <a:p>
            <a:pPr marL="1001268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/>
              <a:t>Win32 API for Windows, </a:t>
            </a:r>
          </a:p>
          <a:p>
            <a:pPr marL="1001268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/>
              <a:t>POSIX API for POSIX-based systems (including virtually all versions of UNIX, Linux, and Mac OS X), and </a:t>
            </a:r>
          </a:p>
          <a:p>
            <a:pPr marL="1001268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800" dirty="0" smtClean="0"/>
              <a:t>Java API for the Java virtual machine (JVM)</a:t>
            </a:r>
          </a:p>
          <a:p>
            <a:pPr>
              <a:lnSpc>
                <a:spcPct val="90000"/>
              </a:lnSpc>
            </a:pPr>
            <a:endParaRPr lang="en-US" sz="3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8028384" cy="908720"/>
          </a:xfrm>
        </p:spPr>
        <p:txBody>
          <a:bodyPr>
            <a:normAutofit/>
          </a:bodyPr>
          <a:lstStyle/>
          <a:p>
            <a:pPr algn="ctr"/>
            <a:r>
              <a:rPr lang="en-US" sz="3900" dirty="0" smtClean="0"/>
              <a:t>Example of System Calls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35608" y="1052736"/>
            <a:ext cx="7498080" cy="51956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System call sequence to copy the contents of one file to another file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7118" y="2363365"/>
            <a:ext cx="5937250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7358063" y="202247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1503363" y="201295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8080" cy="90872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900" dirty="0" smtClean="0"/>
              <a:t>System Calls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052736"/>
            <a:ext cx="7072585" cy="51067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Functions that make up an API typically invoke actual system calls on behalf of application programmer.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E.g. Win32 function CreateProcess() calls NTCreateProcess() system call in Windows Kernel.</a:t>
            </a:r>
          </a:p>
          <a:p>
            <a:pPr lvl="1"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Why use APIs rather than system calls?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Program portability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Difficulty/Complexity for programmer decreased</a:t>
            </a:r>
            <a:br>
              <a:rPr lang="en-US" sz="2100" dirty="0" smtClean="0"/>
            </a:br>
            <a:endParaRPr lang="en-US" sz="2100" dirty="0" smtClean="0"/>
          </a:p>
          <a:p>
            <a:pPr>
              <a:lnSpc>
                <a:spcPct val="150000"/>
              </a:lnSpc>
              <a:buFont typeface="Monotype Sorts" charset="2"/>
              <a:buNone/>
            </a:pPr>
            <a:r>
              <a:rPr lang="en-US" sz="2400" dirty="0" smtClean="0"/>
              <a:t>	(Note that the system-call names used throughout this text are generic)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Operating System Services</a:t>
            </a:r>
          </a:p>
          <a:p>
            <a:endParaRPr lang="en-US" sz="2000" dirty="0" smtClean="0"/>
          </a:p>
          <a:p>
            <a:r>
              <a:rPr lang="en-US" sz="2000" dirty="0" smtClean="0"/>
              <a:t>User Operating System Interface</a:t>
            </a:r>
          </a:p>
          <a:p>
            <a:endParaRPr lang="en-US" sz="2000" dirty="0" smtClean="0"/>
          </a:p>
          <a:p>
            <a:r>
              <a:rPr lang="en-US" sz="2000" dirty="0" smtClean="0"/>
              <a:t>System Calls</a:t>
            </a:r>
          </a:p>
          <a:p>
            <a:endParaRPr lang="en-US" sz="2000" dirty="0" smtClean="0"/>
          </a:p>
          <a:p>
            <a:r>
              <a:rPr lang="en-US" sz="2000" dirty="0" smtClean="0"/>
              <a:t>Types of System Calls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749808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Chapter 2: 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8080" cy="836712"/>
          </a:xfrm>
        </p:spPr>
        <p:txBody>
          <a:bodyPr>
            <a:normAutofit/>
          </a:bodyPr>
          <a:lstStyle/>
          <a:p>
            <a:r>
              <a:rPr lang="en-US" sz="3900" dirty="0" smtClean="0"/>
              <a:t>Example of Standard API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/>
              <a:t>Consider the ReadFile() function in the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Win32 API—a function for reading from a file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lnSpc>
                <a:spcPct val="90000"/>
              </a:lnSpc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A description of the parameters passed to ReadFile()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HANDLE file—the file to be read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LPVOID buffer—a buffer where the data will be read into and written from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DWORD </a:t>
            </a:r>
            <a:r>
              <a:rPr lang="en-US" sz="1600" dirty="0" err="1" smtClean="0"/>
              <a:t>bytesToRead</a:t>
            </a:r>
            <a:r>
              <a:rPr lang="en-US" sz="1600" dirty="0" smtClean="0"/>
              <a:t>—the number of bytes to be read into the buffer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LPDWORD </a:t>
            </a:r>
            <a:r>
              <a:rPr lang="en-US" sz="1600" dirty="0" err="1" smtClean="0"/>
              <a:t>bytesRead</a:t>
            </a:r>
            <a:r>
              <a:rPr lang="en-US" sz="1600" dirty="0" smtClean="0"/>
              <a:t>—the number of bytes read during the last read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LPOVERLAPPED </a:t>
            </a:r>
            <a:r>
              <a:rPr lang="en-US" sz="1600" dirty="0" err="1" smtClean="0"/>
              <a:t>ovl</a:t>
            </a:r>
            <a:r>
              <a:rPr lang="en-US" sz="1600" dirty="0" smtClean="0"/>
              <a:t>—indicates if overlapped I/O is being used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 l="1031" t="29628" r="1031" b="29379"/>
          <a:stretch>
            <a:fillRect/>
          </a:stretch>
        </p:blipFill>
        <p:spPr bwMode="auto">
          <a:xfrm>
            <a:off x="1585913" y="2204864"/>
            <a:ext cx="6732587" cy="1886124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8080" cy="908720"/>
          </a:xfrm>
        </p:spPr>
        <p:txBody>
          <a:bodyPr>
            <a:normAutofit/>
          </a:bodyPr>
          <a:lstStyle/>
          <a:p>
            <a:r>
              <a:rPr lang="en-US" sz="3900" dirty="0" smtClean="0"/>
              <a:t>System Call Implementation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052736"/>
            <a:ext cx="7666038" cy="5112568"/>
          </a:xfrm>
        </p:spPr>
        <p:txBody>
          <a:bodyPr>
            <a:noAutofit/>
          </a:bodyPr>
          <a:lstStyle/>
          <a:p>
            <a:r>
              <a:rPr lang="en-US" sz="2000" dirty="0" smtClean="0"/>
              <a:t>Typically, a number associated with each system call</a:t>
            </a:r>
          </a:p>
          <a:p>
            <a:pPr lvl="1"/>
            <a:r>
              <a:rPr lang="en-US" sz="1800" dirty="0" smtClean="0"/>
              <a:t>System-call interface (SCI) maintains a table indexed according to these numbers.</a:t>
            </a:r>
          </a:p>
          <a:p>
            <a:pPr lvl="1"/>
            <a:r>
              <a:rPr lang="en-US" sz="1800" dirty="0" smtClean="0"/>
              <a:t>SCI invokes intended system call in OS kernel ad returns status of system call and may return values.</a:t>
            </a:r>
          </a:p>
          <a:p>
            <a:endParaRPr lang="en-US" sz="2000" dirty="0" smtClean="0"/>
          </a:p>
          <a:p>
            <a:r>
              <a:rPr lang="en-US" sz="2000" dirty="0" smtClean="0"/>
              <a:t>The caller need know nothing about how the system call is implemented</a:t>
            </a:r>
          </a:p>
          <a:p>
            <a:pPr lvl="1"/>
            <a:r>
              <a:rPr lang="en-US" sz="1800" dirty="0" smtClean="0"/>
              <a:t>Just needs to obey API and understand what OS will do as a result call</a:t>
            </a:r>
          </a:p>
          <a:p>
            <a:pPr lvl="1"/>
            <a:r>
              <a:rPr lang="en-US" sz="1800" dirty="0" smtClean="0"/>
              <a:t>Most details of  OS interface hidden from programmer by API  </a:t>
            </a:r>
          </a:p>
          <a:p>
            <a:pPr lvl="2"/>
            <a:r>
              <a:rPr lang="en-US" sz="1600" dirty="0" smtClean="0"/>
              <a:t>Managed by run-time support library (set of functions built into libraries included with compiler)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46727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API – System Call – OS Relationship</a:t>
            </a:r>
          </a:p>
        </p:txBody>
      </p:sp>
      <p:pic>
        <p:nvPicPr>
          <p:cNvPr id="18435" name="Picture 5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375" y="1425575"/>
            <a:ext cx="71532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Standard C Library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836712"/>
            <a:ext cx="8028384" cy="60212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 program invoking printf() library call, which calls write() system call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 l="18286" t="2666" r="17346" b="1784"/>
          <a:stretch>
            <a:fillRect/>
          </a:stretch>
        </p:blipFill>
        <p:spPr bwMode="auto">
          <a:xfrm>
            <a:off x="2699792" y="1916832"/>
            <a:ext cx="4060825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810039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8028384" cy="59492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Exact type and amount of information vary according to OS and call</a:t>
            </a:r>
          </a:p>
          <a:p>
            <a:pPr lvl="1">
              <a:lnSpc>
                <a:spcPct val="90000"/>
              </a:lnSpc>
            </a:pPr>
            <a:endParaRPr lang="en-US" sz="6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Simplest:  pass the parameters in </a:t>
            </a:r>
            <a:r>
              <a:rPr lang="en-US" sz="2000" i="1" dirty="0" smtClean="0"/>
              <a:t>registers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Parameters stored in a </a:t>
            </a:r>
            <a:r>
              <a:rPr lang="en-US" sz="2000" i="1" dirty="0" smtClean="0"/>
              <a:t>block, </a:t>
            </a:r>
            <a:r>
              <a:rPr lang="en-US" sz="2000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Parameters placed, or </a:t>
            </a:r>
            <a:r>
              <a:rPr lang="en-US" sz="2000" i="1" dirty="0" smtClean="0"/>
              <a:t>pushed, </a:t>
            </a:r>
            <a:r>
              <a:rPr lang="en-US" sz="2000" dirty="0" smtClean="0"/>
              <a:t>onto the </a:t>
            </a:r>
            <a:r>
              <a:rPr lang="en-US" sz="2000" i="1" dirty="0" smtClean="0"/>
              <a:t>stack </a:t>
            </a:r>
            <a:r>
              <a:rPr lang="en-US" sz="2000" dirty="0" smtClean="0"/>
              <a:t>by the program and </a:t>
            </a:r>
            <a:r>
              <a:rPr lang="en-US" sz="2000" i="1" dirty="0" smtClean="0"/>
              <a:t>popped </a:t>
            </a:r>
            <a:r>
              <a:rPr lang="en-US" sz="2000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8100392" cy="90872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Parameter Passing via Table</a:t>
            </a:r>
          </a:p>
        </p:txBody>
      </p:sp>
      <p:pic>
        <p:nvPicPr>
          <p:cNvPr id="21507" name="Picture 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2413" y="1401763"/>
            <a:ext cx="7083425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20" y="0"/>
            <a:ext cx="7498080" cy="90872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7624" y="980728"/>
            <a:ext cx="7704856" cy="5544616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Process control</a:t>
            </a:r>
          </a:p>
          <a:p>
            <a:pPr lvl="1"/>
            <a:r>
              <a:rPr lang="en-US" sz="2000" dirty="0" smtClean="0"/>
              <a:t>Process Ends (normally), aborts (end abnormally)</a:t>
            </a:r>
          </a:p>
          <a:p>
            <a:pPr lvl="2"/>
            <a:r>
              <a:rPr lang="en-US" sz="1600" dirty="0" smtClean="0"/>
              <a:t>Dump to Hard disk. Error message. May be examined by debugger.</a:t>
            </a:r>
          </a:p>
          <a:p>
            <a:pPr lvl="2"/>
            <a:r>
              <a:rPr lang="en-US" sz="1600" dirty="0" smtClean="0"/>
              <a:t>OS shifts control to command interpreter (user gives next command to deal with it or a message on pop up window).</a:t>
            </a:r>
          </a:p>
          <a:p>
            <a:pPr lvl="2"/>
            <a:r>
              <a:rPr lang="en-US" sz="1600" dirty="0" smtClean="0"/>
              <a:t>Determine error level based on normal or abnormal termination.</a:t>
            </a:r>
          </a:p>
          <a:p>
            <a:pPr lvl="1"/>
            <a:r>
              <a:rPr lang="en-US" sz="2000" dirty="0" smtClean="0"/>
              <a:t>Load, execute (another program)</a:t>
            </a:r>
          </a:p>
          <a:p>
            <a:pPr lvl="2"/>
            <a:r>
              <a:rPr lang="en-US" sz="1600" dirty="0" smtClean="0"/>
              <a:t>Control back to executing program</a:t>
            </a:r>
          </a:p>
          <a:p>
            <a:pPr lvl="1"/>
            <a:r>
              <a:rPr lang="en-US" sz="2000" dirty="0" smtClean="0"/>
              <a:t>Create process, terminate process</a:t>
            </a:r>
          </a:p>
          <a:p>
            <a:pPr lvl="1"/>
            <a:r>
              <a:rPr lang="en-US" sz="2000" dirty="0" smtClean="0"/>
              <a:t>Get process attributes, set process attributes control priority, max allowable execution time)</a:t>
            </a:r>
          </a:p>
          <a:p>
            <a:pPr lvl="1"/>
            <a:r>
              <a:rPr lang="en-US" sz="2000" dirty="0" smtClean="0"/>
              <a:t>Wait, wait for time wait event, signal event</a:t>
            </a:r>
          </a:p>
          <a:p>
            <a:pPr lvl="1"/>
            <a:r>
              <a:rPr lang="en-US" sz="2000" dirty="0" smtClean="0"/>
              <a:t>Lock share data</a:t>
            </a:r>
          </a:p>
          <a:p>
            <a:pPr lvl="2"/>
            <a:r>
              <a:rPr lang="en-US" sz="1600" dirty="0" smtClean="0"/>
              <a:t>Acquire lock, release lock.</a:t>
            </a:r>
          </a:p>
          <a:p>
            <a:pPr lvl="1"/>
            <a:r>
              <a:rPr lang="en-US" sz="2000" dirty="0" smtClean="0"/>
              <a:t>Allocate and free memory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MS-DOS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Single-tasking</a:t>
            </a:r>
          </a:p>
          <a:p>
            <a:endParaRPr lang="en-US" sz="2400" dirty="0" smtClean="0"/>
          </a:p>
          <a:p>
            <a:r>
              <a:rPr lang="en-US" sz="2400" dirty="0" smtClean="0"/>
              <a:t>Shell invoked when system booted</a:t>
            </a:r>
          </a:p>
          <a:p>
            <a:endParaRPr lang="en-US" sz="2400" dirty="0" smtClean="0"/>
          </a:p>
          <a:p>
            <a:r>
              <a:rPr lang="en-US" sz="2400" dirty="0" smtClean="0"/>
              <a:t>Simple method to run program</a:t>
            </a:r>
          </a:p>
          <a:p>
            <a:pPr lvl="1"/>
            <a:r>
              <a:rPr lang="en-US" sz="2400" dirty="0" smtClean="0"/>
              <a:t>No process created</a:t>
            </a:r>
          </a:p>
          <a:p>
            <a:r>
              <a:rPr lang="en-US" sz="2400" dirty="0" smtClean="0"/>
              <a:t>Single memory space</a:t>
            </a:r>
          </a:p>
          <a:p>
            <a:endParaRPr lang="en-US" sz="2400" dirty="0" smtClean="0"/>
          </a:p>
          <a:p>
            <a:r>
              <a:rPr lang="en-US" sz="2400" dirty="0" smtClean="0"/>
              <a:t>Loads program into memory, overwriting all but the kernel</a:t>
            </a:r>
          </a:p>
          <a:p>
            <a:endParaRPr lang="en-US" sz="2400" dirty="0" smtClean="0"/>
          </a:p>
          <a:p>
            <a:r>
              <a:rPr lang="en-US" sz="2400" dirty="0" smtClean="0"/>
              <a:t>Program exit -&gt; shell reloaded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MS-DOS execution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53340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267744" y="5805264"/>
            <a:ext cx="4572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r>
              <a:rPr kumimoji="1" lang="en-US" dirty="0">
                <a:latin typeface="Helvetica" charset="0"/>
              </a:rPr>
              <a:t>(a) At system startup (b)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endParaRPr kumimoji="1" lang="en-US" dirty="0">
              <a:latin typeface="Helvetica" charset="0"/>
            </a:endParaRPr>
          </a:p>
        </p:txBody>
      </p:sp>
      <p:pic>
        <p:nvPicPr>
          <p:cNvPr id="26629" name="Picture 9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84784"/>
            <a:ext cx="5067300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7498080" cy="90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Example: FreeBSD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259632" y="1340768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Unix variant</a:t>
            </a:r>
          </a:p>
          <a:p>
            <a:endParaRPr lang="en-US" sz="2400" dirty="0" smtClean="0"/>
          </a:p>
          <a:p>
            <a:r>
              <a:rPr lang="en-US" sz="2400" dirty="0" smtClean="0"/>
              <a:t>Multitasking</a:t>
            </a:r>
          </a:p>
          <a:p>
            <a:endParaRPr lang="en-US" sz="2400" dirty="0" smtClean="0"/>
          </a:p>
          <a:p>
            <a:r>
              <a:rPr lang="en-US" sz="2400" dirty="0" smtClean="0"/>
              <a:t>User login -&gt; invoke user’s choice of shell</a:t>
            </a:r>
          </a:p>
          <a:p>
            <a:endParaRPr lang="en-US" sz="2400" dirty="0" smtClean="0"/>
          </a:p>
          <a:p>
            <a:r>
              <a:rPr lang="en-US" sz="2400" dirty="0" smtClean="0"/>
              <a:t>Shell executes fork() system call to create process</a:t>
            </a:r>
          </a:p>
          <a:p>
            <a:pPr lvl="1"/>
            <a:r>
              <a:rPr lang="en-US" sz="2400" dirty="0" smtClean="0"/>
              <a:t>Executes exec() to load program into process</a:t>
            </a:r>
          </a:p>
          <a:p>
            <a:pPr lvl="1"/>
            <a:r>
              <a:rPr lang="en-US" sz="2400" dirty="0" smtClean="0"/>
              <a:t>Shell waits for process to terminate or continues with user commands</a:t>
            </a:r>
          </a:p>
          <a:p>
            <a:endParaRPr lang="en-US" sz="2400" dirty="0" smtClean="0"/>
          </a:p>
          <a:p>
            <a:r>
              <a:rPr lang="en-US" sz="2400" dirty="0" smtClean="0"/>
              <a:t>Process exits with code of 0 – no error or &gt; 0 – error code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498080" cy="11430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Objectives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340768"/>
            <a:ext cx="7723188" cy="50758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describe the services an operating system provides to users, processes, and other systems</a:t>
            </a:r>
          </a:p>
          <a:p>
            <a:endParaRPr lang="en-US" sz="2400" dirty="0" smtClean="0"/>
          </a:p>
          <a:p>
            <a:r>
              <a:rPr lang="en-US" sz="2400" dirty="0" smtClean="0"/>
              <a:t>To discuss the various ways of structuring an operating system</a:t>
            </a:r>
          </a:p>
          <a:p>
            <a:endParaRPr lang="en-US" sz="2400" dirty="0" smtClean="0"/>
          </a:p>
          <a:p>
            <a:r>
              <a:rPr lang="en-US" sz="2400" dirty="0" smtClean="0"/>
              <a:t>To explain how operating systems are installed and customized and how they 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3" y="277813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FreeBSD Running Multiple Programs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 l="31691" t="500" r="31691" b="500"/>
          <a:stretch>
            <a:fillRect/>
          </a:stretch>
        </p:blipFill>
        <p:spPr bwMode="auto">
          <a:xfrm>
            <a:off x="3533775" y="1468438"/>
            <a:ext cx="230505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20" y="0"/>
            <a:ext cx="7498080" cy="90872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Types of System Calls (contd..)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7624" y="980728"/>
            <a:ext cx="7704856" cy="5544616"/>
          </a:xfrm>
        </p:spPr>
        <p:txBody>
          <a:bodyPr>
            <a:noAutofit/>
          </a:bodyPr>
          <a:lstStyle/>
          <a:p>
            <a:r>
              <a:rPr lang="en-US" sz="2400" dirty="0" smtClean="0"/>
              <a:t>File management</a:t>
            </a:r>
          </a:p>
          <a:p>
            <a:pPr lvl="1"/>
            <a:r>
              <a:rPr lang="en-US" sz="2000" dirty="0" smtClean="0"/>
              <a:t>create file, delete file</a:t>
            </a:r>
          </a:p>
          <a:p>
            <a:pPr lvl="1"/>
            <a:r>
              <a:rPr lang="en-US" sz="2000" dirty="0" smtClean="0"/>
              <a:t>open, close file</a:t>
            </a:r>
          </a:p>
          <a:p>
            <a:pPr lvl="1"/>
            <a:r>
              <a:rPr lang="en-US" sz="2000" dirty="0" smtClean="0"/>
              <a:t>read, write, reposition</a:t>
            </a:r>
          </a:p>
          <a:p>
            <a:pPr lvl="1"/>
            <a:r>
              <a:rPr lang="en-US" sz="2000" dirty="0" smtClean="0"/>
              <a:t>get and set file attributes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90872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Types of System Calls (Cont.)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35608" y="1052736"/>
            <a:ext cx="7498080" cy="5195664"/>
          </a:xfrm>
        </p:spPr>
        <p:txBody>
          <a:bodyPr>
            <a:noAutofit/>
          </a:bodyPr>
          <a:lstStyle/>
          <a:p>
            <a:r>
              <a:rPr lang="en-US" sz="2000" dirty="0" smtClean="0"/>
              <a:t>Device management</a:t>
            </a:r>
          </a:p>
          <a:p>
            <a:pPr lvl="1"/>
            <a:r>
              <a:rPr lang="en-US" sz="1800" dirty="0" smtClean="0"/>
              <a:t>request device, release device</a:t>
            </a:r>
          </a:p>
          <a:p>
            <a:pPr lvl="1"/>
            <a:r>
              <a:rPr lang="en-US" sz="1800" dirty="0" smtClean="0"/>
              <a:t>read, write, reposition</a:t>
            </a:r>
          </a:p>
          <a:p>
            <a:pPr lvl="1"/>
            <a:r>
              <a:rPr lang="en-US" sz="1800" dirty="0" smtClean="0"/>
              <a:t>get device attributes, set device attributes</a:t>
            </a:r>
          </a:p>
          <a:p>
            <a:pPr lvl="1"/>
            <a:r>
              <a:rPr lang="en-US" sz="1800" dirty="0" smtClean="0"/>
              <a:t>logically attach or detach devices</a:t>
            </a:r>
          </a:p>
          <a:p>
            <a:r>
              <a:rPr lang="en-US" sz="2000" dirty="0" smtClean="0"/>
              <a:t>Information maintenance</a:t>
            </a:r>
          </a:p>
          <a:p>
            <a:pPr lvl="1"/>
            <a:r>
              <a:rPr lang="en-US" sz="1800" dirty="0" smtClean="0"/>
              <a:t>get time or date, set time or date</a:t>
            </a:r>
          </a:p>
          <a:p>
            <a:pPr lvl="1"/>
            <a:r>
              <a:rPr lang="en-US" sz="1800" dirty="0" smtClean="0"/>
              <a:t>get system data, set system data</a:t>
            </a:r>
          </a:p>
          <a:p>
            <a:pPr lvl="1"/>
            <a:r>
              <a:rPr lang="en-US" sz="1800" dirty="0" smtClean="0"/>
              <a:t>get and set process, file, or device attributes</a:t>
            </a:r>
          </a:p>
          <a:p>
            <a:r>
              <a:rPr lang="en-US" sz="2000" dirty="0" smtClean="0"/>
              <a:t>Communications</a:t>
            </a:r>
          </a:p>
          <a:p>
            <a:pPr lvl="1"/>
            <a:r>
              <a:rPr lang="en-US" sz="1800" dirty="0" smtClean="0"/>
              <a:t>create, delete communication connection</a:t>
            </a:r>
          </a:p>
          <a:p>
            <a:pPr lvl="1"/>
            <a:r>
              <a:rPr lang="en-US" sz="1800" dirty="0" smtClean="0"/>
              <a:t>send, receive messages</a:t>
            </a:r>
          </a:p>
          <a:p>
            <a:pPr lvl="1"/>
            <a:r>
              <a:rPr lang="en-US" sz="1800" dirty="0" smtClean="0"/>
              <a:t>transfer status information</a:t>
            </a:r>
          </a:p>
          <a:p>
            <a:pPr lvl="1"/>
            <a:r>
              <a:rPr lang="en-US" sz="1800" dirty="0" smtClean="0"/>
              <a:t>attach and detach remote devices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42988" y="325438"/>
            <a:ext cx="7648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Examples of Windows and </a:t>
            </a:r>
            <a:br>
              <a:rPr lang="en-US" sz="2800" dirty="0" smtClean="0"/>
            </a:br>
            <a:r>
              <a:rPr lang="en-US" sz="2800" dirty="0" smtClean="0"/>
              <a:t>Unix System Calls</a:t>
            </a:r>
          </a:p>
        </p:txBody>
      </p:sp>
      <p:pic>
        <p:nvPicPr>
          <p:cNvPr id="24579" name="Picture 6" descr="OS8-p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3530" y="1203325"/>
            <a:ext cx="6988870" cy="56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7813"/>
            <a:ext cx="7635875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052736"/>
            <a:ext cx="7632848" cy="5619750"/>
          </a:xfrm>
          <a:noFill/>
        </p:spPr>
        <p:txBody>
          <a:bodyPr>
            <a:normAutofit/>
          </a:bodyPr>
          <a:lstStyle/>
          <a:p>
            <a:r>
              <a:rPr lang="en-US" sz="2000" dirty="0" smtClean="0"/>
              <a:t>Operating systems provide an environment for execution of programs and services to programs and users of these programs.</a:t>
            </a:r>
          </a:p>
          <a:p>
            <a:endParaRPr lang="en-US" sz="2000" dirty="0" smtClean="0"/>
          </a:p>
          <a:p>
            <a:r>
              <a:rPr lang="en-US" sz="2000" dirty="0" smtClean="0"/>
              <a:t>One set of operating-system services provides functions that are helpful to the user and programmer:</a:t>
            </a:r>
          </a:p>
          <a:p>
            <a:endParaRPr lang="en-US" sz="2000" dirty="0" smtClean="0"/>
          </a:p>
          <a:p>
            <a:r>
              <a:rPr lang="en-US" sz="2000" dirty="0" smtClean="0"/>
              <a:t>Some of the functions provided by OS services are:</a:t>
            </a:r>
          </a:p>
          <a:p>
            <a:pPr lvl="1"/>
            <a:r>
              <a:rPr lang="en-US" sz="2000" b="1" dirty="0" smtClean="0"/>
              <a:t>User interface </a:t>
            </a:r>
          </a:p>
          <a:p>
            <a:pPr lvl="1"/>
            <a:r>
              <a:rPr lang="en-US" sz="2000" b="1" dirty="0" smtClean="0"/>
              <a:t>Program execution</a:t>
            </a:r>
          </a:p>
          <a:p>
            <a:pPr lvl="1"/>
            <a:r>
              <a:rPr lang="en-US" sz="2000" b="1" dirty="0" smtClean="0"/>
              <a:t>I/O operations</a:t>
            </a:r>
          </a:p>
          <a:p>
            <a:pPr lvl="1"/>
            <a:r>
              <a:rPr lang="en-US" sz="2000" b="1" dirty="0" smtClean="0"/>
              <a:t>File-system manipulation</a:t>
            </a:r>
          </a:p>
          <a:p>
            <a:pPr lvl="1"/>
            <a:r>
              <a:rPr lang="en-US" sz="2000" b="1" dirty="0" smtClean="0"/>
              <a:t>Communications</a:t>
            </a:r>
          </a:p>
          <a:p>
            <a:pPr lvl="1"/>
            <a:r>
              <a:rPr lang="en-US" sz="2000" b="1" dirty="0" smtClean="0"/>
              <a:t>Error Detections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7813"/>
            <a:ext cx="7635875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38250"/>
            <a:ext cx="7375922" cy="5287094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/>
              <a:t>User interface </a:t>
            </a:r>
            <a:r>
              <a:rPr lang="en-US" sz="2400" dirty="0" smtClean="0"/>
              <a:t>- Almost all operating systems have a user interface (UI). Varies between </a:t>
            </a:r>
            <a:r>
              <a:rPr lang="en-US" sz="2400" b="1" dirty="0" smtClean="0">
                <a:solidFill>
                  <a:srgbClr val="3366FF"/>
                </a:solidFill>
              </a:rPr>
              <a:t>Command-Line (CLI)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3366FF"/>
                </a:solidFill>
              </a:rPr>
              <a:t>Graphics User Interface (GUI)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3366FF"/>
                </a:solidFill>
              </a:rPr>
              <a:t> Batch</a:t>
            </a:r>
          </a:p>
          <a:p>
            <a:pPr lvl="1"/>
            <a:r>
              <a:rPr lang="en-US" sz="2000" dirty="0" smtClean="0"/>
              <a:t>CLI: Mechanism to enter text commands and edit those commands</a:t>
            </a:r>
          </a:p>
          <a:p>
            <a:pPr lvl="1"/>
            <a:r>
              <a:rPr lang="en-US" sz="2000" dirty="0" smtClean="0"/>
              <a:t>GUI: Window system with pointing device to direct I/O, choose from menus etc.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Program execution </a:t>
            </a:r>
            <a:r>
              <a:rPr lang="en-US" sz="2400" dirty="0" smtClean="0"/>
              <a:t>– </a:t>
            </a:r>
          </a:p>
          <a:p>
            <a:pPr lvl="1"/>
            <a:r>
              <a:rPr lang="en-US" sz="2000" dirty="0" smtClean="0"/>
              <a:t>The system must be able to load a program into memory and to run that program, end execution, either normally or abnormally (indicating error)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7813"/>
            <a:ext cx="7635875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38250"/>
            <a:ext cx="7375922" cy="5287094"/>
          </a:xfrm>
          <a:noFill/>
        </p:spPr>
        <p:txBody>
          <a:bodyPr>
            <a:normAutofit/>
          </a:bodyPr>
          <a:lstStyle/>
          <a:p>
            <a:r>
              <a:rPr lang="en-US" sz="2400" b="1" dirty="0" smtClean="0"/>
              <a:t>I/O operations </a:t>
            </a:r>
          </a:p>
          <a:p>
            <a:pPr lvl="1"/>
            <a:r>
              <a:rPr lang="en-US" sz="2000" dirty="0" smtClean="0"/>
              <a:t>A running program may require I/O, which may involve a file or an I/O device. OS must provide way to deal with it.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File-system manipulation </a:t>
            </a:r>
          </a:p>
          <a:p>
            <a:pPr lvl="1"/>
            <a:r>
              <a:rPr lang="en-US" sz="2000" dirty="0" smtClean="0"/>
              <a:t>The file system is of particular interest. Programs need to read and write files and directories, create and delete them, search them, list file Information, permission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277813"/>
            <a:ext cx="7869238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238250"/>
            <a:ext cx="7878763" cy="5729288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Communications</a:t>
            </a:r>
            <a:r>
              <a:rPr lang="en-US" sz="2400" dirty="0" smtClean="0"/>
              <a:t> </a:t>
            </a:r>
          </a:p>
          <a:p>
            <a:pPr lvl="2"/>
            <a:r>
              <a:rPr lang="en-US" sz="2000" dirty="0" smtClean="0"/>
              <a:t>Processes may exchange information, on the same computer or between computers over a network</a:t>
            </a:r>
          </a:p>
          <a:p>
            <a:pPr lvl="2"/>
            <a:r>
              <a:rPr lang="en-US" sz="2000" dirty="0" smtClean="0"/>
              <a:t>Communications may be via shared memory or through message passing (packets moved by the OS)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400" b="1" dirty="0" smtClean="0"/>
              <a:t>Error detection</a:t>
            </a:r>
          </a:p>
          <a:p>
            <a:pPr lvl="2"/>
            <a:r>
              <a:rPr lang="en-US" sz="2000" dirty="0" smtClean="0"/>
              <a:t>OS needs to be constantly aware of possible errors</a:t>
            </a:r>
          </a:p>
          <a:p>
            <a:pPr lvl="2"/>
            <a:r>
              <a:rPr lang="en-US" sz="2200" dirty="0" smtClean="0"/>
              <a:t>May occur in the </a:t>
            </a:r>
          </a:p>
          <a:p>
            <a:pPr lvl="3"/>
            <a:r>
              <a:rPr lang="en-US" sz="1800" dirty="0" smtClean="0"/>
              <a:t>CPU and memory hardware (memory error or power failure), </a:t>
            </a:r>
          </a:p>
          <a:p>
            <a:pPr lvl="3"/>
            <a:r>
              <a:rPr lang="en-US" sz="1800" dirty="0" smtClean="0"/>
              <a:t>In I/O devices (a parity error on tape, connection failure on network, lack of paper in printer), </a:t>
            </a:r>
          </a:p>
          <a:p>
            <a:pPr lvl="3"/>
            <a:r>
              <a:rPr lang="en-US" sz="1800" dirty="0" smtClean="0"/>
              <a:t>In user program ( an arithmetic overflow, attempt to access illegal memory location)</a:t>
            </a:r>
          </a:p>
          <a:p>
            <a:pPr lvl="2"/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277813"/>
            <a:ext cx="78692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238250"/>
            <a:ext cx="7878763" cy="5729288"/>
          </a:xfrm>
          <a:noFill/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Error Detection (</a:t>
            </a:r>
            <a:r>
              <a:rPr lang="en-US" sz="2400" dirty="0" err="1" smtClean="0"/>
              <a:t>contd</a:t>
            </a:r>
            <a:r>
              <a:rPr lang="en-US" sz="2400" dirty="0" smtClean="0"/>
              <a:t>…)</a:t>
            </a:r>
          </a:p>
          <a:p>
            <a:pPr lvl="2"/>
            <a:r>
              <a:rPr lang="en-US" sz="2000" dirty="0" smtClean="0"/>
              <a:t>For each type of error, OS should take the appropriate action to ensure correct and consistent computing. OS reaction to deal with errors vary.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2000" dirty="0" smtClean="0"/>
              <a:t>Debugging facilities can greatly enhance the user’s and programmer’s abilities to efficiently use the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277813"/>
            <a:ext cx="7812088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Operating System Services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268760"/>
            <a:ext cx="7700963" cy="527813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endParaRPr lang="en-US" sz="2000" b="1" dirty="0" smtClean="0"/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Resource allocation - </a:t>
            </a:r>
            <a:r>
              <a:rPr lang="en-US" sz="20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Many types of resources -  Some (such as CPU cycles, main memory, and file storage) may have special allocation code, others (such as I/O devices) may have general request and release code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For example, to use CPU, OS have CPU scheduling routines that take into account speed of CPU, jobs that must be executed, number of registers available, and other factors.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Accounting -</a:t>
            </a:r>
            <a:r>
              <a:rPr lang="en-US" sz="2000" dirty="0" smtClean="0"/>
              <a:t> To keep track of which users use how much and what kinds of computer resources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3059</TotalTime>
  <Words>1845</Words>
  <Application>Microsoft Office PowerPoint</Application>
  <PresentationFormat>On-screen Show (4:3)</PresentationFormat>
  <Paragraphs>281</Paragraphs>
  <Slides>33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Solstice</vt:lpstr>
      <vt:lpstr>Operating Systems</vt:lpstr>
      <vt:lpstr>Chapter 2: Roadmap</vt:lpstr>
      <vt:lpstr>Objectives</vt:lpstr>
      <vt:lpstr>Operating System Services</vt:lpstr>
      <vt:lpstr>Operating System Services</vt:lpstr>
      <vt:lpstr>Operating System Services</vt:lpstr>
      <vt:lpstr>Operating System Services (Cont.)</vt:lpstr>
      <vt:lpstr>Operating System Services (Cont.)</vt:lpstr>
      <vt:lpstr>Operating System Services (Cont.)</vt:lpstr>
      <vt:lpstr>Operating System Services (Cont.)</vt:lpstr>
      <vt:lpstr>A View of Operating System Services</vt:lpstr>
      <vt:lpstr>User Operating System Interface(CLI)</vt:lpstr>
      <vt:lpstr>User Operating System Interface(CLI)</vt:lpstr>
      <vt:lpstr>User Operating System Interface - GUI</vt:lpstr>
      <vt:lpstr>Bourne Shell Command Interpreter</vt:lpstr>
      <vt:lpstr>The Mac OS X GUI</vt:lpstr>
      <vt:lpstr>System Calls</vt:lpstr>
      <vt:lpstr>Example of System Calls</vt:lpstr>
      <vt:lpstr>System Calls</vt:lpstr>
      <vt:lpstr>Example of Standard API</vt:lpstr>
      <vt:lpstr>System Call Implementation</vt:lpstr>
      <vt:lpstr>API – System Call – OS Relationship</vt:lpstr>
      <vt:lpstr>Standard C Library Example</vt:lpstr>
      <vt:lpstr>System Call Parameter Passing</vt:lpstr>
      <vt:lpstr>Parameter Passing via Table</vt:lpstr>
      <vt:lpstr>Types of System Calls</vt:lpstr>
      <vt:lpstr>Example: MS-DOS</vt:lpstr>
      <vt:lpstr>MS-DOS execution</vt:lpstr>
      <vt:lpstr>Example: FreeBSD</vt:lpstr>
      <vt:lpstr>FreeBSD Running Multiple Programs</vt:lpstr>
      <vt:lpstr>Types of System Calls (contd..)</vt:lpstr>
      <vt:lpstr>Types of System Calls (Cont.)</vt:lpstr>
      <vt:lpstr>Examples of Windows and  Unix System Calls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412</cp:revision>
  <dcterms:created xsi:type="dcterms:W3CDTF">2011-02-04T13:20:42Z</dcterms:created>
  <dcterms:modified xsi:type="dcterms:W3CDTF">2011-09-26T08:58:16Z</dcterms:modified>
</cp:coreProperties>
</file>