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5"/>
  </p:notesMasterIdLst>
  <p:handoutMasterIdLst>
    <p:handoutMasterId r:id="rId36"/>
  </p:handoutMasterIdLst>
  <p:sldIdLst>
    <p:sldId id="535" r:id="rId2"/>
    <p:sldId id="536" r:id="rId3"/>
    <p:sldId id="561" r:id="rId4"/>
    <p:sldId id="596" r:id="rId5"/>
    <p:sldId id="562" r:id="rId6"/>
    <p:sldId id="597" r:id="rId7"/>
    <p:sldId id="563" r:id="rId8"/>
    <p:sldId id="598" r:id="rId9"/>
    <p:sldId id="564" r:id="rId10"/>
    <p:sldId id="565" r:id="rId11"/>
    <p:sldId id="599" r:id="rId12"/>
    <p:sldId id="600" r:id="rId13"/>
    <p:sldId id="566" r:id="rId14"/>
    <p:sldId id="605" r:id="rId15"/>
    <p:sldId id="567" r:id="rId16"/>
    <p:sldId id="603" r:id="rId17"/>
    <p:sldId id="602" r:id="rId18"/>
    <p:sldId id="630" r:id="rId19"/>
    <p:sldId id="631" r:id="rId20"/>
    <p:sldId id="568" r:id="rId21"/>
    <p:sldId id="627" r:id="rId22"/>
    <p:sldId id="604" r:id="rId23"/>
    <p:sldId id="571" r:id="rId24"/>
    <p:sldId id="628" r:id="rId25"/>
    <p:sldId id="572" r:id="rId26"/>
    <p:sldId id="629" r:id="rId27"/>
    <p:sldId id="574" r:id="rId28"/>
    <p:sldId id="636" r:id="rId29"/>
    <p:sldId id="637" r:id="rId30"/>
    <p:sldId id="633" r:id="rId31"/>
    <p:sldId id="634" r:id="rId32"/>
    <p:sldId id="635" r:id="rId33"/>
    <p:sldId id="618" r:id="rId34"/>
  </p:sldIdLst>
  <p:sldSz cx="9144000" cy="6858000" type="screen4x3"/>
  <p:notesSz cx="6881813"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4667" autoAdjust="0"/>
  </p:normalViewPr>
  <p:slideViewPr>
    <p:cSldViewPr>
      <p:cViewPr varScale="1">
        <p:scale>
          <a:sx n="62" d="100"/>
          <a:sy n="62" d="100"/>
        </p:scale>
        <p:origin x="-1290"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82913" cy="46513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97313" y="0"/>
            <a:ext cx="2982913" cy="465138"/>
          </a:xfrm>
          <a:prstGeom prst="rect">
            <a:avLst/>
          </a:prstGeom>
        </p:spPr>
        <p:txBody>
          <a:bodyPr vert="horz" lIns="91440" tIns="45720" rIns="91440" bIns="45720" rtlCol="0"/>
          <a:lstStyle>
            <a:lvl1pPr algn="r">
              <a:defRPr sz="1200"/>
            </a:lvl1pPr>
          </a:lstStyle>
          <a:p>
            <a:fld id="{5A00156D-93AF-4028-9785-9D69C3A5C129}" type="datetimeFigureOut">
              <a:rPr lang="en-GB" smtClean="0"/>
              <a:pPr/>
              <a:t>29/09/2011</a:t>
            </a:fld>
            <a:endParaRPr lang="en-GB"/>
          </a:p>
        </p:txBody>
      </p:sp>
      <p:sp>
        <p:nvSpPr>
          <p:cNvPr id="4" name="Footer Placeholder 3"/>
          <p:cNvSpPr>
            <a:spLocks noGrp="1"/>
          </p:cNvSpPr>
          <p:nvPr>
            <p:ph type="ftr" sz="quarter" idx="2"/>
          </p:nvPr>
        </p:nvSpPr>
        <p:spPr>
          <a:xfrm>
            <a:off x="1" y="8829675"/>
            <a:ext cx="2982913" cy="465138"/>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97313" y="8829675"/>
            <a:ext cx="2982913" cy="465138"/>
          </a:xfrm>
          <a:prstGeom prst="rect">
            <a:avLst/>
          </a:prstGeom>
        </p:spPr>
        <p:txBody>
          <a:bodyPr vert="horz" lIns="91440" tIns="45720" rIns="91440" bIns="45720" rtlCol="0" anchor="b"/>
          <a:lstStyle>
            <a:lvl1pPr algn="r">
              <a:defRPr sz="1200"/>
            </a:lvl1pPr>
          </a:lstStyle>
          <a:p>
            <a:fld id="{434E276A-0A05-44B7-9E0F-031FDF135B4F}" type="slidenum">
              <a:rPr lang="en-GB" smtClean="0"/>
              <a:pPr/>
              <a:t>‹#›</a:t>
            </a:fld>
            <a:endParaRPr lang="en-GB"/>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2982119" cy="464820"/>
          </a:xfrm>
          <a:prstGeom prst="rect">
            <a:avLst/>
          </a:prstGeom>
        </p:spPr>
        <p:txBody>
          <a:bodyPr vert="horz" lIns="92446" tIns="46223" rIns="92446" bIns="46223" rtlCol="0"/>
          <a:lstStyle>
            <a:lvl1pPr algn="l">
              <a:defRPr sz="1200"/>
            </a:lvl1pPr>
          </a:lstStyle>
          <a:p>
            <a:endParaRPr lang="en-GB"/>
          </a:p>
        </p:txBody>
      </p:sp>
      <p:sp>
        <p:nvSpPr>
          <p:cNvPr id="3" name="Date Placeholder 2"/>
          <p:cNvSpPr>
            <a:spLocks noGrp="1"/>
          </p:cNvSpPr>
          <p:nvPr>
            <p:ph type="dt" idx="1"/>
          </p:nvPr>
        </p:nvSpPr>
        <p:spPr>
          <a:xfrm>
            <a:off x="3898103" y="1"/>
            <a:ext cx="2982119" cy="464820"/>
          </a:xfrm>
          <a:prstGeom prst="rect">
            <a:avLst/>
          </a:prstGeom>
        </p:spPr>
        <p:txBody>
          <a:bodyPr vert="horz" lIns="92446" tIns="46223" rIns="92446" bIns="46223" rtlCol="0"/>
          <a:lstStyle>
            <a:lvl1pPr algn="r">
              <a:defRPr sz="1200"/>
            </a:lvl1pPr>
          </a:lstStyle>
          <a:p>
            <a:fld id="{531D786F-907D-4362-97E6-2D8722D8E46C}" type="datetimeFigureOut">
              <a:rPr lang="en-GB" smtClean="0"/>
              <a:pPr/>
              <a:t>29/09/2011</a:t>
            </a:fld>
            <a:endParaRPr lang="en-GB"/>
          </a:p>
        </p:txBody>
      </p:sp>
      <p:sp>
        <p:nvSpPr>
          <p:cNvPr id="4" name="Slide Image Placeholder 3"/>
          <p:cNvSpPr>
            <a:spLocks noGrp="1" noRot="1" noChangeAspect="1"/>
          </p:cNvSpPr>
          <p:nvPr>
            <p:ph type="sldImg" idx="2"/>
          </p:nvPr>
        </p:nvSpPr>
        <p:spPr>
          <a:xfrm>
            <a:off x="1117600" y="696913"/>
            <a:ext cx="4648200" cy="3486150"/>
          </a:xfrm>
          <a:prstGeom prst="rect">
            <a:avLst/>
          </a:prstGeom>
          <a:noFill/>
          <a:ln w="12700">
            <a:solidFill>
              <a:prstClr val="black"/>
            </a:solidFill>
          </a:ln>
        </p:spPr>
        <p:txBody>
          <a:bodyPr vert="horz" lIns="92446" tIns="46223" rIns="92446" bIns="46223" rtlCol="0" anchor="ctr"/>
          <a:lstStyle/>
          <a:p>
            <a:endParaRPr lang="en-GB"/>
          </a:p>
        </p:txBody>
      </p:sp>
      <p:sp>
        <p:nvSpPr>
          <p:cNvPr id="5" name="Notes Placeholder 4"/>
          <p:cNvSpPr>
            <a:spLocks noGrp="1"/>
          </p:cNvSpPr>
          <p:nvPr>
            <p:ph type="body" sz="quarter" idx="3"/>
          </p:nvPr>
        </p:nvSpPr>
        <p:spPr>
          <a:xfrm>
            <a:off x="688182" y="4415791"/>
            <a:ext cx="5505450" cy="4183380"/>
          </a:xfrm>
          <a:prstGeom prst="rect">
            <a:avLst/>
          </a:prstGeom>
        </p:spPr>
        <p:txBody>
          <a:bodyPr vert="horz" lIns="92446" tIns="46223" rIns="92446" bIns="46223"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1" y="8829967"/>
            <a:ext cx="2982119" cy="464820"/>
          </a:xfrm>
          <a:prstGeom prst="rect">
            <a:avLst/>
          </a:prstGeom>
        </p:spPr>
        <p:txBody>
          <a:bodyPr vert="horz" lIns="92446" tIns="46223" rIns="92446" bIns="46223" rtlCol="0" anchor="b"/>
          <a:lstStyle>
            <a:lvl1pPr algn="l">
              <a:defRPr sz="1200"/>
            </a:lvl1pPr>
          </a:lstStyle>
          <a:p>
            <a:endParaRPr lang="en-GB"/>
          </a:p>
        </p:txBody>
      </p:sp>
      <p:sp>
        <p:nvSpPr>
          <p:cNvPr id="7" name="Slide Number Placeholder 6"/>
          <p:cNvSpPr>
            <a:spLocks noGrp="1"/>
          </p:cNvSpPr>
          <p:nvPr>
            <p:ph type="sldNum" sz="quarter" idx="5"/>
          </p:nvPr>
        </p:nvSpPr>
        <p:spPr>
          <a:xfrm>
            <a:off x="3898103" y="8829967"/>
            <a:ext cx="2982119" cy="464820"/>
          </a:xfrm>
          <a:prstGeom prst="rect">
            <a:avLst/>
          </a:prstGeom>
        </p:spPr>
        <p:txBody>
          <a:bodyPr vert="horz" lIns="92446" tIns="46223" rIns="92446" bIns="46223" rtlCol="0" anchor="b"/>
          <a:lstStyle>
            <a:lvl1pPr algn="r">
              <a:defRPr sz="1200"/>
            </a:lvl1pPr>
          </a:lstStyle>
          <a:p>
            <a:fld id="{26E3D6F6-ECF8-4D9E-B592-33766298BA3C}" type="slidenum">
              <a:rPr lang="en-GB" smtClean="0"/>
              <a:pPr/>
              <a:t>‹#›</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075F1F98-F4D8-4E2E-BCA8-7911AE997880}" type="slidenum">
              <a:rPr lang="en-US"/>
              <a:pPr/>
              <a:t>2</a:t>
            </a:fld>
            <a:endParaRPr lang="en-US"/>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BA83A714-96EF-4B70-AAF1-583E256D64C9}" type="slidenum">
              <a:rPr lang="en-US"/>
              <a:pPr/>
              <a:t>11</a:t>
            </a:fld>
            <a:endParaRPr lang="en-US"/>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BA83A714-96EF-4B70-AAF1-583E256D64C9}" type="slidenum">
              <a:rPr lang="en-US"/>
              <a:pPr/>
              <a:t>12</a:t>
            </a:fld>
            <a:endParaRPr lang="en-US"/>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942446C6-E861-4180-A93D-BCB869DFCB8A}" type="slidenum">
              <a:rPr lang="en-US"/>
              <a:pPr/>
              <a:t>13</a:t>
            </a:fld>
            <a:endParaRPr lang="en-US"/>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942446C6-E861-4180-A93D-BCB869DFCB8A}" type="slidenum">
              <a:rPr lang="en-US"/>
              <a:pPr/>
              <a:t>14</a:t>
            </a:fld>
            <a:endParaRPr lang="en-US"/>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p>
            <a:fld id="{941FCDC9-070F-4FE6-BAE2-884AFF36AA54}" type="slidenum">
              <a:rPr lang="en-US"/>
              <a:pPr/>
              <a:t>15</a:t>
            </a:fld>
            <a:endParaRPr lang="en-US"/>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34ED166A-0BD1-4C38-BFBB-04EB74A8492D}" type="slidenum">
              <a:rPr lang="en-US"/>
              <a:pPr/>
              <a:t>16</a:t>
            </a:fld>
            <a:endParaRPr lang="en-US"/>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endParaRPr lang="en-US" dirty="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996DBBC7-8D64-4B82-A1C1-1B2C59B03792}" type="slidenum">
              <a:rPr lang="en-US"/>
              <a:pPr/>
              <a:t>17</a:t>
            </a:fld>
            <a:endParaRPr lang="en-US"/>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Slide Image Placeholder 1"/>
          <p:cNvSpPr>
            <a:spLocks noGrp="1" noRot="1" noChangeAspect="1" noTextEdit="1"/>
          </p:cNvSpPr>
          <p:nvPr>
            <p:ph type="sldImg"/>
          </p:nvPr>
        </p:nvSpPr>
        <p:spPr bwMode="auto">
          <a:noFill/>
          <a:ln>
            <a:solidFill>
              <a:srgbClr val="000000"/>
            </a:solidFill>
            <a:miter lim="800000"/>
            <a:headEnd/>
            <a:tailEnd/>
          </a:ln>
        </p:spPr>
      </p:sp>
      <p:sp>
        <p:nvSpPr>
          <p:cNvPr id="134147" name="Notes Placeholder 2"/>
          <p:cNvSpPr>
            <a:spLocks noGrp="1"/>
          </p:cNvSpPr>
          <p:nvPr>
            <p:ph type="body" idx="1"/>
          </p:nvPr>
        </p:nvSpPr>
        <p:spPr bwMode="auto">
          <a:noFill/>
        </p:spPr>
        <p:txBody>
          <a:bodyPr wrap="square" numCol="1" anchor="t" anchorCtr="0" compatLnSpc="1">
            <a:prstTxWarp prst="textNoShape">
              <a:avLst/>
            </a:prstTxWarp>
          </a:bodyPr>
          <a:lstStyle/>
          <a:p>
            <a:r>
              <a:rPr lang="en-NZ" dirty="0" smtClean="0"/>
              <a:t>This figure provides a general description of the classic UNIX architecture.</a:t>
            </a:r>
          </a:p>
          <a:p>
            <a:endParaRPr lang="en-NZ" dirty="0" smtClean="0"/>
          </a:p>
          <a:p>
            <a:r>
              <a:rPr lang="en-NZ" dirty="0" smtClean="0"/>
              <a:t>The underlying hardware is surrounded by the OS software.</a:t>
            </a:r>
          </a:p>
          <a:p>
            <a:endParaRPr lang="en-NZ" dirty="0" smtClean="0"/>
          </a:p>
          <a:p>
            <a:r>
              <a:rPr lang="en-NZ" dirty="0" smtClean="0"/>
              <a:t>The OS is often called the system kernel, or simply the kernel, to emphasize its isolation from the user and applications. </a:t>
            </a:r>
          </a:p>
          <a:p>
            <a:endParaRPr lang="en-NZ" dirty="0" smtClean="0"/>
          </a:p>
          <a:p>
            <a:r>
              <a:rPr lang="en-NZ" dirty="0" smtClean="0"/>
              <a:t>It is the UNIX kernel that we will be concerned with in our use of UNIX as an example in this book. </a:t>
            </a:r>
          </a:p>
          <a:p>
            <a:endParaRPr lang="en-NZ" dirty="0" smtClean="0"/>
          </a:p>
          <a:p>
            <a:r>
              <a:rPr lang="en-NZ" dirty="0" smtClean="0"/>
              <a:t>UNIX also comes equipped with a number of user services and interfaces that are considered part of the system. </a:t>
            </a:r>
          </a:p>
          <a:p>
            <a:pPr lvl="1">
              <a:buFontTx/>
              <a:buChar char="•"/>
            </a:pPr>
            <a:r>
              <a:rPr lang="en-NZ" dirty="0" smtClean="0"/>
              <a:t> These can be grouped into the shell, other interface software, and the components of the C compiler (compiler, assembler, loader).</a:t>
            </a:r>
          </a:p>
          <a:p>
            <a:pPr lvl="1">
              <a:buFontTx/>
              <a:buChar char="•"/>
            </a:pPr>
            <a:r>
              <a:rPr lang="en-NZ" dirty="0" smtClean="0"/>
              <a:t> The layer outside of this consists of user applications and the user interface to the C compiler.</a:t>
            </a:r>
          </a:p>
          <a:p>
            <a:pPr lvl="1">
              <a:buFontTx/>
              <a:buChar char="•"/>
            </a:pPr>
            <a:endParaRPr lang="en-NZ" dirty="0" smtClean="0"/>
          </a:p>
        </p:txBody>
      </p:sp>
      <p:sp>
        <p:nvSpPr>
          <p:cNvPr id="4" name="Slide Number Placeholder 3"/>
          <p:cNvSpPr>
            <a:spLocks noGrp="1"/>
          </p:cNvSpPr>
          <p:nvPr>
            <p:ph type="sldNum" sz="quarter" idx="5"/>
          </p:nvPr>
        </p:nvSpPr>
        <p:spPr/>
        <p:txBody>
          <a:bodyPr/>
          <a:lstStyle/>
          <a:p>
            <a:pPr>
              <a:defRPr/>
            </a:pPr>
            <a:fld id="{87C75B80-0CB4-4DDB-8381-1C21B1542D9D}" type="slidenum">
              <a:rPr lang="en-US" smtClean="0"/>
              <a:pPr>
                <a:defRPr/>
              </a:pPr>
              <a:t>18</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normAutofit lnSpcReduction="10000"/>
          </a:bodyPr>
          <a:lstStyle/>
          <a:p>
            <a:pPr>
              <a:defRPr/>
            </a:pPr>
            <a:r>
              <a:rPr lang="en-NZ" dirty="0" smtClean="0"/>
              <a:t>User programs can invoke OS services either directly or through library programs.</a:t>
            </a:r>
          </a:p>
          <a:p>
            <a:pPr>
              <a:defRPr/>
            </a:pPr>
            <a:endParaRPr lang="en-NZ" dirty="0" smtClean="0"/>
          </a:p>
          <a:p>
            <a:pPr>
              <a:defRPr/>
            </a:pPr>
            <a:r>
              <a:rPr lang="en-NZ" dirty="0" smtClean="0"/>
              <a:t>The system call interface is the boundary with the user and allows higher-level software to gain access to specific kernel functions.</a:t>
            </a:r>
          </a:p>
          <a:p>
            <a:pPr>
              <a:defRPr/>
            </a:pPr>
            <a:endParaRPr lang="en-NZ" dirty="0" smtClean="0"/>
          </a:p>
          <a:p>
            <a:pPr>
              <a:defRPr/>
            </a:pPr>
            <a:r>
              <a:rPr lang="en-NZ" dirty="0" smtClean="0"/>
              <a:t>At the other end, the OS contains primitive routines that interact directly with the hardware. </a:t>
            </a:r>
          </a:p>
          <a:p>
            <a:pPr>
              <a:defRPr/>
            </a:pPr>
            <a:endParaRPr lang="en-NZ" dirty="0" smtClean="0"/>
          </a:p>
          <a:p>
            <a:pPr>
              <a:defRPr/>
            </a:pPr>
            <a:r>
              <a:rPr lang="en-NZ" dirty="0" smtClean="0"/>
              <a:t>Between these two interfaces, the system is divided into two main parts, one concerned with process control and the other concerned with file management and I/O. </a:t>
            </a:r>
          </a:p>
          <a:p>
            <a:pPr lvl="1">
              <a:buFont typeface="Arial" pitchFamily="34" charset="0"/>
              <a:buChar char="•"/>
              <a:defRPr/>
            </a:pPr>
            <a:r>
              <a:rPr lang="en-NZ" dirty="0" smtClean="0"/>
              <a:t> The process control subsystem is responsible for memory management, the scheduling and dispatching of processes, and the synchronization and interprocess communication of processes. </a:t>
            </a:r>
          </a:p>
          <a:p>
            <a:pPr lvl="1">
              <a:buFont typeface="Arial" pitchFamily="34" charset="0"/>
              <a:buChar char="•"/>
              <a:defRPr/>
            </a:pPr>
            <a:r>
              <a:rPr lang="en-NZ" dirty="0" smtClean="0"/>
              <a:t> The file system exchanges data between memory and external devices either as a stream of characters or in blocks. To achieve this, a variety of device drivers are used.</a:t>
            </a:r>
          </a:p>
          <a:p>
            <a:pPr lvl="2">
              <a:buFont typeface="Arial" pitchFamily="34" charset="0"/>
              <a:buChar char="•"/>
              <a:defRPr/>
            </a:pPr>
            <a:r>
              <a:rPr lang="en-NZ" dirty="0" smtClean="0"/>
              <a:t> For block-oriented transfers, a disk cache approach is used: a system buffer in main memory is interposed between the user address space and the external device.</a:t>
            </a:r>
            <a:endParaRPr lang="en-NZ" dirty="0"/>
          </a:p>
        </p:txBody>
      </p:sp>
      <p:sp>
        <p:nvSpPr>
          <p:cNvPr id="4" name="Slide Number Placeholder 3"/>
          <p:cNvSpPr>
            <a:spLocks noGrp="1"/>
          </p:cNvSpPr>
          <p:nvPr>
            <p:ph type="sldNum" sz="quarter" idx="5"/>
          </p:nvPr>
        </p:nvSpPr>
        <p:spPr/>
        <p:txBody>
          <a:bodyPr/>
          <a:lstStyle/>
          <a:p>
            <a:pPr>
              <a:defRPr/>
            </a:pPr>
            <a:fld id="{7BDCD0D0-E9A6-4194-889E-4F6C53EB1F57}" type="slidenum">
              <a:rPr lang="en-US" smtClean="0"/>
              <a:pPr>
                <a:defRPr/>
              </a:pPr>
              <a:t>19</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2900FB94-F024-4543-9828-CD0532DD1B2D}" type="slidenum">
              <a:rPr lang="en-US"/>
              <a:pPr/>
              <a:t>20</a:t>
            </a:fld>
            <a:endParaRPr lang="en-US"/>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p:spPr>
        <p:txBody>
          <a:bodyPr/>
          <a:lstStyle/>
          <a:p>
            <a:r>
              <a:rPr lang="en-NZ" dirty="0" smtClean="0"/>
              <a:t> Ideally, the levels should be defined so that changes in one level do not require changes in other levels.</a:t>
            </a:r>
          </a:p>
          <a:p>
            <a:pPr lvl="1"/>
            <a:r>
              <a:rPr lang="en-NZ" dirty="0" smtClean="0"/>
              <a:t>Thus, we have decomposed one problem into a number of more manageable </a:t>
            </a:r>
            <a:r>
              <a:rPr lang="en-NZ" dirty="0" err="1" smtClean="0"/>
              <a:t>subproblems</a:t>
            </a:r>
            <a:r>
              <a:rPr lang="en-NZ" dirty="0" smtClean="0"/>
              <a:t>.</a:t>
            </a:r>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447FEF8B-CD70-4248-AF3E-F423E71C1501}" type="slidenum">
              <a:rPr lang="en-US"/>
              <a:pPr/>
              <a:t>3</a:t>
            </a:fld>
            <a:endParaRPr lang="en-US"/>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2900FB94-F024-4543-9828-CD0532DD1B2D}" type="slidenum">
              <a:rPr lang="en-US"/>
              <a:pPr/>
              <a:t>21</a:t>
            </a:fld>
            <a:endParaRPr lang="en-US"/>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p:spPr>
        <p:txBody>
          <a:bodyPr/>
          <a:lstStyle/>
          <a:p>
            <a:endParaRPr lang="en-US" dirty="0"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2900FB94-F024-4543-9828-CD0532DD1B2D}" type="slidenum">
              <a:rPr lang="en-US"/>
              <a:pPr/>
              <a:t>22</a:t>
            </a:fld>
            <a:endParaRPr lang="en-US"/>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7058255F-A108-421E-873A-2936EB8511DB}" type="slidenum">
              <a:rPr lang="en-US"/>
              <a:pPr/>
              <a:t>23</a:t>
            </a:fld>
            <a:endParaRPr lang="en-US"/>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normAutofit fontScale="25000" lnSpcReduction="20000"/>
          </a:bodyPr>
          <a:lstStyle/>
          <a:p>
            <a:pPr>
              <a:defRPr/>
            </a:pPr>
            <a:r>
              <a:rPr lang="en-NZ" b="1" dirty="0" smtClean="0"/>
              <a:t>NON OS Levels</a:t>
            </a:r>
          </a:p>
          <a:p>
            <a:pPr>
              <a:defRPr/>
            </a:pPr>
            <a:endParaRPr lang="en-NZ" b="1" dirty="0" smtClean="0"/>
          </a:p>
          <a:p>
            <a:pPr>
              <a:defRPr/>
            </a:pPr>
            <a:r>
              <a:rPr lang="en-NZ" b="1" dirty="0" smtClean="0"/>
              <a:t>Level 1: </a:t>
            </a:r>
            <a:r>
              <a:rPr lang="en-NZ" dirty="0" smtClean="0"/>
              <a:t>Consists of electronic circuits, </a:t>
            </a:r>
          </a:p>
          <a:p>
            <a:pPr lvl="1">
              <a:buFont typeface="Arial" pitchFamily="34" charset="0"/>
              <a:buChar char="•"/>
              <a:defRPr/>
            </a:pPr>
            <a:r>
              <a:rPr lang="en-NZ" dirty="0" smtClean="0"/>
              <a:t> the objects that are dealt with are registers, memory cells, and logic gates. </a:t>
            </a:r>
          </a:p>
          <a:p>
            <a:pPr lvl="1">
              <a:buFont typeface="Arial" pitchFamily="34" charset="0"/>
              <a:buChar char="•"/>
              <a:defRPr/>
            </a:pPr>
            <a:r>
              <a:rPr lang="en-NZ" dirty="0" smtClean="0"/>
              <a:t> The operations defined on these objects are actions, such as clearing a register or reading a memory location.</a:t>
            </a:r>
          </a:p>
          <a:p>
            <a:pPr lvl="1">
              <a:buFont typeface="Arial" pitchFamily="34" charset="0"/>
              <a:buChar char="•"/>
              <a:defRPr/>
            </a:pPr>
            <a:endParaRPr lang="en-NZ" dirty="0" smtClean="0"/>
          </a:p>
          <a:p>
            <a:pPr>
              <a:defRPr/>
            </a:pPr>
            <a:r>
              <a:rPr lang="en-NZ" b="1" dirty="0" smtClean="0"/>
              <a:t>Level 2: </a:t>
            </a:r>
            <a:r>
              <a:rPr lang="en-NZ" dirty="0" smtClean="0"/>
              <a:t>The processor’s instruction set. </a:t>
            </a:r>
          </a:p>
          <a:p>
            <a:pPr lvl="1">
              <a:buFont typeface="Arial" pitchFamily="34" charset="0"/>
              <a:buChar char="•"/>
              <a:defRPr/>
            </a:pPr>
            <a:r>
              <a:rPr lang="en-NZ" dirty="0" smtClean="0"/>
              <a:t> The operations at this level are those allowed in the machine language instruction set, such as add, subtract, load, and store.</a:t>
            </a:r>
          </a:p>
          <a:p>
            <a:pPr lvl="1">
              <a:buFont typeface="Arial" pitchFamily="34" charset="0"/>
              <a:buChar char="•"/>
              <a:defRPr/>
            </a:pPr>
            <a:endParaRPr lang="en-NZ" dirty="0" smtClean="0"/>
          </a:p>
          <a:p>
            <a:pPr>
              <a:defRPr/>
            </a:pPr>
            <a:r>
              <a:rPr lang="en-NZ" b="1" dirty="0" smtClean="0"/>
              <a:t>Level 3: </a:t>
            </a:r>
            <a:r>
              <a:rPr lang="en-NZ" dirty="0" smtClean="0"/>
              <a:t>Adds the concept of a procedure or subroutine, plus the call/return operations.</a:t>
            </a:r>
          </a:p>
          <a:p>
            <a:pPr>
              <a:defRPr/>
            </a:pPr>
            <a:endParaRPr lang="en-NZ" dirty="0" smtClean="0"/>
          </a:p>
          <a:p>
            <a:pPr>
              <a:defRPr/>
            </a:pPr>
            <a:r>
              <a:rPr lang="en-NZ" b="1" dirty="0" smtClean="0"/>
              <a:t>Level 4: </a:t>
            </a:r>
            <a:r>
              <a:rPr lang="en-NZ" dirty="0" smtClean="0"/>
              <a:t>Introduces interrupts, which cause the processor to save the current context and invoke an interrupt-handling routine.</a:t>
            </a:r>
          </a:p>
          <a:p>
            <a:pPr>
              <a:defRPr/>
            </a:pPr>
            <a:endParaRPr lang="en-NZ" dirty="0" smtClean="0"/>
          </a:p>
          <a:p>
            <a:pPr>
              <a:defRPr/>
            </a:pPr>
            <a:r>
              <a:rPr lang="en-NZ" b="1" dirty="0" smtClean="0"/>
              <a:t>LEVELS INVOLVING A SINGLE PROCESSOR</a:t>
            </a:r>
          </a:p>
          <a:p>
            <a:pPr>
              <a:defRPr/>
            </a:pPr>
            <a:endParaRPr lang="en-US" dirty="0" smtClean="0"/>
          </a:p>
          <a:p>
            <a:pPr>
              <a:defRPr/>
            </a:pPr>
            <a:r>
              <a:rPr lang="en-NZ" b="1" dirty="0" smtClean="0"/>
              <a:t>Level 5: </a:t>
            </a:r>
            <a:r>
              <a:rPr lang="en-NZ" dirty="0" smtClean="0"/>
              <a:t>The notion of a process as a program in execution is introduced at this level.</a:t>
            </a:r>
          </a:p>
          <a:p>
            <a:pPr lvl="1">
              <a:buFont typeface="Arial" pitchFamily="34" charset="0"/>
              <a:buChar char="•"/>
              <a:defRPr/>
            </a:pPr>
            <a:r>
              <a:rPr lang="en-NZ" dirty="0" smtClean="0"/>
              <a:t> The fundamental requirements on the OS to support multiple processes include the ability to suspend and resume processes.</a:t>
            </a:r>
          </a:p>
          <a:p>
            <a:pPr lvl="1">
              <a:buFont typeface="Arial" pitchFamily="34" charset="0"/>
              <a:buChar char="•"/>
              <a:defRPr/>
            </a:pPr>
            <a:r>
              <a:rPr lang="en-NZ" dirty="0" smtClean="0"/>
              <a:t> Requires saving hardware registers so that execution can be switched from one process to another.</a:t>
            </a:r>
          </a:p>
          <a:p>
            <a:pPr lvl="1">
              <a:buFont typeface="Arial" pitchFamily="34" charset="0"/>
              <a:buChar char="•"/>
              <a:defRPr/>
            </a:pPr>
            <a:r>
              <a:rPr lang="en-NZ" dirty="0" smtClean="0"/>
              <a:t> In addition, if processes need to cooperate, then some method of synchronization is needed. </a:t>
            </a:r>
          </a:p>
          <a:p>
            <a:pPr>
              <a:buFont typeface="Arial" pitchFamily="34" charset="0"/>
              <a:buNone/>
              <a:defRPr/>
            </a:pPr>
            <a:endParaRPr lang="en-NZ" dirty="0" smtClean="0"/>
          </a:p>
          <a:p>
            <a:pPr>
              <a:buFont typeface="Arial" pitchFamily="34" charset="0"/>
              <a:buNone/>
              <a:defRPr/>
            </a:pPr>
            <a:r>
              <a:rPr lang="en-NZ" b="1" dirty="0" smtClean="0"/>
              <a:t>Level 6: </a:t>
            </a:r>
            <a:r>
              <a:rPr lang="en-NZ" dirty="0" smtClean="0"/>
              <a:t>Deals with the secondary storage devices of the computer. </a:t>
            </a:r>
          </a:p>
          <a:p>
            <a:pPr lvl="1">
              <a:buFont typeface="Arial" pitchFamily="34" charset="0"/>
              <a:buChar char="•"/>
              <a:defRPr/>
            </a:pPr>
            <a:r>
              <a:rPr lang="en-NZ" dirty="0" smtClean="0"/>
              <a:t> At this level, the functions of positioning the read/write heads and the actual transfer of blocks of data occur. </a:t>
            </a:r>
          </a:p>
          <a:p>
            <a:pPr lvl="1">
              <a:buFont typeface="Arial" pitchFamily="34" charset="0"/>
              <a:buChar char="•"/>
              <a:defRPr/>
            </a:pPr>
            <a:r>
              <a:rPr lang="en-NZ" dirty="0" smtClean="0"/>
              <a:t> Level 6 relies on level 5 to schedule the operation and to notify the requesting process of completion of an operation. </a:t>
            </a:r>
          </a:p>
          <a:p>
            <a:pPr lvl="1">
              <a:buFont typeface="Arial" pitchFamily="34" charset="0"/>
              <a:buChar char="•"/>
              <a:defRPr/>
            </a:pPr>
            <a:r>
              <a:rPr lang="en-NZ" dirty="0" smtClean="0"/>
              <a:t> Higher levels are concerned with the address of the needed data on the disk and provide a request for the appropriate block to a device driver at level 5.</a:t>
            </a:r>
          </a:p>
          <a:p>
            <a:pPr lvl="1">
              <a:buFont typeface="Arial" pitchFamily="34" charset="0"/>
              <a:buChar char="•"/>
              <a:defRPr/>
            </a:pPr>
            <a:endParaRPr lang="en-NZ" dirty="0" smtClean="0"/>
          </a:p>
          <a:p>
            <a:pPr>
              <a:defRPr/>
            </a:pPr>
            <a:r>
              <a:rPr lang="en-NZ" b="1" dirty="0" smtClean="0"/>
              <a:t>Level 7: </a:t>
            </a:r>
            <a:r>
              <a:rPr lang="en-NZ" dirty="0" smtClean="0"/>
              <a:t>Creates a logical address space for processes.</a:t>
            </a:r>
          </a:p>
          <a:p>
            <a:pPr lvl="1">
              <a:buFont typeface="Arial" pitchFamily="34" charset="0"/>
              <a:buChar char="•"/>
              <a:defRPr/>
            </a:pPr>
            <a:r>
              <a:rPr lang="en-NZ" dirty="0" smtClean="0"/>
              <a:t> This level organizes the virtual address space into blocks that can be moved between main memory and secondary memory.</a:t>
            </a:r>
          </a:p>
          <a:p>
            <a:pPr lvl="1">
              <a:buFont typeface="Arial" pitchFamily="34" charset="0"/>
              <a:buChar char="•"/>
              <a:defRPr/>
            </a:pPr>
            <a:r>
              <a:rPr lang="en-NZ" dirty="0" smtClean="0"/>
              <a:t> Three schemes are in common use: </a:t>
            </a:r>
          </a:p>
          <a:p>
            <a:pPr lvl="2">
              <a:buFont typeface="Arial" pitchFamily="34" charset="0"/>
              <a:buChar char="•"/>
              <a:defRPr/>
            </a:pPr>
            <a:r>
              <a:rPr lang="en-NZ" dirty="0" smtClean="0"/>
              <a:t> using fixed-size pages, </a:t>
            </a:r>
          </a:p>
          <a:p>
            <a:pPr lvl="2">
              <a:buFont typeface="Arial" pitchFamily="34" charset="0"/>
              <a:buChar char="•"/>
              <a:defRPr/>
            </a:pPr>
            <a:r>
              <a:rPr lang="en-NZ" dirty="0" smtClean="0"/>
              <a:t> using variable-length segments, and </a:t>
            </a:r>
          </a:p>
          <a:p>
            <a:pPr lvl="2">
              <a:buFont typeface="Arial" pitchFamily="34" charset="0"/>
              <a:buChar char="•"/>
              <a:defRPr/>
            </a:pPr>
            <a:r>
              <a:rPr lang="en-NZ" dirty="0" smtClean="0"/>
              <a:t> using both.</a:t>
            </a:r>
          </a:p>
          <a:p>
            <a:pPr lvl="1">
              <a:buFont typeface="Arial" pitchFamily="34" charset="0"/>
              <a:buChar char="•"/>
              <a:defRPr/>
            </a:pPr>
            <a:r>
              <a:rPr lang="en-NZ" dirty="0" smtClean="0"/>
              <a:t>When a needed block is not in main memory, logic at this level requests a transfer from level 6.</a:t>
            </a:r>
          </a:p>
          <a:p>
            <a:pPr lvl="1">
              <a:buFont typeface="Arial" pitchFamily="34" charset="0"/>
              <a:buChar char="•"/>
              <a:defRPr/>
            </a:pPr>
            <a:endParaRPr lang="en-NZ" dirty="0" smtClean="0"/>
          </a:p>
          <a:p>
            <a:pPr>
              <a:buFont typeface="Arial" pitchFamily="34" charset="0"/>
              <a:buNone/>
              <a:defRPr/>
            </a:pPr>
            <a:r>
              <a:rPr lang="en-NZ" b="1" dirty="0" smtClean="0"/>
              <a:t>MULTIPROCESSOR LEVELS</a:t>
            </a:r>
          </a:p>
          <a:p>
            <a:pPr>
              <a:buFont typeface="Arial" pitchFamily="34" charset="0"/>
              <a:buNone/>
              <a:defRPr/>
            </a:pPr>
            <a:r>
              <a:rPr lang="en-NZ" b="1" dirty="0" smtClean="0"/>
              <a:t>Level 8: </a:t>
            </a:r>
            <a:r>
              <a:rPr lang="en-NZ" dirty="0" smtClean="0"/>
              <a:t>Deals with the communication of information and messages between processes.</a:t>
            </a:r>
          </a:p>
          <a:p>
            <a:pPr lvl="1">
              <a:buFont typeface="Arial" pitchFamily="34" charset="0"/>
              <a:buChar char="•"/>
              <a:defRPr/>
            </a:pPr>
            <a:r>
              <a:rPr lang="en-NZ" dirty="0" smtClean="0"/>
              <a:t> This level deals with a richer sharing of information.</a:t>
            </a:r>
          </a:p>
          <a:p>
            <a:pPr lvl="1">
              <a:buFont typeface="Arial" pitchFamily="34" charset="0"/>
              <a:buChar char="•"/>
              <a:defRPr/>
            </a:pPr>
            <a:r>
              <a:rPr lang="en-NZ" dirty="0" smtClean="0"/>
              <a:t> One of the most powerful tools for this purpose is the pipe, which is a logical channel for the flow of data between processes.</a:t>
            </a:r>
          </a:p>
          <a:p>
            <a:pPr lvl="1">
              <a:buFont typeface="Arial" pitchFamily="34" charset="0"/>
              <a:buChar char="•"/>
              <a:defRPr/>
            </a:pPr>
            <a:r>
              <a:rPr lang="en-NZ" dirty="0" smtClean="0"/>
              <a:t> A pipe is defined with its output from one process and its input into another process. </a:t>
            </a:r>
          </a:p>
          <a:p>
            <a:pPr lvl="1">
              <a:buFont typeface="Arial" pitchFamily="34" charset="0"/>
              <a:buChar char="•"/>
              <a:defRPr/>
            </a:pPr>
            <a:r>
              <a:rPr lang="en-NZ" dirty="0" smtClean="0"/>
              <a:t> It can also be used to link external devices or files to processes. </a:t>
            </a:r>
          </a:p>
          <a:p>
            <a:pPr lvl="1">
              <a:buFont typeface="Arial" pitchFamily="34" charset="0"/>
              <a:buChar char="•"/>
              <a:defRPr/>
            </a:pPr>
            <a:endParaRPr lang="en-NZ" dirty="0" smtClean="0"/>
          </a:p>
          <a:p>
            <a:pPr>
              <a:buFont typeface="Arial" pitchFamily="34" charset="0"/>
              <a:buNone/>
              <a:defRPr/>
            </a:pPr>
            <a:r>
              <a:rPr lang="en-NZ" b="1" dirty="0" smtClean="0"/>
              <a:t>Level 9: </a:t>
            </a:r>
            <a:r>
              <a:rPr lang="en-NZ" dirty="0" smtClean="0"/>
              <a:t>Supports the long-term storage of named files.</a:t>
            </a:r>
          </a:p>
          <a:p>
            <a:pPr lvl="1">
              <a:buFont typeface="Arial" pitchFamily="34" charset="0"/>
              <a:buChar char="•"/>
              <a:defRPr/>
            </a:pPr>
            <a:r>
              <a:rPr lang="en-NZ" dirty="0" smtClean="0"/>
              <a:t> At this level, the data on secondary storage are viewed in terms of abstract, variable-length entities.</a:t>
            </a:r>
          </a:p>
          <a:p>
            <a:pPr>
              <a:buFont typeface="Arial" pitchFamily="34" charset="0"/>
              <a:buNone/>
              <a:defRPr/>
            </a:pPr>
            <a:endParaRPr lang="en-NZ" dirty="0" smtClean="0"/>
          </a:p>
          <a:p>
            <a:pPr>
              <a:buFont typeface="Arial" pitchFamily="34" charset="0"/>
              <a:buNone/>
              <a:defRPr/>
            </a:pPr>
            <a:r>
              <a:rPr lang="en-NZ" b="1" dirty="0" smtClean="0"/>
              <a:t>Level 10: </a:t>
            </a:r>
            <a:r>
              <a:rPr lang="en-NZ" dirty="0" smtClean="0"/>
              <a:t>Provides access to external devices using standardized interfaces.</a:t>
            </a:r>
          </a:p>
          <a:p>
            <a:pPr>
              <a:buFont typeface="Arial" pitchFamily="34" charset="0"/>
              <a:buNone/>
              <a:defRPr/>
            </a:pPr>
            <a:endParaRPr lang="en-NZ" dirty="0" smtClean="0"/>
          </a:p>
          <a:p>
            <a:pPr>
              <a:buFont typeface="Arial" pitchFamily="34" charset="0"/>
              <a:buNone/>
              <a:defRPr/>
            </a:pPr>
            <a:r>
              <a:rPr lang="en-NZ" b="1" dirty="0" smtClean="0"/>
              <a:t>Level 11: </a:t>
            </a:r>
            <a:r>
              <a:rPr lang="en-NZ" dirty="0" smtClean="0"/>
              <a:t>Is responsible for maintaining the association between the external and internal identifiers of the system’s resources and objects. </a:t>
            </a:r>
          </a:p>
          <a:p>
            <a:pPr lvl="1">
              <a:buFont typeface="Arial" pitchFamily="34" charset="0"/>
              <a:buChar char="•"/>
              <a:defRPr/>
            </a:pPr>
            <a:r>
              <a:rPr lang="en-NZ" dirty="0" smtClean="0"/>
              <a:t> The external identifier is a name that can be employed by an application or user.</a:t>
            </a:r>
          </a:p>
          <a:p>
            <a:pPr lvl="1">
              <a:buFont typeface="Arial" pitchFamily="34" charset="0"/>
              <a:buChar char="•"/>
              <a:defRPr/>
            </a:pPr>
            <a:r>
              <a:rPr lang="en-NZ" dirty="0" smtClean="0"/>
              <a:t> The internal identifier is an address or other indicator that can be used by lower levels of the OS to locate and control an object.</a:t>
            </a:r>
          </a:p>
          <a:p>
            <a:pPr lvl="1">
              <a:buFont typeface="Arial" pitchFamily="34" charset="0"/>
              <a:buChar char="•"/>
              <a:defRPr/>
            </a:pPr>
            <a:r>
              <a:rPr lang="en-NZ" dirty="0" smtClean="0"/>
              <a:t> These associations are maintained in a directory. </a:t>
            </a:r>
          </a:p>
          <a:p>
            <a:pPr lvl="1">
              <a:buFont typeface="Arial" pitchFamily="34" charset="0"/>
              <a:buChar char="•"/>
              <a:defRPr/>
            </a:pPr>
            <a:r>
              <a:rPr lang="en-NZ" dirty="0" smtClean="0"/>
              <a:t> Entries include not only external/internal mapping, but also characteristics such as access rights.</a:t>
            </a:r>
          </a:p>
          <a:p>
            <a:pPr lvl="1">
              <a:buFont typeface="Arial" pitchFamily="34" charset="0"/>
              <a:buChar char="•"/>
              <a:defRPr/>
            </a:pPr>
            <a:endParaRPr lang="en-NZ" dirty="0" smtClean="0"/>
          </a:p>
          <a:p>
            <a:pPr>
              <a:buFont typeface="Arial" pitchFamily="34" charset="0"/>
              <a:buNone/>
              <a:defRPr/>
            </a:pPr>
            <a:r>
              <a:rPr lang="en-NZ" b="1" dirty="0" smtClean="0"/>
              <a:t>Level 12: </a:t>
            </a:r>
            <a:r>
              <a:rPr lang="en-NZ" dirty="0" smtClean="0"/>
              <a:t>Provides a full-featured facility for the support of processes. </a:t>
            </a:r>
          </a:p>
          <a:p>
            <a:pPr lvl="1">
              <a:buFont typeface="Arial" pitchFamily="34" charset="0"/>
              <a:buChar char="•"/>
              <a:defRPr/>
            </a:pPr>
            <a:r>
              <a:rPr lang="en-NZ" dirty="0" smtClean="0"/>
              <a:t> This goes far beyond what is provided at level 5.At level 5, only the processor register contents associated with a process are maintained, plus the logic for dispatching processes.</a:t>
            </a:r>
          </a:p>
          <a:p>
            <a:pPr lvl="1">
              <a:buFont typeface="Arial" pitchFamily="34" charset="0"/>
              <a:buChar char="•"/>
              <a:defRPr/>
            </a:pPr>
            <a:r>
              <a:rPr lang="en-NZ" dirty="0" smtClean="0"/>
              <a:t> At level 12, all of the information needed for the orderly management of processes is supported.</a:t>
            </a:r>
          </a:p>
          <a:p>
            <a:pPr lvl="1">
              <a:buFont typeface="Arial" pitchFamily="34" charset="0"/>
              <a:buChar char="•"/>
              <a:defRPr/>
            </a:pPr>
            <a:r>
              <a:rPr lang="en-NZ" dirty="0" smtClean="0"/>
              <a:t> This includes the virtual address space of the process, a list of objects and processes with which it may interact and the constraints of that interaction, parameters passed to the process upon creation, and any other characteristics of the process that might be used by the OS to control the process.</a:t>
            </a:r>
          </a:p>
          <a:p>
            <a:pPr>
              <a:buFont typeface="Arial" pitchFamily="34" charset="0"/>
              <a:buNone/>
              <a:defRPr/>
            </a:pPr>
            <a:endParaRPr lang="en-NZ" dirty="0" smtClean="0"/>
          </a:p>
          <a:p>
            <a:pPr>
              <a:buFont typeface="Arial" pitchFamily="34" charset="0"/>
              <a:buNone/>
              <a:defRPr/>
            </a:pPr>
            <a:r>
              <a:rPr lang="en-NZ" b="1" dirty="0" smtClean="0"/>
              <a:t>Level 13: </a:t>
            </a:r>
            <a:r>
              <a:rPr lang="en-NZ" dirty="0" smtClean="0"/>
              <a:t>Provides an interface to the OS for the user. </a:t>
            </a:r>
          </a:p>
          <a:p>
            <a:pPr lvl="1">
              <a:buFont typeface="Arial" pitchFamily="34" charset="0"/>
              <a:buChar char="•"/>
              <a:defRPr/>
            </a:pPr>
            <a:r>
              <a:rPr lang="en-NZ" dirty="0" smtClean="0"/>
              <a:t> It is referred to as the shell because it separates the user from OS details and presents the OS simply as a collection of services. </a:t>
            </a:r>
          </a:p>
          <a:p>
            <a:pPr lvl="1">
              <a:buFont typeface="Arial" pitchFamily="34" charset="0"/>
              <a:buChar char="•"/>
              <a:defRPr/>
            </a:pPr>
            <a:r>
              <a:rPr lang="en-NZ" dirty="0" smtClean="0"/>
              <a:t> The shell accepts user commands or job control statements, interprets these, and creates and controls processes as needed. </a:t>
            </a:r>
          </a:p>
          <a:p>
            <a:pPr lvl="1">
              <a:buFont typeface="Arial" pitchFamily="34" charset="0"/>
              <a:buChar char="•"/>
              <a:defRPr/>
            </a:pPr>
            <a:r>
              <a:rPr lang="en-NZ" dirty="0" smtClean="0"/>
              <a:t> e.g. the interface at this level could be implemented in a graphical manner, providing the user with commands through a list presented as a menu and displaying results using graphical output to a specific device such as a screen.</a:t>
            </a:r>
            <a:endParaRPr lang="en-NZ" dirty="0"/>
          </a:p>
        </p:txBody>
      </p:sp>
      <p:sp>
        <p:nvSpPr>
          <p:cNvPr id="4" name="Slide Number Placeholder 3"/>
          <p:cNvSpPr>
            <a:spLocks noGrp="1"/>
          </p:cNvSpPr>
          <p:nvPr>
            <p:ph type="sldNum" sz="quarter" idx="5"/>
          </p:nvPr>
        </p:nvSpPr>
        <p:spPr/>
        <p:txBody>
          <a:bodyPr/>
          <a:lstStyle/>
          <a:p>
            <a:pPr>
              <a:defRPr/>
            </a:pPr>
            <a:fld id="{9B69314A-F6DB-4018-A9AF-1EA3E39D7975}" type="slidenum">
              <a:rPr lang="en-US" smtClean="0"/>
              <a:pPr>
                <a:defRPr/>
              </a:pPr>
              <a:t>24</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65C100EB-63C8-4A42-A605-AF84AEADF928}" type="slidenum">
              <a:rPr lang="en-US"/>
              <a:pPr/>
              <a:t>25</a:t>
            </a:fld>
            <a:endParaRPr lang="en-US"/>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65C100EB-63C8-4A42-A605-AF84AEADF928}" type="slidenum">
              <a:rPr lang="en-US"/>
              <a:pPr/>
              <a:t>26</a:t>
            </a:fld>
            <a:endParaRPr lang="en-US"/>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FD0063A0-4E25-41AD-8DD0-EBB0A288D1FB}" type="slidenum">
              <a:rPr lang="en-US"/>
              <a:pPr/>
              <a:t>27</a:t>
            </a:fld>
            <a:endParaRPr lang="en-US"/>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p>
            <a:fld id="{BB4A61FB-C611-4B89-B6BC-4F807E25771F}" type="slidenum">
              <a:rPr lang="en-US"/>
              <a:pPr/>
              <a:t>28</a:t>
            </a:fld>
            <a:endParaRPr lang="en-US"/>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normAutofit lnSpcReduction="10000"/>
          </a:bodyPr>
          <a:lstStyle/>
          <a:p>
            <a:pPr>
              <a:defRPr/>
            </a:pPr>
            <a:r>
              <a:rPr lang="en-NZ" dirty="0" smtClean="0"/>
              <a:t>Although Linux does not use a microkernel approach, it achieves many of the potential advantages of this approach by means of its particular modular architecture.</a:t>
            </a:r>
          </a:p>
          <a:p>
            <a:pPr>
              <a:defRPr/>
            </a:pPr>
            <a:endParaRPr lang="en-NZ" dirty="0" smtClean="0"/>
          </a:p>
          <a:p>
            <a:pPr>
              <a:defRPr/>
            </a:pPr>
            <a:r>
              <a:rPr lang="en-NZ" dirty="0" smtClean="0"/>
              <a:t>Linux is structured as a collection of modules, a number of which can be automatically loaded and unloaded on demand.</a:t>
            </a:r>
          </a:p>
          <a:p>
            <a:pPr lvl="1">
              <a:buFont typeface="Arial" pitchFamily="34" charset="0"/>
              <a:buChar char="•"/>
              <a:defRPr/>
            </a:pPr>
            <a:r>
              <a:rPr lang="en-NZ" dirty="0" smtClean="0"/>
              <a:t> These relatively independent blocks are referred to as loadable modules.</a:t>
            </a:r>
          </a:p>
          <a:p>
            <a:pPr lvl="1">
              <a:buFont typeface="Arial" pitchFamily="34" charset="0"/>
              <a:buChar char="•"/>
              <a:defRPr/>
            </a:pPr>
            <a:r>
              <a:rPr lang="en-NZ" dirty="0" smtClean="0"/>
              <a:t> In essence, a module is an object file whose code can be linked to and unlinked from the kernel at runtime.</a:t>
            </a:r>
          </a:p>
          <a:p>
            <a:pPr>
              <a:defRPr/>
            </a:pPr>
            <a:endParaRPr lang="en-NZ" dirty="0" smtClean="0"/>
          </a:p>
          <a:p>
            <a:pPr>
              <a:defRPr/>
            </a:pPr>
            <a:r>
              <a:rPr lang="en-NZ" dirty="0" smtClean="0"/>
              <a:t>The Linux loadable modules have two important characteristics:</a:t>
            </a:r>
          </a:p>
          <a:p>
            <a:pPr>
              <a:defRPr/>
            </a:pPr>
            <a:r>
              <a:rPr lang="en-NZ" b="1" dirty="0" smtClean="0"/>
              <a:t>Dynamic linking:</a:t>
            </a:r>
            <a:r>
              <a:rPr lang="en-NZ" dirty="0" smtClean="0"/>
              <a:t> A kernel module can be loaded and linked into the kernel while the kernel is already in memory and executing.</a:t>
            </a:r>
          </a:p>
          <a:p>
            <a:pPr lvl="1">
              <a:buFont typeface="Arial" pitchFamily="34" charset="0"/>
              <a:buChar char="•"/>
              <a:defRPr/>
            </a:pPr>
            <a:r>
              <a:rPr lang="en-NZ" dirty="0" smtClean="0"/>
              <a:t> A module can also be unlinked and removed from memory at any time.</a:t>
            </a:r>
          </a:p>
          <a:p>
            <a:pPr lvl="1">
              <a:buFont typeface="Arial" pitchFamily="34" charset="0"/>
              <a:buChar char="•"/>
              <a:defRPr/>
            </a:pPr>
            <a:r>
              <a:rPr lang="en-NZ" dirty="0" smtClean="0"/>
              <a:t> Saves kernel memory.</a:t>
            </a:r>
          </a:p>
          <a:p>
            <a:pPr lvl="1">
              <a:buFont typeface="Arial" pitchFamily="34" charset="0"/>
              <a:buChar char="•"/>
              <a:defRPr/>
            </a:pPr>
            <a:endParaRPr lang="en-NZ" dirty="0" smtClean="0"/>
          </a:p>
          <a:p>
            <a:pPr>
              <a:defRPr/>
            </a:pPr>
            <a:r>
              <a:rPr lang="en-NZ" b="1" dirty="0" smtClean="0"/>
              <a:t>Stackable modules: </a:t>
            </a:r>
            <a:r>
              <a:rPr lang="en-NZ" dirty="0" smtClean="0"/>
              <a:t>The modules are arranged in a hierarchy. </a:t>
            </a:r>
          </a:p>
          <a:p>
            <a:pPr lvl="1">
              <a:buFont typeface="Arial" pitchFamily="34" charset="0"/>
              <a:buChar char="•"/>
              <a:defRPr/>
            </a:pPr>
            <a:r>
              <a:rPr lang="en-NZ" dirty="0" smtClean="0"/>
              <a:t> Individual modules serve as libraries when they are referenced by client modules higher up in the hierarchy, and as clients when they reference modules further down.</a:t>
            </a:r>
          </a:p>
          <a:p>
            <a:pPr lvl="1">
              <a:buFont typeface="Arial" pitchFamily="34" charset="0"/>
              <a:buChar char="•"/>
              <a:defRPr/>
            </a:pPr>
            <a:endParaRPr lang="en-NZ" dirty="0" smtClean="0"/>
          </a:p>
        </p:txBody>
      </p:sp>
      <p:sp>
        <p:nvSpPr>
          <p:cNvPr id="4" name="Slide Number Placeholder 3"/>
          <p:cNvSpPr>
            <a:spLocks noGrp="1"/>
          </p:cNvSpPr>
          <p:nvPr>
            <p:ph type="sldNum" sz="quarter" idx="5"/>
          </p:nvPr>
        </p:nvSpPr>
        <p:spPr/>
        <p:txBody>
          <a:bodyPr/>
          <a:lstStyle/>
          <a:p>
            <a:pPr>
              <a:defRPr/>
            </a:pPr>
            <a:fld id="{B61A9637-DB07-4D32-9408-D4DEE8489CCA}" type="slidenum">
              <a:rPr lang="en-US" smtClean="0"/>
              <a:pPr>
                <a:defRPr/>
              </a:pPr>
              <a:t>30</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normAutofit fontScale="70000" lnSpcReduction="20000"/>
          </a:bodyPr>
          <a:lstStyle/>
          <a:p>
            <a:pPr>
              <a:defRPr/>
            </a:pPr>
            <a:r>
              <a:rPr lang="en-NZ" dirty="0" smtClean="0"/>
              <a:t>Figure 2.17 is an example that illustrates the structures used by Linux to manage modules. </a:t>
            </a:r>
          </a:p>
          <a:p>
            <a:pPr>
              <a:defRPr/>
            </a:pPr>
            <a:r>
              <a:rPr lang="en-NZ" dirty="0" smtClean="0"/>
              <a:t>It shows that the VFAT module was loaded after the FAT module and that the VFAT module is dependent on the FAT module.</a:t>
            </a:r>
          </a:p>
          <a:p>
            <a:pPr>
              <a:defRPr/>
            </a:pPr>
            <a:endParaRPr lang="en-NZ" dirty="0" smtClean="0"/>
          </a:p>
          <a:p>
            <a:pPr>
              <a:defRPr/>
            </a:pPr>
            <a:endParaRPr lang="en-NZ" dirty="0" smtClean="0"/>
          </a:p>
          <a:p>
            <a:pPr>
              <a:defRPr/>
            </a:pPr>
            <a:r>
              <a:rPr lang="en-NZ" dirty="0" smtClean="0"/>
              <a:t>The figure shows the list of kernel modules after only two modules have been loaded: </a:t>
            </a:r>
          </a:p>
          <a:p>
            <a:pPr lvl="1">
              <a:buFont typeface="Arial" pitchFamily="34" charset="0"/>
              <a:buChar char="•"/>
              <a:defRPr/>
            </a:pPr>
            <a:r>
              <a:rPr lang="en-NZ" dirty="0" smtClean="0"/>
              <a:t> FAT and VFAT. </a:t>
            </a:r>
          </a:p>
          <a:p>
            <a:pPr>
              <a:buFont typeface="Arial" pitchFamily="34" charset="0"/>
              <a:buNone/>
              <a:defRPr/>
            </a:pPr>
            <a:endParaRPr lang="en-NZ" dirty="0" smtClean="0"/>
          </a:p>
          <a:p>
            <a:pPr>
              <a:buFont typeface="Arial" pitchFamily="34" charset="0"/>
              <a:buNone/>
              <a:defRPr/>
            </a:pPr>
            <a:r>
              <a:rPr lang="en-NZ" dirty="0" smtClean="0"/>
              <a:t>Each module is defined by two tables, </a:t>
            </a:r>
          </a:p>
          <a:p>
            <a:pPr lvl="1">
              <a:buFont typeface="Arial" pitchFamily="34" charset="0"/>
              <a:buChar char="•"/>
              <a:defRPr/>
            </a:pPr>
            <a:r>
              <a:rPr lang="en-NZ" dirty="0" smtClean="0"/>
              <a:t> The module table and </a:t>
            </a:r>
          </a:p>
          <a:p>
            <a:pPr lvl="1">
              <a:buFont typeface="Arial" pitchFamily="34" charset="0"/>
              <a:buChar char="•"/>
              <a:defRPr/>
            </a:pPr>
            <a:r>
              <a:rPr lang="en-NZ" dirty="0" smtClean="0"/>
              <a:t> the symbol table. </a:t>
            </a:r>
          </a:p>
          <a:p>
            <a:pPr>
              <a:buFont typeface="Arial" pitchFamily="34" charset="0"/>
              <a:buNone/>
              <a:defRPr/>
            </a:pPr>
            <a:endParaRPr lang="en-NZ" dirty="0" smtClean="0"/>
          </a:p>
          <a:p>
            <a:pPr>
              <a:buFont typeface="Arial" pitchFamily="34" charset="0"/>
              <a:buNone/>
              <a:defRPr/>
            </a:pPr>
            <a:r>
              <a:rPr lang="en-NZ" dirty="0" smtClean="0"/>
              <a:t>The module table includes the following elements:</a:t>
            </a:r>
          </a:p>
          <a:p>
            <a:pPr lvl="1">
              <a:buFont typeface="Arial" pitchFamily="34" charset="0"/>
              <a:buChar char="•"/>
              <a:defRPr/>
            </a:pPr>
            <a:r>
              <a:rPr lang="en-NZ" dirty="0" smtClean="0"/>
              <a:t> *next: Pointer to the following module. All modules are organized into a linked list.</a:t>
            </a:r>
          </a:p>
          <a:p>
            <a:pPr lvl="2">
              <a:buFont typeface="Arial" pitchFamily="34" charset="0"/>
              <a:buChar char="•"/>
              <a:defRPr/>
            </a:pPr>
            <a:r>
              <a:rPr lang="en-NZ" dirty="0" smtClean="0"/>
              <a:t>The list begins with a pseudomodule (not shown in Figure 2.17).</a:t>
            </a:r>
          </a:p>
          <a:p>
            <a:pPr lvl="1">
              <a:buFont typeface="Arial" pitchFamily="34" charset="0"/>
              <a:buChar char="•"/>
              <a:defRPr/>
            </a:pPr>
            <a:r>
              <a:rPr lang="en-NZ" dirty="0" smtClean="0"/>
              <a:t> *name: Pointer to module name.</a:t>
            </a:r>
          </a:p>
          <a:p>
            <a:pPr lvl="1">
              <a:buFont typeface="Arial" pitchFamily="34" charset="0"/>
              <a:buChar char="•"/>
              <a:defRPr/>
            </a:pPr>
            <a:r>
              <a:rPr lang="en-NZ" dirty="0" smtClean="0"/>
              <a:t> size:Module size in memory pages.</a:t>
            </a:r>
          </a:p>
          <a:p>
            <a:pPr lvl="1">
              <a:buFont typeface="Arial" pitchFamily="34" charset="0"/>
              <a:buChar char="•"/>
              <a:defRPr/>
            </a:pPr>
            <a:r>
              <a:rPr lang="en-NZ" dirty="0" smtClean="0"/>
              <a:t> usecount:Module usage counter. </a:t>
            </a:r>
          </a:p>
          <a:p>
            <a:pPr lvl="2">
              <a:buFont typeface="Arial" pitchFamily="34" charset="0"/>
              <a:buChar char="•"/>
              <a:defRPr/>
            </a:pPr>
            <a:r>
              <a:rPr lang="en-NZ" dirty="0" smtClean="0"/>
              <a:t>The counter is incremented when an operation involving the module’s functions is started and decremented when the operation terminates.</a:t>
            </a:r>
          </a:p>
          <a:p>
            <a:pPr lvl="1">
              <a:buFont typeface="Arial" pitchFamily="34" charset="0"/>
              <a:buChar char="•"/>
              <a:defRPr/>
            </a:pPr>
            <a:r>
              <a:rPr lang="en-NZ" dirty="0" smtClean="0"/>
              <a:t> flags:Module flags.</a:t>
            </a:r>
          </a:p>
          <a:p>
            <a:pPr lvl="1">
              <a:buFont typeface="Arial" pitchFamily="34" charset="0"/>
              <a:buChar char="•"/>
              <a:defRPr/>
            </a:pPr>
            <a:r>
              <a:rPr lang="en-NZ" dirty="0" smtClean="0"/>
              <a:t> nsyms: Number of exported symbols.</a:t>
            </a:r>
          </a:p>
          <a:p>
            <a:pPr lvl="1">
              <a:buFont typeface="Arial" pitchFamily="34" charset="0"/>
              <a:buChar char="•"/>
              <a:defRPr/>
            </a:pPr>
            <a:r>
              <a:rPr lang="en-NZ" dirty="0" smtClean="0"/>
              <a:t> ndeps: Number of referenced modules</a:t>
            </a:r>
          </a:p>
          <a:p>
            <a:pPr lvl="1">
              <a:buFont typeface="Arial" pitchFamily="34" charset="0"/>
              <a:buChar char="•"/>
              <a:defRPr/>
            </a:pPr>
            <a:r>
              <a:rPr lang="en-NZ" dirty="0" smtClean="0"/>
              <a:t> *syms: Pointer to this module’s symbol table.</a:t>
            </a:r>
          </a:p>
          <a:p>
            <a:pPr lvl="1">
              <a:buFont typeface="Arial" pitchFamily="34" charset="0"/>
              <a:buChar char="•"/>
              <a:defRPr/>
            </a:pPr>
            <a:r>
              <a:rPr lang="en-NZ" dirty="0" smtClean="0"/>
              <a:t> *deps: Pointer to list of modules the are referenced by this module.</a:t>
            </a:r>
          </a:p>
          <a:p>
            <a:pPr lvl="1">
              <a:buFont typeface="Arial" pitchFamily="34" charset="0"/>
              <a:buChar char="•"/>
              <a:defRPr/>
            </a:pPr>
            <a:r>
              <a:rPr lang="en-NZ" dirty="0" smtClean="0"/>
              <a:t> *refs: Pointer to list of modules that use this module.</a:t>
            </a:r>
          </a:p>
          <a:p>
            <a:pPr>
              <a:buFont typeface="Arial" pitchFamily="34" charset="0"/>
              <a:buNone/>
              <a:defRPr/>
            </a:pPr>
            <a:endParaRPr lang="en-NZ" dirty="0" smtClean="0"/>
          </a:p>
          <a:p>
            <a:pPr>
              <a:buFont typeface="Arial" pitchFamily="34" charset="0"/>
              <a:buNone/>
              <a:defRPr/>
            </a:pPr>
            <a:r>
              <a:rPr lang="en-NZ" dirty="0" smtClean="0"/>
              <a:t>The symbol table defines those symbols controlled by this module that are used elsewhere.</a:t>
            </a:r>
          </a:p>
          <a:p>
            <a:pPr>
              <a:buFont typeface="Arial" pitchFamily="34" charset="0"/>
              <a:buNone/>
              <a:defRPr/>
            </a:pPr>
            <a:endParaRPr lang="en-NZ" dirty="0" smtClean="0"/>
          </a:p>
        </p:txBody>
      </p:sp>
      <p:sp>
        <p:nvSpPr>
          <p:cNvPr id="4" name="Slide Number Placeholder 3"/>
          <p:cNvSpPr>
            <a:spLocks noGrp="1"/>
          </p:cNvSpPr>
          <p:nvPr>
            <p:ph type="sldNum" sz="quarter" idx="5"/>
          </p:nvPr>
        </p:nvSpPr>
        <p:spPr/>
        <p:txBody>
          <a:bodyPr/>
          <a:lstStyle/>
          <a:p>
            <a:pPr>
              <a:defRPr/>
            </a:pPr>
            <a:fld id="{639BCC1E-3048-4602-A5C6-EF4F401F393E}" type="slidenum">
              <a:rPr lang="en-US" smtClean="0"/>
              <a:pPr>
                <a:defRPr/>
              </a:pPr>
              <a:t>31</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447FEF8B-CD70-4248-AF3E-F423E71C1501}" type="slidenum">
              <a:rPr lang="en-US"/>
              <a:pPr/>
              <a:t>4</a:t>
            </a:fld>
            <a:endParaRPr lang="en-US"/>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Slide Image Placeholder 1"/>
          <p:cNvSpPr>
            <a:spLocks noGrp="1" noRot="1" noChangeAspect="1" noTextEdit="1"/>
          </p:cNvSpPr>
          <p:nvPr>
            <p:ph type="sldImg"/>
          </p:nvPr>
        </p:nvSpPr>
        <p:spPr bwMode="auto">
          <a:noFill/>
          <a:ln>
            <a:solidFill>
              <a:srgbClr val="000000"/>
            </a:solidFill>
            <a:miter lim="800000"/>
            <a:headEnd/>
            <a:tailEnd/>
          </a:ln>
        </p:spPr>
      </p:sp>
      <p:sp>
        <p:nvSpPr>
          <p:cNvPr id="140291" name="Notes Placeholder 2"/>
          <p:cNvSpPr>
            <a:spLocks noGrp="1"/>
          </p:cNvSpPr>
          <p:nvPr>
            <p:ph type="body" idx="1"/>
          </p:nvPr>
        </p:nvSpPr>
        <p:spPr bwMode="auto">
          <a:noFill/>
        </p:spPr>
        <p:txBody>
          <a:bodyPr wrap="square" numCol="1" anchor="t" anchorCtr="0" compatLnSpc="1">
            <a:prstTxWarp prst="textNoShape">
              <a:avLst/>
            </a:prstTxWarp>
          </a:bodyPr>
          <a:lstStyle/>
          <a:p>
            <a:r>
              <a:rPr lang="en-NZ" dirty="0" smtClean="0"/>
              <a:t>This figure shows the main components of the Linux kernel as implemented on an IA-64 architecture (e.g., Intel Itanium).</a:t>
            </a:r>
          </a:p>
          <a:p>
            <a:endParaRPr lang="en-NZ" dirty="0" smtClean="0"/>
          </a:p>
          <a:p>
            <a:r>
              <a:rPr lang="en-NZ" dirty="0" smtClean="0"/>
              <a:t>It shows several processes running on top of the kernel. </a:t>
            </a:r>
          </a:p>
          <a:p>
            <a:endParaRPr lang="en-NZ" dirty="0" smtClean="0"/>
          </a:p>
          <a:p>
            <a:r>
              <a:rPr lang="en-NZ" dirty="0" smtClean="0"/>
              <a:t>Each box indicates a separate process, while each squiggly line with an arrowhead represents a thread of execution.</a:t>
            </a:r>
          </a:p>
          <a:p>
            <a:endParaRPr lang="en-NZ" dirty="0" smtClean="0"/>
          </a:p>
          <a:p>
            <a:r>
              <a:rPr lang="en-NZ" dirty="0" smtClean="0"/>
              <a:t>The kernel itself consists of an interacting collection of components, with arrows indicating the main interactions.</a:t>
            </a:r>
          </a:p>
          <a:p>
            <a:pPr lvl="1">
              <a:buFontTx/>
              <a:buChar char="•"/>
            </a:pPr>
            <a:r>
              <a:rPr lang="en-NZ" dirty="0" smtClean="0"/>
              <a:t> The underlying hardware is also depicted as a set of components with arrows indicating which kernel components use or control which hardware components. </a:t>
            </a:r>
          </a:p>
          <a:p>
            <a:endParaRPr lang="en-NZ" dirty="0" smtClean="0"/>
          </a:p>
          <a:p>
            <a:r>
              <a:rPr lang="en-NZ" dirty="0" smtClean="0"/>
              <a:t>All of the kernel components, of course, execute on the processor but, for simplicity, these relationships are not shown.</a:t>
            </a:r>
          </a:p>
        </p:txBody>
      </p:sp>
      <p:sp>
        <p:nvSpPr>
          <p:cNvPr id="4" name="Slide Number Placeholder 3"/>
          <p:cNvSpPr>
            <a:spLocks noGrp="1"/>
          </p:cNvSpPr>
          <p:nvPr>
            <p:ph type="sldNum" sz="quarter" idx="5"/>
          </p:nvPr>
        </p:nvSpPr>
        <p:spPr/>
        <p:txBody>
          <a:bodyPr/>
          <a:lstStyle/>
          <a:p>
            <a:pPr>
              <a:defRPr/>
            </a:pPr>
            <a:fld id="{AE360E27-5EA3-40A9-BB1F-D3E43EBA44E9}" type="slidenum">
              <a:rPr lang="en-US" smtClean="0"/>
              <a:pPr>
                <a:defRPr/>
              </a:pPr>
              <a:t>32</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normAutofit fontScale="92500" lnSpcReduction="20000"/>
          </a:bodyPr>
          <a:lstStyle/>
          <a:p>
            <a:pPr>
              <a:defRPr/>
            </a:pPr>
            <a:r>
              <a:rPr lang="en-NZ" dirty="0" smtClean="0"/>
              <a:t>Figure 2.13 illustrates the overall structure of Windows 2000; later releases of Windows, including Vista, have essentially the same structure at this level of detail.</a:t>
            </a:r>
          </a:p>
          <a:p>
            <a:pPr lvl="1">
              <a:buFont typeface="Arial" pitchFamily="34" charset="0"/>
              <a:buChar char="•"/>
              <a:defRPr/>
            </a:pPr>
            <a:r>
              <a:rPr lang="en-NZ" dirty="0" smtClean="0"/>
              <a:t> Its modular structure gives Windows considerable flexibility. </a:t>
            </a:r>
          </a:p>
          <a:p>
            <a:pPr>
              <a:buFont typeface="Arial" pitchFamily="34" charset="0"/>
              <a:buNone/>
              <a:defRPr/>
            </a:pPr>
            <a:endParaRPr lang="en-NZ" dirty="0" smtClean="0"/>
          </a:p>
          <a:p>
            <a:pPr>
              <a:buFont typeface="Arial" pitchFamily="34" charset="0"/>
              <a:buNone/>
              <a:defRPr/>
            </a:pPr>
            <a:r>
              <a:rPr lang="en-NZ" dirty="0" smtClean="0"/>
              <a:t>Windows separates application-oriented software from the core OS software.</a:t>
            </a:r>
          </a:p>
          <a:p>
            <a:pPr lvl="1">
              <a:buFont typeface="Arial" pitchFamily="34" charset="0"/>
              <a:buChar char="•"/>
              <a:defRPr/>
            </a:pPr>
            <a:r>
              <a:rPr lang="en-NZ" dirty="0" smtClean="0"/>
              <a:t> The latter, which includes the Executive, the Kernel, device drivers, and the hardware abstraction layer, runs in kernel mode.</a:t>
            </a:r>
            <a:br>
              <a:rPr lang="en-NZ" dirty="0" smtClean="0"/>
            </a:br>
            <a:endParaRPr lang="en-NZ" dirty="0" smtClean="0"/>
          </a:p>
          <a:p>
            <a:pPr>
              <a:buFont typeface="Arial" pitchFamily="34" charset="0"/>
              <a:buNone/>
              <a:defRPr/>
            </a:pPr>
            <a:r>
              <a:rPr lang="en-NZ" dirty="0" smtClean="0"/>
              <a:t>Kernel mode software has access to system data and to the hardware.</a:t>
            </a:r>
          </a:p>
          <a:p>
            <a:pPr>
              <a:buFont typeface="Arial" pitchFamily="34" charset="0"/>
              <a:buNone/>
              <a:defRPr/>
            </a:pPr>
            <a:endParaRPr lang="en-NZ" dirty="0" smtClean="0"/>
          </a:p>
          <a:p>
            <a:pPr>
              <a:buFont typeface="Arial" pitchFamily="34" charset="0"/>
              <a:buNone/>
              <a:defRPr/>
            </a:pPr>
            <a:r>
              <a:rPr lang="en-NZ" dirty="0" smtClean="0"/>
              <a:t>The remaining software, running in user mode, has limited access to system data.</a:t>
            </a:r>
          </a:p>
          <a:p>
            <a:pPr>
              <a:defRPr/>
            </a:pPr>
            <a:r>
              <a:rPr lang="en-NZ" dirty="0" smtClean="0"/>
              <a:t>Windows has a highly modular architecture.</a:t>
            </a:r>
          </a:p>
          <a:p>
            <a:pPr>
              <a:defRPr/>
            </a:pPr>
            <a:endParaRPr lang="en-NZ" dirty="0" smtClean="0"/>
          </a:p>
          <a:p>
            <a:pPr>
              <a:defRPr/>
            </a:pPr>
            <a:r>
              <a:rPr lang="en-NZ" dirty="0" smtClean="0"/>
              <a:t>Each system function is managed by just one component of the OS. </a:t>
            </a:r>
          </a:p>
          <a:p>
            <a:pPr>
              <a:defRPr/>
            </a:pPr>
            <a:endParaRPr lang="en-NZ" dirty="0" smtClean="0"/>
          </a:p>
          <a:p>
            <a:pPr>
              <a:defRPr/>
            </a:pPr>
            <a:r>
              <a:rPr lang="en-NZ" dirty="0" smtClean="0"/>
              <a:t>The rest of the OS and all applications access that function through the responsible component using standard interfaces.</a:t>
            </a:r>
          </a:p>
          <a:p>
            <a:pPr>
              <a:defRPr/>
            </a:pPr>
            <a:endParaRPr lang="en-NZ" dirty="0" smtClean="0"/>
          </a:p>
          <a:p>
            <a:pPr>
              <a:defRPr/>
            </a:pPr>
            <a:r>
              <a:rPr lang="en-NZ" dirty="0" smtClean="0"/>
              <a:t>Key system data can only be accessed through the appropriate function.</a:t>
            </a:r>
          </a:p>
          <a:p>
            <a:pPr>
              <a:defRPr/>
            </a:pPr>
            <a:endParaRPr lang="en-NZ" dirty="0" smtClean="0"/>
          </a:p>
          <a:p>
            <a:pPr>
              <a:defRPr/>
            </a:pPr>
            <a:r>
              <a:rPr lang="en-NZ" dirty="0" smtClean="0"/>
              <a:t>In principle, any module can be removed, upgraded, or replaced without rewriting the entire system or its standard application program interface (APIs).</a:t>
            </a:r>
          </a:p>
        </p:txBody>
      </p:sp>
      <p:sp>
        <p:nvSpPr>
          <p:cNvPr id="4" name="Slide Number Placeholder 3"/>
          <p:cNvSpPr>
            <a:spLocks noGrp="1"/>
          </p:cNvSpPr>
          <p:nvPr>
            <p:ph type="sldNum" sz="quarter" idx="5"/>
          </p:nvPr>
        </p:nvSpPr>
        <p:spPr/>
        <p:txBody>
          <a:bodyPr/>
          <a:lstStyle/>
          <a:p>
            <a:pPr>
              <a:defRPr/>
            </a:pPr>
            <a:fld id="{B247BA7B-7476-4A0E-9FCD-CD20057A6149}" type="slidenum">
              <a:rPr lang="en-US" smtClean="0"/>
              <a:pPr>
                <a:defRPr/>
              </a:pPr>
              <a:t>33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7ADA1BB5-7A3D-43CB-AB61-0DA93E2866F7}" type="slidenum">
              <a:rPr lang="en-US"/>
              <a:pPr/>
              <a:t>5</a:t>
            </a:fld>
            <a:endParaRPr lang="en-US"/>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7ADA1BB5-7A3D-43CB-AB61-0DA93E2866F7}" type="slidenum">
              <a:rPr lang="en-US"/>
              <a:pPr/>
              <a:t>6</a:t>
            </a:fld>
            <a:endParaRPr lang="en-US"/>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F0E5AD45-326D-4F43-979E-0593FD122FE4}" type="slidenum">
              <a:rPr lang="en-US"/>
              <a:pPr/>
              <a:t>7</a:t>
            </a:fld>
            <a:endParaRPr lang="en-US"/>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F0E5AD45-326D-4F43-979E-0593FD122FE4}" type="slidenum">
              <a:rPr lang="en-US"/>
              <a:pPr/>
              <a:t>8</a:t>
            </a:fld>
            <a:endParaRPr lang="en-US"/>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89C3382E-A406-4D55-BE78-A8F3B725AA99}" type="slidenum">
              <a:rPr lang="en-US"/>
              <a:pPr/>
              <a:t>9</a:t>
            </a:fld>
            <a:endParaRPr lang="en-US"/>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BA83A714-96EF-4B70-AAF1-583E256D64C9}" type="slidenum">
              <a:rPr lang="en-US"/>
              <a:pPr/>
              <a:t>10</a:t>
            </a:fld>
            <a:endParaRPr lang="en-US"/>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E6606B62-61E3-41D5-AD38-0A34BC976F1A}" type="datetimeFigureOut">
              <a:rPr lang="en-GB" smtClean="0"/>
              <a:pPr/>
              <a:t>29/09/2011</a:t>
            </a:fld>
            <a:endParaRPr lang="en-GB"/>
          </a:p>
        </p:txBody>
      </p:sp>
      <p:sp>
        <p:nvSpPr>
          <p:cNvPr id="20" name="Footer Placeholder 19"/>
          <p:cNvSpPr>
            <a:spLocks noGrp="1"/>
          </p:cNvSpPr>
          <p:nvPr>
            <p:ph type="ftr" sz="quarter" idx="11"/>
          </p:nvPr>
        </p:nvSpPr>
        <p:spPr/>
        <p:txBody>
          <a:bodyPr/>
          <a:lstStyle>
            <a:extLst/>
          </a:lstStyle>
          <a:p>
            <a:endParaRPr lang="en-GB"/>
          </a:p>
        </p:txBody>
      </p:sp>
      <p:sp>
        <p:nvSpPr>
          <p:cNvPr id="10" name="Slide Number Placeholder 9"/>
          <p:cNvSpPr>
            <a:spLocks noGrp="1"/>
          </p:cNvSpPr>
          <p:nvPr>
            <p:ph type="sldNum" sz="quarter" idx="12"/>
          </p:nvPr>
        </p:nvSpPr>
        <p:spPr/>
        <p:txBody>
          <a:bodyPr/>
          <a:lstStyle>
            <a:extLst/>
          </a:lstStyle>
          <a:p>
            <a:fld id="{6267FF4A-0327-4AD6-9658-7EC25D13B331}" type="slidenum">
              <a:rPr lang="en-GB" smtClean="0"/>
              <a:pPr/>
              <a:t>‹#›</a:t>
            </a:fld>
            <a:endParaRPr lang="en-GB"/>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6606B62-61E3-41D5-AD38-0A34BC976F1A}" type="datetimeFigureOut">
              <a:rPr lang="en-GB" smtClean="0"/>
              <a:pPr/>
              <a:t>29/09/2011</a:t>
            </a:fld>
            <a:endParaRPr lang="en-GB"/>
          </a:p>
        </p:txBody>
      </p:sp>
      <p:sp>
        <p:nvSpPr>
          <p:cNvPr id="5" name="Footer Placeholder 4"/>
          <p:cNvSpPr>
            <a:spLocks noGrp="1"/>
          </p:cNvSpPr>
          <p:nvPr>
            <p:ph type="ftr" sz="quarter" idx="11"/>
          </p:nvPr>
        </p:nvSpPr>
        <p:spPr/>
        <p:txBody>
          <a:bodyPr/>
          <a:lstStyle>
            <a:extLst/>
          </a:lstStyle>
          <a:p>
            <a:endParaRPr lang="en-GB"/>
          </a:p>
        </p:txBody>
      </p:sp>
      <p:sp>
        <p:nvSpPr>
          <p:cNvPr id="6" name="Slide Number Placeholder 5"/>
          <p:cNvSpPr>
            <a:spLocks noGrp="1"/>
          </p:cNvSpPr>
          <p:nvPr>
            <p:ph type="sldNum" sz="quarter" idx="12"/>
          </p:nvPr>
        </p:nvSpPr>
        <p:spPr/>
        <p:txBody>
          <a:bodyPr/>
          <a:lstStyle>
            <a:extLst/>
          </a:lstStyle>
          <a:p>
            <a:fld id="{6267FF4A-0327-4AD6-9658-7EC25D13B331}"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6606B62-61E3-41D5-AD38-0A34BC976F1A}" type="datetimeFigureOut">
              <a:rPr lang="en-GB" smtClean="0"/>
              <a:pPr/>
              <a:t>29/09/2011</a:t>
            </a:fld>
            <a:endParaRPr lang="en-GB"/>
          </a:p>
        </p:txBody>
      </p:sp>
      <p:sp>
        <p:nvSpPr>
          <p:cNvPr id="5" name="Footer Placeholder 4"/>
          <p:cNvSpPr>
            <a:spLocks noGrp="1"/>
          </p:cNvSpPr>
          <p:nvPr>
            <p:ph type="ftr" sz="quarter" idx="11"/>
          </p:nvPr>
        </p:nvSpPr>
        <p:spPr/>
        <p:txBody>
          <a:bodyPr/>
          <a:lstStyle>
            <a:extLst/>
          </a:lstStyle>
          <a:p>
            <a:endParaRPr lang="en-GB"/>
          </a:p>
        </p:txBody>
      </p:sp>
      <p:sp>
        <p:nvSpPr>
          <p:cNvPr id="6" name="Slide Number Placeholder 5"/>
          <p:cNvSpPr>
            <a:spLocks noGrp="1"/>
          </p:cNvSpPr>
          <p:nvPr>
            <p:ph type="sldNum" sz="quarter" idx="12"/>
          </p:nvPr>
        </p:nvSpPr>
        <p:spPr/>
        <p:txBody>
          <a:bodyPr/>
          <a:lstStyle>
            <a:extLst/>
          </a:lstStyle>
          <a:p>
            <a:fld id="{6267FF4A-0327-4AD6-9658-7EC25D13B331}"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6606B62-61E3-41D5-AD38-0A34BC976F1A}" type="datetimeFigureOut">
              <a:rPr lang="en-GB" smtClean="0"/>
              <a:pPr/>
              <a:t>29/09/2011</a:t>
            </a:fld>
            <a:endParaRPr lang="en-GB"/>
          </a:p>
        </p:txBody>
      </p:sp>
      <p:sp>
        <p:nvSpPr>
          <p:cNvPr id="5" name="Footer Placeholder 4"/>
          <p:cNvSpPr>
            <a:spLocks noGrp="1"/>
          </p:cNvSpPr>
          <p:nvPr>
            <p:ph type="ftr" sz="quarter" idx="11"/>
          </p:nvPr>
        </p:nvSpPr>
        <p:spPr/>
        <p:txBody>
          <a:bodyPr/>
          <a:lstStyle>
            <a:extLst/>
          </a:lstStyle>
          <a:p>
            <a:endParaRPr lang="en-GB"/>
          </a:p>
        </p:txBody>
      </p:sp>
      <p:sp>
        <p:nvSpPr>
          <p:cNvPr id="6" name="Slide Number Placeholder 5"/>
          <p:cNvSpPr>
            <a:spLocks noGrp="1"/>
          </p:cNvSpPr>
          <p:nvPr>
            <p:ph type="sldNum" sz="quarter" idx="12"/>
          </p:nvPr>
        </p:nvSpPr>
        <p:spPr/>
        <p:txBody>
          <a:bodyPr/>
          <a:lstStyle>
            <a:extLst/>
          </a:lstStyle>
          <a:p>
            <a:fld id="{6267FF4A-0327-4AD6-9658-7EC25D13B331}"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E6606B62-61E3-41D5-AD38-0A34BC976F1A}" type="datetimeFigureOut">
              <a:rPr lang="en-GB" smtClean="0"/>
              <a:pPr/>
              <a:t>29/09/2011</a:t>
            </a:fld>
            <a:endParaRPr lang="en-GB"/>
          </a:p>
        </p:txBody>
      </p:sp>
      <p:sp>
        <p:nvSpPr>
          <p:cNvPr id="5" name="Footer Placeholder 4"/>
          <p:cNvSpPr>
            <a:spLocks noGrp="1"/>
          </p:cNvSpPr>
          <p:nvPr>
            <p:ph type="ftr" sz="quarter" idx="11"/>
          </p:nvPr>
        </p:nvSpPr>
        <p:spPr/>
        <p:txBody>
          <a:bodyPr/>
          <a:lstStyle>
            <a:extLst/>
          </a:lstStyle>
          <a:p>
            <a:endParaRPr lang="en-GB"/>
          </a:p>
        </p:txBody>
      </p:sp>
      <p:sp>
        <p:nvSpPr>
          <p:cNvPr id="6" name="Slide Number Placeholder 5"/>
          <p:cNvSpPr>
            <a:spLocks noGrp="1"/>
          </p:cNvSpPr>
          <p:nvPr>
            <p:ph type="sldNum" sz="quarter" idx="12"/>
          </p:nvPr>
        </p:nvSpPr>
        <p:spPr/>
        <p:txBody>
          <a:bodyPr/>
          <a:lstStyle>
            <a:extLst/>
          </a:lstStyle>
          <a:p>
            <a:fld id="{6267FF4A-0327-4AD6-9658-7EC25D13B331}" type="slidenum">
              <a:rPr lang="en-GB" smtClean="0"/>
              <a:pPr/>
              <a:t>‹#›</a:t>
            </a:fld>
            <a:endParaRPr lang="en-GB"/>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E6606B62-61E3-41D5-AD38-0A34BC976F1A}" type="datetimeFigureOut">
              <a:rPr lang="en-GB" smtClean="0"/>
              <a:pPr/>
              <a:t>29/09/2011</a:t>
            </a:fld>
            <a:endParaRPr lang="en-GB"/>
          </a:p>
        </p:txBody>
      </p:sp>
      <p:sp>
        <p:nvSpPr>
          <p:cNvPr id="6" name="Footer Placeholder 5"/>
          <p:cNvSpPr>
            <a:spLocks noGrp="1"/>
          </p:cNvSpPr>
          <p:nvPr>
            <p:ph type="ftr" sz="quarter" idx="11"/>
          </p:nvPr>
        </p:nvSpPr>
        <p:spPr/>
        <p:txBody>
          <a:bodyPr/>
          <a:lstStyle>
            <a:extLst/>
          </a:lstStyle>
          <a:p>
            <a:endParaRPr lang="en-GB"/>
          </a:p>
        </p:txBody>
      </p:sp>
      <p:sp>
        <p:nvSpPr>
          <p:cNvPr id="7" name="Slide Number Placeholder 6"/>
          <p:cNvSpPr>
            <a:spLocks noGrp="1"/>
          </p:cNvSpPr>
          <p:nvPr>
            <p:ph type="sldNum" sz="quarter" idx="12"/>
          </p:nvPr>
        </p:nvSpPr>
        <p:spPr/>
        <p:txBody>
          <a:bodyPr/>
          <a:lstStyle>
            <a:extLst/>
          </a:lstStyle>
          <a:p>
            <a:fld id="{6267FF4A-0327-4AD6-9658-7EC25D13B331}"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E6606B62-61E3-41D5-AD38-0A34BC976F1A}" type="datetimeFigureOut">
              <a:rPr lang="en-GB" smtClean="0"/>
              <a:pPr/>
              <a:t>29/09/2011</a:t>
            </a:fld>
            <a:endParaRPr lang="en-GB"/>
          </a:p>
        </p:txBody>
      </p:sp>
      <p:sp>
        <p:nvSpPr>
          <p:cNvPr id="8" name="Footer Placeholder 7"/>
          <p:cNvSpPr>
            <a:spLocks noGrp="1"/>
          </p:cNvSpPr>
          <p:nvPr>
            <p:ph type="ftr" sz="quarter" idx="11"/>
          </p:nvPr>
        </p:nvSpPr>
        <p:spPr/>
        <p:txBody>
          <a:bodyPr/>
          <a:lstStyle>
            <a:extLst/>
          </a:lstStyle>
          <a:p>
            <a:endParaRPr lang="en-GB"/>
          </a:p>
        </p:txBody>
      </p:sp>
      <p:sp>
        <p:nvSpPr>
          <p:cNvPr id="9" name="Slide Number Placeholder 8"/>
          <p:cNvSpPr>
            <a:spLocks noGrp="1"/>
          </p:cNvSpPr>
          <p:nvPr>
            <p:ph type="sldNum" sz="quarter" idx="12"/>
          </p:nvPr>
        </p:nvSpPr>
        <p:spPr/>
        <p:txBody>
          <a:bodyPr/>
          <a:lstStyle>
            <a:extLst/>
          </a:lstStyle>
          <a:p>
            <a:fld id="{6267FF4A-0327-4AD6-9658-7EC25D13B331}"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E6606B62-61E3-41D5-AD38-0A34BC976F1A}" type="datetimeFigureOut">
              <a:rPr lang="en-GB" smtClean="0"/>
              <a:pPr/>
              <a:t>29/09/2011</a:t>
            </a:fld>
            <a:endParaRPr lang="en-GB"/>
          </a:p>
        </p:txBody>
      </p:sp>
      <p:sp>
        <p:nvSpPr>
          <p:cNvPr id="4" name="Footer Placeholder 3"/>
          <p:cNvSpPr>
            <a:spLocks noGrp="1"/>
          </p:cNvSpPr>
          <p:nvPr>
            <p:ph type="ftr" sz="quarter" idx="11"/>
          </p:nvPr>
        </p:nvSpPr>
        <p:spPr/>
        <p:txBody>
          <a:bodyPr/>
          <a:lstStyle>
            <a:extLst/>
          </a:lstStyle>
          <a:p>
            <a:endParaRPr lang="en-GB"/>
          </a:p>
        </p:txBody>
      </p:sp>
      <p:sp>
        <p:nvSpPr>
          <p:cNvPr id="5" name="Slide Number Placeholder 4"/>
          <p:cNvSpPr>
            <a:spLocks noGrp="1"/>
          </p:cNvSpPr>
          <p:nvPr>
            <p:ph type="sldNum" sz="quarter" idx="12"/>
          </p:nvPr>
        </p:nvSpPr>
        <p:spPr/>
        <p:txBody>
          <a:bodyPr/>
          <a:lstStyle>
            <a:extLst/>
          </a:lstStyle>
          <a:p>
            <a:fld id="{6267FF4A-0327-4AD6-9658-7EC25D13B331}"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E6606B62-61E3-41D5-AD38-0A34BC976F1A}" type="datetimeFigureOut">
              <a:rPr lang="en-GB" smtClean="0"/>
              <a:pPr/>
              <a:t>29/09/2011</a:t>
            </a:fld>
            <a:endParaRPr lang="en-GB"/>
          </a:p>
        </p:txBody>
      </p:sp>
      <p:sp>
        <p:nvSpPr>
          <p:cNvPr id="3" name="Footer Placeholder 2"/>
          <p:cNvSpPr>
            <a:spLocks noGrp="1"/>
          </p:cNvSpPr>
          <p:nvPr>
            <p:ph type="ftr" sz="quarter" idx="11"/>
          </p:nvPr>
        </p:nvSpPr>
        <p:spPr/>
        <p:txBody>
          <a:bodyPr/>
          <a:lstStyle>
            <a:extLst/>
          </a:lstStyle>
          <a:p>
            <a:endParaRPr lang="en-GB"/>
          </a:p>
        </p:txBody>
      </p:sp>
      <p:sp>
        <p:nvSpPr>
          <p:cNvPr id="4" name="Slide Number Placeholder 3"/>
          <p:cNvSpPr>
            <a:spLocks noGrp="1"/>
          </p:cNvSpPr>
          <p:nvPr>
            <p:ph type="sldNum" sz="quarter" idx="12"/>
          </p:nvPr>
        </p:nvSpPr>
        <p:spPr/>
        <p:txBody>
          <a:bodyPr/>
          <a:lstStyle>
            <a:extLst/>
          </a:lstStyle>
          <a:p>
            <a:fld id="{6267FF4A-0327-4AD6-9658-7EC25D13B331}" type="slidenum">
              <a:rPr lang="en-GB" smtClean="0"/>
              <a:pPr/>
              <a:t>‹#›</a:t>
            </a:fld>
            <a:endParaRPr lang="en-GB"/>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E6606B62-61E3-41D5-AD38-0A34BC976F1A}" type="datetimeFigureOut">
              <a:rPr lang="en-GB" smtClean="0"/>
              <a:pPr/>
              <a:t>29/09/2011</a:t>
            </a:fld>
            <a:endParaRPr lang="en-GB"/>
          </a:p>
        </p:txBody>
      </p:sp>
      <p:sp>
        <p:nvSpPr>
          <p:cNvPr id="6" name="Footer Placeholder 5"/>
          <p:cNvSpPr>
            <a:spLocks noGrp="1"/>
          </p:cNvSpPr>
          <p:nvPr>
            <p:ph type="ftr" sz="quarter" idx="11"/>
          </p:nvPr>
        </p:nvSpPr>
        <p:spPr/>
        <p:txBody>
          <a:bodyPr/>
          <a:lstStyle>
            <a:extLst/>
          </a:lstStyle>
          <a:p>
            <a:endParaRPr lang="en-GB"/>
          </a:p>
        </p:txBody>
      </p:sp>
      <p:sp>
        <p:nvSpPr>
          <p:cNvPr id="7" name="Slide Number Placeholder 6"/>
          <p:cNvSpPr>
            <a:spLocks noGrp="1"/>
          </p:cNvSpPr>
          <p:nvPr>
            <p:ph type="sldNum" sz="quarter" idx="12"/>
          </p:nvPr>
        </p:nvSpPr>
        <p:spPr/>
        <p:txBody>
          <a:bodyPr/>
          <a:lstStyle>
            <a:extLst/>
          </a:lstStyle>
          <a:p>
            <a:fld id="{6267FF4A-0327-4AD6-9658-7EC25D13B331}"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E6606B62-61E3-41D5-AD38-0A34BC976F1A}" type="datetimeFigureOut">
              <a:rPr lang="en-GB" smtClean="0"/>
              <a:pPr/>
              <a:t>29/09/2011</a:t>
            </a:fld>
            <a:endParaRPr lang="en-GB"/>
          </a:p>
        </p:txBody>
      </p:sp>
      <p:sp>
        <p:nvSpPr>
          <p:cNvPr id="6" name="Footer Placeholder 5"/>
          <p:cNvSpPr>
            <a:spLocks noGrp="1"/>
          </p:cNvSpPr>
          <p:nvPr>
            <p:ph type="ftr" sz="quarter" idx="11"/>
          </p:nvPr>
        </p:nvSpPr>
        <p:spPr/>
        <p:txBody>
          <a:bodyPr/>
          <a:lstStyle>
            <a:extLst/>
          </a:lstStyle>
          <a:p>
            <a:endParaRPr lang="en-GB"/>
          </a:p>
        </p:txBody>
      </p:sp>
      <p:sp>
        <p:nvSpPr>
          <p:cNvPr id="7" name="Slide Number Placeholder 6"/>
          <p:cNvSpPr>
            <a:spLocks noGrp="1"/>
          </p:cNvSpPr>
          <p:nvPr>
            <p:ph type="sldNum" sz="quarter" idx="12"/>
          </p:nvPr>
        </p:nvSpPr>
        <p:spPr/>
        <p:txBody>
          <a:bodyPr/>
          <a:lstStyle>
            <a:extLst/>
          </a:lstStyle>
          <a:p>
            <a:fld id="{6267FF4A-0327-4AD6-9658-7EC25D13B331}" type="slidenum">
              <a:rPr lang="en-GB" smtClean="0"/>
              <a:pPr/>
              <a:t>‹#›</a:t>
            </a:fld>
            <a:endParaRPr lang="en-GB"/>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E6606B62-61E3-41D5-AD38-0A34BC976F1A}" type="datetimeFigureOut">
              <a:rPr lang="en-GB" smtClean="0"/>
              <a:pPr/>
              <a:t>29/09/2011</a:t>
            </a:fld>
            <a:endParaRPr lang="en-GB"/>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GB"/>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6267FF4A-0327-4AD6-9658-7EC25D13B331}" type="slidenum">
              <a:rPr lang="en-GB" smtClean="0"/>
              <a:pPr/>
              <a:t>‹#›</a:t>
            </a:fld>
            <a:endParaRPr lang="en-GB"/>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ctrTitle"/>
          </p:nvPr>
        </p:nvSpPr>
        <p:spPr>
          <a:xfrm>
            <a:off x="1115616" y="548680"/>
            <a:ext cx="7406640" cy="995370"/>
          </a:xfrm>
        </p:spPr>
        <p:txBody>
          <a:bodyPr/>
          <a:lstStyle/>
          <a:p>
            <a:pPr eaLnBrk="1" hangingPunct="1"/>
            <a:r>
              <a:rPr lang="en-US" dirty="0" smtClean="0"/>
              <a:t>Operating Systems</a:t>
            </a:r>
          </a:p>
        </p:txBody>
      </p:sp>
      <p:sp>
        <p:nvSpPr>
          <p:cNvPr id="21507" name="Rectangle 3"/>
          <p:cNvSpPr>
            <a:spLocks noGrp="1" noChangeArrowheads="1"/>
          </p:cNvSpPr>
          <p:nvPr>
            <p:ph type="subTitle" idx="1"/>
          </p:nvPr>
        </p:nvSpPr>
        <p:spPr>
          <a:xfrm>
            <a:off x="1043608" y="4267497"/>
            <a:ext cx="6019800" cy="601663"/>
          </a:xfrm>
        </p:spPr>
        <p:txBody>
          <a:bodyPr/>
          <a:lstStyle/>
          <a:p>
            <a:pPr eaLnBrk="1" hangingPunct="1">
              <a:lnSpc>
                <a:spcPct val="80000"/>
              </a:lnSpc>
            </a:pPr>
            <a:r>
              <a:rPr lang="en-US" sz="2000" b="1" dirty="0" smtClean="0"/>
              <a:t>Hammad Afzal</a:t>
            </a:r>
          </a:p>
          <a:p>
            <a:pPr algn="ctr" eaLnBrk="1" hangingPunct="1">
              <a:lnSpc>
                <a:spcPct val="80000"/>
              </a:lnSpc>
            </a:pPr>
            <a:endParaRPr lang="en-US" sz="2000" b="1" dirty="0" smtClean="0"/>
          </a:p>
          <a:p>
            <a:pPr eaLnBrk="1" hangingPunct="1"/>
            <a:endParaRPr lang="en-US" dirty="0" smtClean="0"/>
          </a:p>
        </p:txBody>
      </p:sp>
      <p:sp>
        <p:nvSpPr>
          <p:cNvPr id="21508" name="Rectangle 4"/>
          <p:cNvSpPr>
            <a:spLocks noChangeArrowheads="1"/>
          </p:cNvSpPr>
          <p:nvPr/>
        </p:nvSpPr>
        <p:spPr bwMode="auto">
          <a:xfrm>
            <a:off x="1139429" y="4868863"/>
            <a:ext cx="4572000" cy="1314450"/>
          </a:xfrm>
          <a:prstGeom prst="rect">
            <a:avLst/>
          </a:prstGeom>
          <a:noFill/>
          <a:ln w="9525">
            <a:noFill/>
            <a:miter lim="800000"/>
            <a:headEnd/>
            <a:tailEnd/>
          </a:ln>
        </p:spPr>
        <p:txBody>
          <a:bodyPr>
            <a:spAutoFit/>
          </a:bodyPr>
          <a:lstStyle/>
          <a:p>
            <a:endParaRPr lang="en-US" sz="1600"/>
          </a:p>
          <a:p>
            <a:endParaRPr lang="en-US" sz="1600"/>
          </a:p>
          <a:p>
            <a:r>
              <a:rPr lang="en-US" sz="1600"/>
              <a:t>Computer Science Department</a:t>
            </a:r>
          </a:p>
          <a:p>
            <a:r>
              <a:rPr lang="en-US" sz="1600"/>
              <a:t>College of Telecommunication Engineering</a:t>
            </a:r>
          </a:p>
          <a:p>
            <a:r>
              <a:rPr lang="en-US" sz="1600"/>
              <a:t>National University of Sciences and Technology</a:t>
            </a:r>
          </a:p>
        </p:txBody>
      </p:sp>
      <p:sp>
        <p:nvSpPr>
          <p:cNvPr id="21509" name="Rectangle 5"/>
          <p:cNvSpPr>
            <a:spLocks noChangeArrowheads="1"/>
          </p:cNvSpPr>
          <p:nvPr/>
        </p:nvSpPr>
        <p:spPr bwMode="auto">
          <a:xfrm>
            <a:off x="1115616" y="4572000"/>
            <a:ext cx="2436813" cy="307975"/>
          </a:xfrm>
          <a:prstGeom prst="rect">
            <a:avLst/>
          </a:prstGeom>
          <a:noFill/>
          <a:ln w="9525">
            <a:noFill/>
            <a:miter lim="800000"/>
            <a:headEnd/>
            <a:tailEnd/>
          </a:ln>
        </p:spPr>
        <p:txBody>
          <a:bodyPr wrap="none">
            <a:spAutoFit/>
          </a:bodyPr>
          <a:lstStyle/>
          <a:p>
            <a:r>
              <a:rPr lang="en-US" sz="1400"/>
              <a:t>hammad.afzal@mcs.edu.pk</a:t>
            </a:r>
          </a:p>
        </p:txBody>
      </p:sp>
      <p:sp>
        <p:nvSpPr>
          <p:cNvPr id="21510" name="TextBox 5"/>
          <p:cNvSpPr txBox="1">
            <a:spLocks noChangeArrowheads="1"/>
          </p:cNvSpPr>
          <p:nvPr/>
        </p:nvSpPr>
        <p:spPr bwMode="auto">
          <a:xfrm>
            <a:off x="5759624" y="1916832"/>
            <a:ext cx="3384376" cy="646331"/>
          </a:xfrm>
          <a:prstGeom prst="rect">
            <a:avLst/>
          </a:prstGeom>
          <a:noFill/>
          <a:ln w="9525">
            <a:noFill/>
            <a:miter lim="800000"/>
            <a:headEnd/>
            <a:tailEnd/>
          </a:ln>
        </p:spPr>
        <p:txBody>
          <a:bodyPr wrap="square">
            <a:spAutoFit/>
          </a:bodyPr>
          <a:lstStyle/>
          <a:p>
            <a:r>
              <a:rPr lang="en-US" dirty="0"/>
              <a:t>Chapter </a:t>
            </a:r>
            <a:r>
              <a:rPr lang="en-US" dirty="0" smtClean="0"/>
              <a:t>2 (b)</a:t>
            </a:r>
          </a:p>
          <a:p>
            <a:r>
              <a:rPr lang="en-US" b="1" dirty="0" smtClean="0"/>
              <a:t>Operating System Structures</a:t>
            </a:r>
            <a:endParaRPr lang="en-US" b="1"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838200" y="296863"/>
            <a:ext cx="8229600" cy="576262"/>
          </a:xfrm>
        </p:spPr>
        <p:txBody>
          <a:bodyPr>
            <a:noAutofit/>
          </a:bodyPr>
          <a:lstStyle/>
          <a:p>
            <a:pPr algn="ctr"/>
            <a:r>
              <a:rPr lang="en-US" sz="3600" dirty="0" smtClean="0"/>
              <a:t>Operating System Design and </a:t>
            </a:r>
            <a:br>
              <a:rPr lang="en-US" sz="3600" dirty="0" smtClean="0"/>
            </a:br>
            <a:r>
              <a:rPr lang="en-US" sz="3600" dirty="0" smtClean="0"/>
              <a:t>Implementation (Cont.)</a:t>
            </a:r>
          </a:p>
        </p:txBody>
      </p:sp>
      <p:sp>
        <p:nvSpPr>
          <p:cNvPr id="33795" name="Rectangle 3"/>
          <p:cNvSpPr>
            <a:spLocks noGrp="1" noChangeArrowheads="1"/>
          </p:cNvSpPr>
          <p:nvPr>
            <p:ph type="body" idx="1"/>
          </p:nvPr>
        </p:nvSpPr>
        <p:spPr>
          <a:xfrm>
            <a:off x="1115616" y="1233488"/>
            <a:ext cx="7404497" cy="4530725"/>
          </a:xfrm>
        </p:spPr>
        <p:txBody>
          <a:bodyPr>
            <a:normAutofit lnSpcReduction="10000"/>
          </a:bodyPr>
          <a:lstStyle/>
          <a:p>
            <a:r>
              <a:rPr lang="en-US" sz="2400" dirty="0" smtClean="0"/>
              <a:t>Important principle to separate</a:t>
            </a:r>
          </a:p>
          <a:p>
            <a:pPr lvl="1"/>
            <a:r>
              <a:rPr lang="en-US" sz="2000" b="1" dirty="0" smtClean="0"/>
              <a:t>Policy:   </a:t>
            </a:r>
            <a:r>
              <a:rPr lang="en-US" sz="2000" dirty="0" smtClean="0"/>
              <a:t>What will be done?</a:t>
            </a:r>
            <a:r>
              <a:rPr lang="en-US" sz="2000" b="1" dirty="0" smtClean="0"/>
              <a:t> </a:t>
            </a:r>
          </a:p>
          <a:p>
            <a:pPr lvl="1"/>
            <a:r>
              <a:rPr lang="en-US" sz="2000" b="1" dirty="0" smtClean="0"/>
              <a:t>Mechanism:  </a:t>
            </a:r>
            <a:r>
              <a:rPr lang="en-US" sz="2000" dirty="0" smtClean="0"/>
              <a:t>How to do it?</a:t>
            </a:r>
          </a:p>
          <a:p>
            <a:pPr lvl="2"/>
            <a:r>
              <a:rPr lang="en-US" sz="2000" dirty="0" smtClean="0"/>
              <a:t>E.g. Timer construct: </a:t>
            </a:r>
          </a:p>
          <a:p>
            <a:pPr lvl="2"/>
            <a:r>
              <a:rPr lang="en-US" sz="2000" dirty="0" smtClean="0"/>
              <a:t>Policy: Implement timer for CPU protection</a:t>
            </a:r>
          </a:p>
          <a:p>
            <a:pPr lvl="2"/>
            <a:r>
              <a:rPr lang="en-US" sz="2000" dirty="0" smtClean="0"/>
              <a:t>Mechanism: How long timer should be set.</a:t>
            </a:r>
          </a:p>
          <a:p>
            <a:endParaRPr lang="en-US" sz="2400" dirty="0" smtClean="0"/>
          </a:p>
          <a:p>
            <a:r>
              <a:rPr lang="en-US" sz="2400" dirty="0" smtClean="0"/>
              <a:t>Mechanisms determine how to do something, policies decide what will be done</a:t>
            </a:r>
          </a:p>
          <a:p>
            <a:pPr lvl="1"/>
            <a:r>
              <a:rPr lang="en-US" sz="2000" dirty="0" smtClean="0"/>
              <a:t>The separation of policy from mechanism is a very important principle, it allows maximum flexibility if policy decisions are to be changed later</a:t>
            </a:r>
          </a:p>
          <a:p>
            <a:pPr>
              <a:buFont typeface="Monotype Sorts" charset="2"/>
              <a:buNone/>
            </a:pPr>
            <a:endParaRPr lang="en-US" sz="2400" dirty="0" smtClean="0"/>
          </a:p>
          <a:p>
            <a:pPr>
              <a:buFont typeface="Monotype Sorts" charset="2"/>
              <a:buNone/>
            </a:pPr>
            <a:endParaRPr lang="en-US" sz="2400" dirty="0" smtClean="0"/>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838200" y="296863"/>
            <a:ext cx="8229600" cy="576262"/>
          </a:xfrm>
        </p:spPr>
        <p:txBody>
          <a:bodyPr>
            <a:noAutofit/>
          </a:bodyPr>
          <a:lstStyle/>
          <a:p>
            <a:pPr algn="ctr"/>
            <a:r>
              <a:rPr lang="en-US" sz="3600" dirty="0" smtClean="0"/>
              <a:t>Operating System Design and </a:t>
            </a:r>
            <a:br>
              <a:rPr lang="en-US" sz="3600" dirty="0" smtClean="0"/>
            </a:br>
            <a:r>
              <a:rPr lang="en-US" sz="3600" dirty="0" smtClean="0"/>
              <a:t>Implementation (Cont.)</a:t>
            </a:r>
          </a:p>
        </p:txBody>
      </p:sp>
      <p:sp>
        <p:nvSpPr>
          <p:cNvPr id="33795" name="Rectangle 3"/>
          <p:cNvSpPr>
            <a:spLocks noGrp="1" noChangeArrowheads="1"/>
          </p:cNvSpPr>
          <p:nvPr>
            <p:ph type="body" idx="1"/>
          </p:nvPr>
        </p:nvSpPr>
        <p:spPr>
          <a:xfrm>
            <a:off x="1115616" y="1233488"/>
            <a:ext cx="7848872" cy="5435872"/>
          </a:xfrm>
        </p:spPr>
        <p:txBody>
          <a:bodyPr>
            <a:normAutofit lnSpcReduction="10000"/>
          </a:bodyPr>
          <a:lstStyle/>
          <a:p>
            <a:r>
              <a:rPr lang="en-US" sz="2400" dirty="0" smtClean="0"/>
              <a:t>Worst case: Each change in policy results in change of mechanisms.</a:t>
            </a:r>
          </a:p>
          <a:p>
            <a:pPr lvl="1"/>
            <a:r>
              <a:rPr lang="en-US" sz="2000" dirty="0" smtClean="0"/>
              <a:t>Best design: Changes only in parameters.</a:t>
            </a:r>
          </a:p>
          <a:p>
            <a:pPr lvl="1"/>
            <a:r>
              <a:rPr lang="en-US" sz="2000" dirty="0" smtClean="0"/>
              <a:t>E.g. giving priority to certain types of programs. I/O </a:t>
            </a:r>
            <a:r>
              <a:rPr lang="en-US" sz="2000" dirty="0" err="1" smtClean="0"/>
              <a:t>vs</a:t>
            </a:r>
            <a:r>
              <a:rPr lang="en-US" sz="2000" dirty="0" smtClean="0"/>
              <a:t> CPU intensive.</a:t>
            </a:r>
          </a:p>
          <a:p>
            <a:endParaRPr lang="en-US" sz="2400" dirty="0" smtClean="0"/>
          </a:p>
          <a:p>
            <a:r>
              <a:rPr lang="en-US" sz="2400" dirty="0" smtClean="0"/>
              <a:t>Two Extremes of approaches:</a:t>
            </a:r>
          </a:p>
          <a:p>
            <a:pPr lvl="1"/>
            <a:r>
              <a:rPr lang="en-US" sz="2000" dirty="0" smtClean="0"/>
              <a:t>Microkernel based OS implement basic set of primitive building blocks.</a:t>
            </a:r>
          </a:p>
          <a:p>
            <a:pPr lvl="2"/>
            <a:r>
              <a:rPr lang="en-US" sz="1600" dirty="0" smtClean="0"/>
              <a:t>Completely Policy free.</a:t>
            </a:r>
          </a:p>
          <a:p>
            <a:pPr lvl="2"/>
            <a:r>
              <a:rPr lang="en-US" sz="1600" dirty="0" smtClean="0"/>
              <a:t>More policy oriented modules via system programs.</a:t>
            </a:r>
          </a:p>
          <a:p>
            <a:pPr lvl="2"/>
            <a:r>
              <a:rPr lang="en-US" sz="1600" dirty="0" smtClean="0"/>
              <a:t>E.g. History of Time sharing in UNIX.</a:t>
            </a:r>
          </a:p>
          <a:p>
            <a:pPr lvl="1"/>
            <a:r>
              <a:rPr lang="en-US" sz="2000" dirty="0" smtClean="0"/>
              <a:t>Windows: fixed policy and mechanism.</a:t>
            </a:r>
          </a:p>
          <a:p>
            <a:pPr lvl="2"/>
            <a:r>
              <a:rPr lang="en-US" sz="1600" dirty="0" smtClean="0"/>
              <a:t>Strict policy and mechanisms: </a:t>
            </a:r>
          </a:p>
          <a:p>
            <a:pPr lvl="2"/>
            <a:r>
              <a:rPr lang="en-US" sz="1600" dirty="0" smtClean="0"/>
              <a:t>All apps having same interfaces, interfaces built into kernel and system libraries.</a:t>
            </a:r>
          </a:p>
          <a:p>
            <a:pPr>
              <a:buFont typeface="Monotype Sorts" charset="2"/>
              <a:buNone/>
            </a:pPr>
            <a:endParaRPr lang="en-US" sz="2400" dirty="0" smtClean="0"/>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838200" y="296863"/>
            <a:ext cx="8229600" cy="576262"/>
          </a:xfrm>
        </p:spPr>
        <p:txBody>
          <a:bodyPr>
            <a:noAutofit/>
          </a:bodyPr>
          <a:lstStyle/>
          <a:p>
            <a:pPr algn="ctr"/>
            <a:r>
              <a:rPr lang="en-US" sz="3600" dirty="0" smtClean="0"/>
              <a:t>Operating System Design and </a:t>
            </a:r>
            <a:br>
              <a:rPr lang="en-US" sz="3600" dirty="0" smtClean="0"/>
            </a:br>
            <a:r>
              <a:rPr lang="en-US" sz="3600" dirty="0" smtClean="0"/>
              <a:t>Implementation (Cont.)</a:t>
            </a:r>
          </a:p>
        </p:txBody>
      </p:sp>
      <p:sp>
        <p:nvSpPr>
          <p:cNvPr id="33795" name="Rectangle 3"/>
          <p:cNvSpPr>
            <a:spLocks noGrp="1" noChangeArrowheads="1"/>
          </p:cNvSpPr>
          <p:nvPr>
            <p:ph type="body" idx="1"/>
          </p:nvPr>
        </p:nvSpPr>
        <p:spPr>
          <a:xfrm>
            <a:off x="1115616" y="1233488"/>
            <a:ext cx="7848872" cy="5435872"/>
          </a:xfrm>
        </p:spPr>
        <p:txBody>
          <a:bodyPr>
            <a:normAutofit/>
          </a:bodyPr>
          <a:lstStyle/>
          <a:p>
            <a:r>
              <a:rPr lang="en-US" sz="2400" dirty="0" smtClean="0"/>
              <a:t>OS Implementation</a:t>
            </a:r>
          </a:p>
          <a:p>
            <a:pPr lvl="1"/>
            <a:r>
              <a:rPr lang="en-US" sz="2000" dirty="0" smtClean="0"/>
              <a:t>Previously in assembly language, now in C, C++</a:t>
            </a:r>
          </a:p>
          <a:p>
            <a:pPr lvl="1"/>
            <a:endParaRPr lang="en-US" sz="2000" dirty="0" smtClean="0"/>
          </a:p>
          <a:p>
            <a:pPr lvl="1"/>
            <a:r>
              <a:rPr lang="en-US" sz="2000" dirty="0" smtClean="0"/>
              <a:t>Windows and Linux are mostly in C.</a:t>
            </a:r>
          </a:p>
          <a:p>
            <a:pPr lvl="2"/>
            <a:r>
              <a:rPr lang="en-US" sz="1600" dirty="0" smtClean="0"/>
              <a:t>Small codes in assembly as well such as device drivers, for saving and restoring the states of registers.</a:t>
            </a:r>
          </a:p>
          <a:p>
            <a:pPr lvl="1"/>
            <a:endParaRPr lang="en-US" sz="2000" dirty="0" smtClean="0"/>
          </a:p>
          <a:p>
            <a:pPr lvl="1"/>
            <a:r>
              <a:rPr lang="en-US" sz="2000" dirty="0" smtClean="0"/>
              <a:t>MS-DOS was implemented in Intel 8080 Assembly language.</a:t>
            </a:r>
          </a:p>
          <a:p>
            <a:pPr lvl="2"/>
            <a:r>
              <a:rPr lang="en-US" sz="1600" dirty="0" err="1" smtClean="0"/>
              <a:t>Disadv</a:t>
            </a:r>
            <a:r>
              <a:rPr lang="en-US" sz="1600" dirty="0" smtClean="0"/>
              <a:t>: Only runnable by systems that have similar architecture.</a:t>
            </a:r>
          </a:p>
          <a:p>
            <a:pPr lvl="1"/>
            <a:endParaRPr lang="en-US" sz="2000" dirty="0" smtClean="0"/>
          </a:p>
          <a:p>
            <a:pPr lvl="1"/>
            <a:r>
              <a:rPr lang="en-US" sz="2000" dirty="0" smtClean="0"/>
              <a:t>OS in high level languages are easy to port to new hardware.</a:t>
            </a:r>
          </a:p>
          <a:p>
            <a:pPr lvl="2"/>
            <a:r>
              <a:rPr lang="en-US" sz="1600" dirty="0" err="1" smtClean="0"/>
              <a:t>Disadv</a:t>
            </a:r>
            <a:r>
              <a:rPr lang="en-US" sz="1600" dirty="0" smtClean="0"/>
              <a:t>: Reduces speed and increased storage requirements.</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1403648" y="1412776"/>
            <a:ext cx="7498080" cy="764704"/>
          </a:xfrm>
        </p:spPr>
        <p:txBody>
          <a:bodyPr>
            <a:normAutofit/>
          </a:bodyPr>
          <a:lstStyle/>
          <a:p>
            <a:pPr algn="ctr"/>
            <a:r>
              <a:rPr lang="en-US" sz="3600" dirty="0" smtClean="0"/>
              <a:t>Operating System Structure </a:t>
            </a:r>
          </a:p>
        </p:txBody>
      </p:sp>
      <p:sp>
        <p:nvSpPr>
          <p:cNvPr id="5" name="Rectangle 2"/>
          <p:cNvSpPr txBox="1">
            <a:spLocks noChangeArrowheads="1"/>
          </p:cNvSpPr>
          <p:nvPr/>
        </p:nvSpPr>
        <p:spPr>
          <a:xfrm>
            <a:off x="1403648" y="5085184"/>
            <a:ext cx="7498080" cy="764704"/>
          </a:xfrm>
          <a:prstGeom prst="rect">
            <a:avLst/>
          </a:prstGeom>
        </p:spPr>
        <p:style>
          <a:lnRef idx="1">
            <a:schemeClr val="accent2"/>
          </a:lnRef>
          <a:fillRef idx="2">
            <a:schemeClr val="accent2"/>
          </a:fillRef>
          <a:effectRef idx="1">
            <a:schemeClr val="accent2"/>
          </a:effectRef>
          <a:fontRef idx="minor">
            <a:schemeClr val="dk1"/>
          </a:fontRef>
        </p:style>
        <p:txBody>
          <a:bodyPr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0" normalizeH="0" baseline="0" noProof="0" dirty="0" smtClean="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rPr>
              <a:t>Read from Book</a:t>
            </a:r>
            <a:r>
              <a:rPr kumimoji="0" lang="en-US" sz="2800" b="0" i="0" u="none" strike="noStrike" kern="1200" cap="none" spc="0" normalizeH="0" noProof="0" dirty="0" smtClean="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rPr>
              <a:t> As Well for Details</a:t>
            </a:r>
            <a:endParaRPr kumimoji="0" lang="en-US" sz="2800" b="0" i="0" u="none" strike="noStrike" kern="1200" cap="none" spc="0" normalizeH="0" baseline="0" noProof="0" dirty="0" smtClean="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endParaRPr>
          </a:p>
        </p:txBody>
      </p:sp>
      <p:sp>
        <p:nvSpPr>
          <p:cNvPr id="4" name="Rectangle 3"/>
          <p:cNvSpPr txBox="1">
            <a:spLocks noChangeArrowheads="1"/>
          </p:cNvSpPr>
          <p:nvPr/>
        </p:nvSpPr>
        <p:spPr>
          <a:xfrm>
            <a:off x="1331640" y="2492896"/>
            <a:ext cx="7812360" cy="2088232"/>
          </a:xfrm>
          <a:prstGeom prst="rect">
            <a:avLst/>
          </a:prstGeom>
        </p:spPr>
        <p:txBody>
          <a:bodyPr>
            <a:normAutofit/>
          </a:bodyPr>
          <a:lstStyle/>
          <a:p>
            <a:pPr marL="365760" marR="0" lvl="0" indent="-283464" algn="l" defTabSz="914400" rtl="0" eaLnBrk="1" fontAlgn="auto" latinLnBrk="0" hangingPunct="1">
              <a:lnSpc>
                <a:spcPct val="100000"/>
              </a:lnSpc>
              <a:spcBef>
                <a:spcPts val="600"/>
              </a:spcBef>
              <a:spcAft>
                <a:spcPts val="0"/>
              </a:spcAft>
              <a:buClr>
                <a:schemeClr val="accent1"/>
              </a:buClr>
              <a:buSzPct val="80000"/>
              <a:buFont typeface="Wingdings 2"/>
              <a:buChar char=""/>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General</a:t>
            </a:r>
            <a:r>
              <a:rPr kumimoji="0" lang="en-US" sz="2400" b="0" i="0" u="none" strike="noStrike" kern="1200" cap="none" spc="0" normalizeH="0" noProof="0" dirty="0" smtClean="0">
                <a:ln>
                  <a:noFill/>
                </a:ln>
                <a:solidFill>
                  <a:schemeClr val="tx1"/>
                </a:solidFill>
                <a:effectLst/>
                <a:uLnTx/>
                <a:uFillTx/>
                <a:latin typeface="+mn-lt"/>
                <a:ea typeface="+mn-ea"/>
                <a:cs typeface="+mn-cs"/>
              </a:rPr>
              <a:t> guideline: </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Partition the task in smaller components with defined input, output and function.</a:t>
            </a:r>
          </a:p>
          <a:p>
            <a:pPr marL="365760" marR="0" lvl="0" indent="-283464" algn="l" defTabSz="914400" rtl="0" eaLnBrk="1" fontAlgn="auto" latinLnBrk="0" hangingPunct="1">
              <a:lnSpc>
                <a:spcPct val="100000"/>
              </a:lnSpc>
              <a:spcBef>
                <a:spcPts val="600"/>
              </a:spcBef>
              <a:spcAft>
                <a:spcPts val="0"/>
              </a:spcAft>
              <a:buClr>
                <a:schemeClr val="accent1"/>
              </a:buClr>
              <a:buSzPct val="80000"/>
              <a:buFont typeface="Wingdings 2"/>
              <a:buChar char=""/>
              <a:tabLst/>
              <a:defRPr/>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1645920" y="0"/>
            <a:ext cx="7498080" cy="764704"/>
          </a:xfrm>
        </p:spPr>
        <p:txBody>
          <a:bodyPr>
            <a:normAutofit/>
          </a:bodyPr>
          <a:lstStyle/>
          <a:p>
            <a:pPr algn="ctr"/>
            <a:r>
              <a:rPr lang="en-US" sz="3600" dirty="0" smtClean="0"/>
              <a:t>Simple Structure </a:t>
            </a:r>
          </a:p>
        </p:txBody>
      </p:sp>
      <p:sp>
        <p:nvSpPr>
          <p:cNvPr id="34819" name="Rectangle 3"/>
          <p:cNvSpPr>
            <a:spLocks noGrp="1" noChangeArrowheads="1"/>
          </p:cNvSpPr>
          <p:nvPr>
            <p:ph type="body" idx="1"/>
          </p:nvPr>
        </p:nvSpPr>
        <p:spPr>
          <a:xfrm>
            <a:off x="1331640" y="836712"/>
            <a:ext cx="7812360" cy="5760640"/>
          </a:xfrm>
        </p:spPr>
        <p:txBody>
          <a:bodyPr>
            <a:normAutofit/>
          </a:bodyPr>
          <a:lstStyle/>
          <a:p>
            <a:r>
              <a:rPr lang="en-US" sz="2400" dirty="0" smtClean="0"/>
              <a:t>MS-DOS – written to provide the most functionality in the least space</a:t>
            </a:r>
          </a:p>
          <a:p>
            <a:pPr lvl="1"/>
            <a:endParaRPr lang="en-US" sz="2000" dirty="0" smtClean="0"/>
          </a:p>
          <a:p>
            <a:pPr lvl="1"/>
            <a:r>
              <a:rPr lang="en-US" sz="2000" dirty="0" smtClean="0"/>
              <a:t>Not divided into modules: Interfaces and levels of functionality are not well separated.</a:t>
            </a:r>
          </a:p>
          <a:p>
            <a:pPr lvl="1"/>
            <a:endParaRPr lang="en-US" sz="2000" dirty="0" smtClean="0"/>
          </a:p>
          <a:p>
            <a:pPr lvl="1"/>
            <a:r>
              <a:rPr lang="en-US" sz="2000" dirty="0" smtClean="0"/>
              <a:t>E.g. Application programs are able to access the basic I/O routines and write directly to display and disk drives.</a:t>
            </a:r>
          </a:p>
          <a:p>
            <a:pPr lvl="1"/>
            <a:endParaRPr lang="en-US" sz="2000" dirty="0" smtClean="0"/>
          </a:p>
          <a:p>
            <a:pPr lvl="1"/>
            <a:r>
              <a:rPr lang="en-US" sz="2000" dirty="0" smtClean="0"/>
              <a:t>Was also limited by hardware of that era. No dual mode, hardware protection.</a:t>
            </a:r>
          </a:p>
          <a:p>
            <a:endParaRPr lang="en-US" sz="2400" dirty="0" smtClean="0"/>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1331640" y="0"/>
            <a:ext cx="7498080" cy="836712"/>
          </a:xfrm>
        </p:spPr>
        <p:txBody>
          <a:bodyPr>
            <a:normAutofit/>
          </a:bodyPr>
          <a:lstStyle/>
          <a:p>
            <a:pPr algn="ctr"/>
            <a:r>
              <a:rPr lang="en-US" sz="3600" dirty="0" smtClean="0"/>
              <a:t>MS-DOS Layer Structure</a:t>
            </a:r>
          </a:p>
        </p:txBody>
      </p:sp>
      <p:pic>
        <p:nvPicPr>
          <p:cNvPr id="35843" name="Picture 6" descr="2"/>
          <p:cNvPicPr>
            <a:picLocks noChangeAspect="1" noChangeArrowheads="1"/>
          </p:cNvPicPr>
          <p:nvPr/>
        </p:nvPicPr>
        <p:blipFill>
          <a:blip r:embed="rId3" cstate="print"/>
          <a:srcRect/>
          <a:stretch>
            <a:fillRect/>
          </a:stretch>
        </p:blipFill>
        <p:spPr bwMode="auto">
          <a:xfrm>
            <a:off x="2401888" y="1274762"/>
            <a:ext cx="5084226" cy="4890541"/>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3"/>
          <p:cNvSpPr>
            <a:spLocks noGrp="1" noChangeArrowheads="1"/>
          </p:cNvSpPr>
          <p:nvPr>
            <p:ph type="body" idx="1"/>
          </p:nvPr>
        </p:nvSpPr>
        <p:spPr>
          <a:xfrm>
            <a:off x="1115617" y="980728"/>
            <a:ext cx="7632848" cy="5472608"/>
          </a:xfrm>
        </p:spPr>
        <p:txBody>
          <a:bodyPr>
            <a:normAutofit/>
          </a:bodyPr>
          <a:lstStyle/>
          <a:p>
            <a:r>
              <a:rPr lang="en-US" sz="2400" dirty="0" smtClean="0"/>
              <a:t>Original UNIX – limited by hardware functionality, limited structuring.  </a:t>
            </a:r>
          </a:p>
          <a:p>
            <a:r>
              <a:rPr lang="en-US" sz="2400" dirty="0" smtClean="0"/>
              <a:t>The UNIX OS consists of two separable parts</a:t>
            </a:r>
          </a:p>
          <a:p>
            <a:pPr lvl="1"/>
            <a:r>
              <a:rPr lang="en-US" sz="2000" dirty="0" smtClean="0"/>
              <a:t>Systems programs</a:t>
            </a:r>
          </a:p>
          <a:p>
            <a:pPr lvl="1"/>
            <a:endParaRPr lang="en-US" sz="2000" dirty="0" smtClean="0"/>
          </a:p>
          <a:p>
            <a:pPr lvl="1"/>
            <a:r>
              <a:rPr lang="en-US" sz="2000" dirty="0" smtClean="0"/>
              <a:t>The Kernel</a:t>
            </a:r>
          </a:p>
          <a:p>
            <a:pPr lvl="2"/>
            <a:r>
              <a:rPr lang="en-US" sz="1600" dirty="0" smtClean="0"/>
              <a:t>Series of interfaces and device drivers (added and expanded over time).</a:t>
            </a:r>
          </a:p>
          <a:p>
            <a:pPr lvl="2"/>
            <a:endParaRPr lang="en-US" sz="1800" dirty="0" smtClean="0"/>
          </a:p>
          <a:p>
            <a:pPr lvl="2"/>
            <a:r>
              <a:rPr lang="en-US" sz="1800" dirty="0" smtClean="0"/>
              <a:t>Consists of everything below the system-call interface and above the physical hardware</a:t>
            </a:r>
          </a:p>
          <a:p>
            <a:pPr lvl="2"/>
            <a:endParaRPr lang="en-US" sz="1800" dirty="0" smtClean="0"/>
          </a:p>
          <a:p>
            <a:pPr lvl="2"/>
            <a:r>
              <a:rPr lang="en-US" sz="1800" dirty="0" smtClean="0"/>
              <a:t>Provides the file system, CPU scheduling, memory management, and other operating-system functions; a large number of functions for one level</a:t>
            </a:r>
          </a:p>
        </p:txBody>
      </p:sp>
      <p:sp>
        <p:nvSpPr>
          <p:cNvPr id="4" name="Rectangle 2"/>
          <p:cNvSpPr>
            <a:spLocks noGrp="1" noChangeArrowheads="1"/>
          </p:cNvSpPr>
          <p:nvPr>
            <p:ph type="title"/>
          </p:nvPr>
        </p:nvSpPr>
        <p:spPr>
          <a:xfrm>
            <a:off x="1187450" y="0"/>
            <a:ext cx="7956550" cy="764704"/>
          </a:xfrm>
        </p:spPr>
        <p:txBody>
          <a:bodyPr>
            <a:normAutofit/>
          </a:bodyPr>
          <a:lstStyle/>
          <a:p>
            <a:pPr algn="ctr"/>
            <a:r>
              <a:rPr lang="en-US" sz="3600" dirty="0" smtClean="0"/>
              <a:t>Simple Structure </a:t>
            </a: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800100" y="292100"/>
            <a:ext cx="8229600" cy="576263"/>
          </a:xfrm>
        </p:spPr>
        <p:txBody>
          <a:bodyPr>
            <a:noAutofit/>
          </a:bodyPr>
          <a:lstStyle/>
          <a:p>
            <a:pPr algn="ctr"/>
            <a:r>
              <a:rPr lang="en-US" sz="3600" dirty="0" smtClean="0"/>
              <a:t>Traditional UNIX System Structure</a:t>
            </a:r>
          </a:p>
        </p:txBody>
      </p:sp>
      <p:pic>
        <p:nvPicPr>
          <p:cNvPr id="37891" name="Picture 4"/>
          <p:cNvPicPr>
            <a:picLocks noChangeAspect="1" noChangeArrowheads="1"/>
          </p:cNvPicPr>
          <p:nvPr/>
        </p:nvPicPr>
        <p:blipFill>
          <a:blip r:embed="rId3" cstate="print"/>
          <a:srcRect/>
          <a:stretch>
            <a:fillRect/>
          </a:stretch>
        </p:blipFill>
        <p:spPr bwMode="auto">
          <a:xfrm>
            <a:off x="1115616" y="1556792"/>
            <a:ext cx="6923087" cy="420687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p:cNvSpPr>
          <p:nvPr>
            <p:ph type="title" idx="4294967295"/>
          </p:nvPr>
        </p:nvSpPr>
        <p:spPr>
          <a:xfrm>
            <a:off x="1043608" y="1"/>
            <a:ext cx="7566992" cy="914400"/>
          </a:xfrm>
        </p:spPr>
        <p:txBody>
          <a:bodyPr anchor="ctr">
            <a:normAutofit fontScale="90000"/>
          </a:bodyPr>
          <a:lstStyle/>
          <a:p>
            <a:pPr algn="ctr"/>
            <a:r>
              <a:rPr lang="en-US" sz="4000" dirty="0" smtClean="0"/>
              <a:t>Traditional UNIX System Structure</a:t>
            </a:r>
            <a:endParaRPr lang="en-NZ" sz="4000" dirty="0" smtClean="0"/>
          </a:p>
        </p:txBody>
      </p:sp>
      <p:pic>
        <p:nvPicPr>
          <p:cNvPr id="67587" name="Picture 2"/>
          <p:cNvPicPr>
            <a:picLocks noGrp="1" noChangeAspect="1" noChangeArrowheads="1"/>
          </p:cNvPicPr>
          <p:nvPr>
            <p:ph idx="4294967295"/>
          </p:nvPr>
        </p:nvPicPr>
        <p:blipFill>
          <a:blip r:embed="rId3" cstate="print"/>
          <a:srcRect/>
          <a:stretch>
            <a:fillRect/>
          </a:stretch>
        </p:blipFill>
        <p:spPr>
          <a:xfrm>
            <a:off x="1475656" y="1196752"/>
            <a:ext cx="6310313" cy="5372100"/>
          </a:xfrm>
        </p:spPr>
      </p:pic>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p:cNvSpPr>
            <a:spLocks noGrp="1"/>
          </p:cNvSpPr>
          <p:nvPr>
            <p:ph type="title" idx="4294967295"/>
          </p:nvPr>
        </p:nvSpPr>
        <p:spPr>
          <a:xfrm>
            <a:off x="1143000" y="-243408"/>
            <a:ext cx="8001000" cy="1216025"/>
          </a:xfrm>
        </p:spPr>
        <p:txBody>
          <a:bodyPr anchor="ctr">
            <a:normAutofit fontScale="90000"/>
          </a:bodyPr>
          <a:lstStyle/>
          <a:p>
            <a:r>
              <a:rPr lang="en-US" sz="4400" dirty="0" smtClean="0"/>
              <a:t>Traditional UNIX System Structure</a:t>
            </a:r>
            <a:endParaRPr lang="en-NZ" dirty="0" smtClean="0"/>
          </a:p>
        </p:txBody>
      </p:sp>
      <p:pic>
        <p:nvPicPr>
          <p:cNvPr id="68611" name="Picture 2"/>
          <p:cNvPicPr>
            <a:picLocks noGrp="1" noChangeAspect="1" noChangeArrowheads="1"/>
          </p:cNvPicPr>
          <p:nvPr>
            <p:ph idx="4294967295"/>
          </p:nvPr>
        </p:nvPicPr>
        <p:blipFill>
          <a:blip r:embed="rId3" cstate="print"/>
          <a:srcRect/>
          <a:stretch>
            <a:fillRect/>
          </a:stretch>
        </p:blipFill>
        <p:spPr>
          <a:xfrm>
            <a:off x="2337395" y="836712"/>
            <a:ext cx="5114925" cy="6048672"/>
          </a:xfrm>
        </p:spPr>
      </p:pic>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type="body" idx="1"/>
          </p:nvPr>
        </p:nvSpPr>
        <p:spPr>
          <a:xfrm>
            <a:off x="1435608" y="1447800"/>
            <a:ext cx="7498080" cy="5005536"/>
          </a:xfrm>
        </p:spPr>
        <p:txBody>
          <a:bodyPr>
            <a:noAutofit/>
          </a:bodyPr>
          <a:lstStyle/>
          <a:p>
            <a:r>
              <a:rPr lang="en-US" sz="2000" dirty="0" smtClean="0"/>
              <a:t>System Programs</a:t>
            </a:r>
          </a:p>
          <a:p>
            <a:endParaRPr lang="en-US" sz="2000" dirty="0" smtClean="0"/>
          </a:p>
          <a:p>
            <a:r>
              <a:rPr lang="en-US" sz="2000" dirty="0" smtClean="0"/>
              <a:t>Operating System Design and Implementation</a:t>
            </a:r>
          </a:p>
          <a:p>
            <a:endParaRPr lang="en-US" sz="2000" dirty="0" smtClean="0"/>
          </a:p>
          <a:p>
            <a:r>
              <a:rPr lang="en-US" sz="2000" dirty="0" smtClean="0"/>
              <a:t>Operating System Structure</a:t>
            </a:r>
          </a:p>
          <a:p>
            <a:endParaRPr lang="en-US" sz="2000" dirty="0" smtClean="0"/>
          </a:p>
        </p:txBody>
      </p:sp>
      <p:sp>
        <p:nvSpPr>
          <p:cNvPr id="5" name="Rectangle 2"/>
          <p:cNvSpPr>
            <a:spLocks noGrp="1" noChangeArrowheads="1"/>
          </p:cNvSpPr>
          <p:nvPr>
            <p:ph type="title" idx="4294967295"/>
          </p:nvPr>
        </p:nvSpPr>
        <p:spPr>
          <a:xfrm>
            <a:off x="1187624" y="0"/>
            <a:ext cx="7498080" cy="1143000"/>
          </a:xfrm>
        </p:spPr>
        <p:txBody>
          <a:bodyPr>
            <a:normAutofit/>
          </a:bodyPr>
          <a:lstStyle/>
          <a:p>
            <a:pPr eaLnBrk="1" hangingPunct="1"/>
            <a:r>
              <a:rPr lang="en-US" sz="4000" dirty="0" smtClean="0"/>
              <a:t>Chapter 2: Roadmap</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331640" y="0"/>
            <a:ext cx="7498080" cy="908720"/>
          </a:xfrm>
        </p:spPr>
        <p:txBody>
          <a:bodyPr>
            <a:normAutofit/>
          </a:bodyPr>
          <a:lstStyle/>
          <a:p>
            <a:pPr algn="ctr"/>
            <a:r>
              <a:rPr lang="en-US" sz="3600" dirty="0" smtClean="0"/>
              <a:t>Layered Approach</a:t>
            </a:r>
          </a:p>
        </p:txBody>
      </p:sp>
      <p:sp>
        <p:nvSpPr>
          <p:cNvPr id="36867" name="Rectangle 3"/>
          <p:cNvSpPr>
            <a:spLocks noGrp="1" noChangeArrowheads="1"/>
          </p:cNvSpPr>
          <p:nvPr>
            <p:ph type="body" idx="1"/>
          </p:nvPr>
        </p:nvSpPr>
        <p:spPr>
          <a:xfrm>
            <a:off x="1115616" y="1052736"/>
            <a:ext cx="7645400" cy="5178797"/>
          </a:xfrm>
        </p:spPr>
        <p:txBody>
          <a:bodyPr>
            <a:normAutofit/>
          </a:bodyPr>
          <a:lstStyle/>
          <a:p>
            <a:r>
              <a:rPr lang="en-US" sz="2400" dirty="0" smtClean="0"/>
              <a:t>OS is divided into a number of layers (levels), each built on top of lower layers.  </a:t>
            </a:r>
          </a:p>
          <a:p>
            <a:endParaRPr lang="en-US" sz="2400" dirty="0" smtClean="0"/>
          </a:p>
          <a:p>
            <a:r>
              <a:rPr lang="en-US" sz="2400" dirty="0" smtClean="0"/>
              <a:t>The bottom layer (layer 0), is the hardware; the highest (layer N) is the user interface.</a:t>
            </a:r>
          </a:p>
          <a:p>
            <a:pPr lvl="1"/>
            <a:endParaRPr lang="en-US" sz="2400" dirty="0" smtClean="0"/>
          </a:p>
          <a:p>
            <a:pPr lvl="1"/>
            <a:r>
              <a:rPr lang="en-US" sz="2000" dirty="0" smtClean="0"/>
              <a:t>OS layer is an implementation of an abstract object made of data and operations.</a:t>
            </a:r>
          </a:p>
          <a:p>
            <a:pPr lvl="1"/>
            <a:endParaRPr lang="en-US" sz="2000" dirty="0" smtClean="0"/>
          </a:p>
          <a:p>
            <a:pPr lvl="1"/>
            <a:r>
              <a:rPr lang="en-US" sz="2000" dirty="0" smtClean="0"/>
              <a:t>A typical layer has set of data and routines that can be invoked by higher level layers.</a:t>
            </a:r>
          </a:p>
          <a:p>
            <a:pPr lvl="1"/>
            <a:endParaRPr lang="en-US" sz="2000" dirty="0" smtClean="0"/>
          </a:p>
          <a:p>
            <a:pPr lvl="1"/>
            <a:r>
              <a:rPr lang="en-US" sz="2000" dirty="0" smtClean="0"/>
              <a:t>Simplicity of construction.</a:t>
            </a:r>
          </a:p>
          <a:p>
            <a:endParaRPr lang="en-US" sz="2800" dirty="0" smtClean="0"/>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331640" y="0"/>
            <a:ext cx="7498080" cy="908720"/>
          </a:xfrm>
        </p:spPr>
        <p:txBody>
          <a:bodyPr>
            <a:normAutofit/>
          </a:bodyPr>
          <a:lstStyle/>
          <a:p>
            <a:pPr algn="ctr"/>
            <a:r>
              <a:rPr lang="en-US" sz="3600" dirty="0" smtClean="0"/>
              <a:t>Layered Approach</a:t>
            </a:r>
          </a:p>
        </p:txBody>
      </p:sp>
      <p:sp>
        <p:nvSpPr>
          <p:cNvPr id="36867" name="Rectangle 3"/>
          <p:cNvSpPr>
            <a:spLocks noGrp="1" noChangeArrowheads="1"/>
          </p:cNvSpPr>
          <p:nvPr>
            <p:ph type="body" idx="1"/>
          </p:nvPr>
        </p:nvSpPr>
        <p:spPr>
          <a:xfrm>
            <a:off x="1115616" y="1052736"/>
            <a:ext cx="7645400" cy="5178797"/>
          </a:xfrm>
        </p:spPr>
        <p:txBody>
          <a:bodyPr>
            <a:normAutofit/>
          </a:bodyPr>
          <a:lstStyle/>
          <a:p>
            <a:endParaRPr lang="en-US" sz="2400" dirty="0" smtClean="0"/>
          </a:p>
          <a:p>
            <a:r>
              <a:rPr lang="en-US" sz="2400" dirty="0" smtClean="0"/>
              <a:t>With modularity, layers are selected such that each uses functions (operations) and services of only lower-level layers</a:t>
            </a:r>
          </a:p>
          <a:p>
            <a:endParaRPr lang="en-US" sz="2400" dirty="0" smtClean="0"/>
          </a:p>
          <a:p>
            <a:r>
              <a:rPr lang="en-US" sz="2400" dirty="0" smtClean="0"/>
              <a:t>Layers are debugged at one level (assuming the lower layers are correct).</a:t>
            </a:r>
          </a:p>
          <a:p>
            <a:endParaRPr lang="en-US" sz="2400" dirty="0" smtClean="0"/>
          </a:p>
          <a:p>
            <a:r>
              <a:rPr lang="en-US" sz="2400" dirty="0" smtClean="0"/>
              <a:t>Each layer is implemented with operations provided by lower layers.</a:t>
            </a:r>
          </a:p>
          <a:p>
            <a:pPr lvl="1"/>
            <a:r>
              <a:rPr lang="en-US" sz="2000" dirty="0" smtClean="0"/>
              <a:t>Details of lower layers hidden. Only </a:t>
            </a:r>
            <a:r>
              <a:rPr lang="en-US" sz="2000" dirty="0" err="1" smtClean="0"/>
              <a:t>Whats</a:t>
            </a:r>
            <a:r>
              <a:rPr lang="en-US" sz="2000" dirty="0" smtClean="0"/>
              <a:t> are known, no </a:t>
            </a:r>
            <a:r>
              <a:rPr lang="en-US" sz="2000" dirty="0" err="1" smtClean="0"/>
              <a:t>Hows</a:t>
            </a:r>
            <a:r>
              <a:rPr lang="en-US" sz="2000" dirty="0" smtClean="0"/>
              <a:t>.</a:t>
            </a:r>
          </a:p>
          <a:p>
            <a:endParaRPr lang="en-US" sz="2400" dirty="0" smtClean="0"/>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331640" y="0"/>
            <a:ext cx="7498080" cy="908720"/>
          </a:xfrm>
        </p:spPr>
        <p:txBody>
          <a:bodyPr>
            <a:normAutofit/>
          </a:bodyPr>
          <a:lstStyle/>
          <a:p>
            <a:pPr algn="ctr"/>
            <a:r>
              <a:rPr lang="en-US" sz="3600" dirty="0" smtClean="0"/>
              <a:t>Layered Approach</a:t>
            </a:r>
          </a:p>
        </p:txBody>
      </p:sp>
      <p:sp>
        <p:nvSpPr>
          <p:cNvPr id="36867" name="Rectangle 3"/>
          <p:cNvSpPr>
            <a:spLocks noGrp="1" noChangeArrowheads="1"/>
          </p:cNvSpPr>
          <p:nvPr>
            <p:ph type="body" idx="1"/>
          </p:nvPr>
        </p:nvSpPr>
        <p:spPr>
          <a:xfrm>
            <a:off x="1115616" y="1052736"/>
            <a:ext cx="7645400" cy="5178797"/>
          </a:xfrm>
        </p:spPr>
        <p:txBody>
          <a:bodyPr>
            <a:normAutofit/>
          </a:bodyPr>
          <a:lstStyle/>
          <a:p>
            <a:endParaRPr lang="en-US" sz="2400" dirty="0" smtClean="0"/>
          </a:p>
          <a:p>
            <a:r>
              <a:rPr lang="en-US" sz="2400" dirty="0" smtClean="0"/>
              <a:t>Powerful Planning is required while designing layered OS.</a:t>
            </a:r>
          </a:p>
          <a:p>
            <a:pPr lvl="1"/>
            <a:r>
              <a:rPr lang="en-US" sz="2000" dirty="0" smtClean="0"/>
              <a:t>E.g. Routines to handle VM (data backing store) should be lower than the Memory Management Module.</a:t>
            </a:r>
          </a:p>
          <a:p>
            <a:endParaRPr lang="en-US" sz="2400" dirty="0" smtClean="0"/>
          </a:p>
          <a:p>
            <a:r>
              <a:rPr lang="en-US" sz="2400" dirty="0" smtClean="0"/>
              <a:t>Tend to be less efficient than other types.</a:t>
            </a:r>
          </a:p>
          <a:p>
            <a:pPr lvl="1"/>
            <a:r>
              <a:rPr lang="en-US" sz="2000" dirty="0" smtClean="0"/>
              <a:t>Data and control passes through many layers.</a:t>
            </a: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1403648" y="0"/>
            <a:ext cx="7498080" cy="908720"/>
          </a:xfrm>
        </p:spPr>
        <p:txBody>
          <a:bodyPr>
            <a:normAutofit/>
          </a:bodyPr>
          <a:lstStyle/>
          <a:p>
            <a:pPr algn="ctr"/>
            <a:r>
              <a:rPr lang="en-US" sz="3600" dirty="0" smtClean="0"/>
              <a:t>Layered</a:t>
            </a:r>
            <a:r>
              <a:rPr lang="en-US" sz="3900" dirty="0" smtClean="0"/>
              <a:t> </a:t>
            </a:r>
            <a:r>
              <a:rPr lang="en-US" sz="3600" dirty="0" smtClean="0"/>
              <a:t>Operating</a:t>
            </a:r>
            <a:r>
              <a:rPr lang="en-US" sz="3900" dirty="0" smtClean="0"/>
              <a:t> </a:t>
            </a:r>
            <a:r>
              <a:rPr lang="en-US" sz="3600" dirty="0" smtClean="0"/>
              <a:t>System</a:t>
            </a:r>
          </a:p>
        </p:txBody>
      </p:sp>
      <p:pic>
        <p:nvPicPr>
          <p:cNvPr id="39939" name="Picture 5"/>
          <p:cNvPicPr>
            <a:picLocks noChangeAspect="1" noChangeArrowheads="1"/>
          </p:cNvPicPr>
          <p:nvPr/>
        </p:nvPicPr>
        <p:blipFill>
          <a:blip r:embed="rId3" cstate="print"/>
          <a:srcRect/>
          <a:stretch>
            <a:fillRect/>
          </a:stretch>
        </p:blipFill>
        <p:spPr bwMode="auto">
          <a:xfrm>
            <a:off x="2339975" y="1257300"/>
            <a:ext cx="5133975" cy="51054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idx="4294967295"/>
          </p:nvPr>
        </p:nvSpPr>
        <p:spPr>
          <a:xfrm>
            <a:off x="1645920" y="0"/>
            <a:ext cx="7498080" cy="1143000"/>
          </a:xfrm>
        </p:spPr>
        <p:txBody>
          <a:bodyPr anchor="ctr">
            <a:normAutofit fontScale="90000"/>
          </a:bodyPr>
          <a:lstStyle/>
          <a:p>
            <a:pPr algn="ctr" eaLnBrk="1" hangingPunct="1"/>
            <a:r>
              <a:rPr lang="en-NZ" dirty="0" smtClean="0">
                <a:solidFill>
                  <a:srgbClr val="FF0000"/>
                </a:solidFill>
              </a:rPr>
              <a:t>One possible view of an OS with layered approach</a:t>
            </a:r>
          </a:p>
        </p:txBody>
      </p:sp>
      <p:pic>
        <p:nvPicPr>
          <p:cNvPr id="54275" name="Picture 2"/>
          <p:cNvPicPr>
            <a:picLocks noGrp="1" noChangeAspect="1" noChangeArrowheads="1"/>
          </p:cNvPicPr>
          <p:nvPr>
            <p:ph idx="4294967295"/>
          </p:nvPr>
        </p:nvPicPr>
        <p:blipFill>
          <a:blip r:embed="rId3" cstate="print"/>
          <a:srcRect/>
          <a:stretch>
            <a:fillRect/>
          </a:stretch>
        </p:blipFill>
        <p:spPr>
          <a:xfrm>
            <a:off x="1259632" y="1124744"/>
            <a:ext cx="7884368" cy="5733256"/>
          </a:xfrm>
        </p:spPr>
      </p:pic>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1331640" y="0"/>
            <a:ext cx="7498080" cy="1143000"/>
          </a:xfrm>
        </p:spPr>
        <p:txBody>
          <a:bodyPr>
            <a:normAutofit/>
          </a:bodyPr>
          <a:lstStyle/>
          <a:p>
            <a:pPr algn="ctr"/>
            <a:r>
              <a:rPr lang="en-US" sz="3600" dirty="0" smtClean="0"/>
              <a:t>Microkernel System Structure </a:t>
            </a:r>
          </a:p>
        </p:txBody>
      </p:sp>
      <p:sp>
        <p:nvSpPr>
          <p:cNvPr id="40963" name="Rectangle 3"/>
          <p:cNvSpPr>
            <a:spLocks noGrp="1" noChangeArrowheads="1"/>
          </p:cNvSpPr>
          <p:nvPr>
            <p:ph type="body" idx="1"/>
          </p:nvPr>
        </p:nvSpPr>
        <p:spPr>
          <a:xfrm>
            <a:off x="806450" y="1233488"/>
            <a:ext cx="7942014" cy="5624512"/>
          </a:xfrm>
        </p:spPr>
        <p:txBody>
          <a:bodyPr>
            <a:normAutofit/>
          </a:bodyPr>
          <a:lstStyle/>
          <a:p>
            <a:r>
              <a:rPr lang="en-US" sz="2400" dirty="0" smtClean="0"/>
              <a:t>In mid, 1980s, Mach removed all non essential components from Unix kernel and implemented them as system or user level programs.</a:t>
            </a:r>
          </a:p>
          <a:p>
            <a:endParaRPr lang="en-US" sz="2400" dirty="0" smtClean="0"/>
          </a:p>
          <a:p>
            <a:r>
              <a:rPr lang="en-US" sz="2400" dirty="0" smtClean="0"/>
              <a:t>Typically, micro-kernels provide minimal </a:t>
            </a:r>
            <a:r>
              <a:rPr lang="en-US" sz="2400" u="sng" dirty="0" smtClean="0"/>
              <a:t>process </a:t>
            </a:r>
            <a:r>
              <a:rPr lang="en-US" sz="2400" dirty="0" smtClean="0"/>
              <a:t>(scheduling) and </a:t>
            </a:r>
            <a:r>
              <a:rPr lang="en-US" sz="2400" u="sng" dirty="0" smtClean="0"/>
              <a:t>memory management</a:t>
            </a:r>
            <a:r>
              <a:rPr lang="en-US" sz="2400" dirty="0" smtClean="0"/>
              <a:t> (address spaces), in addition to </a:t>
            </a:r>
            <a:r>
              <a:rPr lang="en-US" sz="2400" u="sng" dirty="0" smtClean="0"/>
              <a:t>communication  (inter process communication) </a:t>
            </a:r>
            <a:r>
              <a:rPr lang="en-US" sz="2400" dirty="0" smtClean="0"/>
              <a:t>facility.</a:t>
            </a:r>
          </a:p>
          <a:p>
            <a:endParaRPr lang="en-US" sz="2400" dirty="0" smtClean="0"/>
          </a:p>
          <a:p>
            <a:r>
              <a:rPr lang="en-US" sz="2400" dirty="0" smtClean="0"/>
              <a:t>Provides communication between the client program and various services using </a:t>
            </a:r>
            <a:r>
              <a:rPr lang="en-US" sz="2400" i="1" dirty="0" smtClean="0"/>
              <a:t>message passing.</a:t>
            </a:r>
          </a:p>
          <a:p>
            <a:endParaRPr lang="en-US" sz="2400" dirty="0" smtClean="0"/>
          </a:p>
          <a:p>
            <a:r>
              <a:rPr lang="en-US" sz="2400" dirty="0" smtClean="0"/>
              <a:t>Services also run in user space</a:t>
            </a:r>
          </a:p>
          <a:p>
            <a:endParaRPr lang="en-US" sz="500" dirty="0" smtClean="0"/>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1331640" y="0"/>
            <a:ext cx="7498080" cy="1143000"/>
          </a:xfrm>
        </p:spPr>
        <p:txBody>
          <a:bodyPr>
            <a:normAutofit/>
          </a:bodyPr>
          <a:lstStyle/>
          <a:p>
            <a:pPr algn="ctr"/>
            <a:r>
              <a:rPr lang="en-US" sz="3600" dirty="0" smtClean="0"/>
              <a:t>Microkernel System Structure </a:t>
            </a:r>
          </a:p>
        </p:txBody>
      </p:sp>
      <p:sp>
        <p:nvSpPr>
          <p:cNvPr id="40963" name="Rectangle 3"/>
          <p:cNvSpPr>
            <a:spLocks noGrp="1" noChangeArrowheads="1"/>
          </p:cNvSpPr>
          <p:nvPr>
            <p:ph type="body" idx="1"/>
          </p:nvPr>
        </p:nvSpPr>
        <p:spPr>
          <a:xfrm>
            <a:off x="806450" y="1233488"/>
            <a:ext cx="7942014" cy="5624512"/>
          </a:xfrm>
        </p:spPr>
        <p:txBody>
          <a:bodyPr>
            <a:normAutofit/>
          </a:bodyPr>
          <a:lstStyle/>
          <a:p>
            <a:endParaRPr lang="en-US" sz="500" dirty="0" smtClean="0"/>
          </a:p>
          <a:p>
            <a:r>
              <a:rPr lang="en-US" sz="2400" dirty="0" smtClean="0"/>
              <a:t>Benefits:</a:t>
            </a:r>
          </a:p>
          <a:p>
            <a:pPr lvl="1"/>
            <a:r>
              <a:rPr lang="en-US" sz="2000" dirty="0" smtClean="0"/>
              <a:t>Easier to extend a microkernel. New services are added to user space and do not require modification of kernel.</a:t>
            </a:r>
          </a:p>
          <a:p>
            <a:pPr lvl="1"/>
            <a:r>
              <a:rPr lang="en-US" sz="2000" dirty="0" smtClean="0"/>
              <a:t>Easier to port the operating system to new architectures</a:t>
            </a:r>
          </a:p>
          <a:p>
            <a:pPr lvl="1"/>
            <a:r>
              <a:rPr lang="en-US" sz="2000" dirty="0" smtClean="0"/>
              <a:t>More reliable (less code is running in kernel mode). If process fails, rest of OS remains untouched.</a:t>
            </a:r>
          </a:p>
          <a:p>
            <a:pPr lvl="1"/>
            <a:r>
              <a:rPr lang="en-US" sz="2000" dirty="0" smtClean="0"/>
              <a:t>More secure</a:t>
            </a:r>
          </a:p>
          <a:p>
            <a:pPr lvl="1"/>
            <a:endParaRPr lang="en-US" sz="500" dirty="0" smtClean="0"/>
          </a:p>
          <a:p>
            <a:endParaRPr lang="en-US" sz="2400" dirty="0" smtClean="0"/>
          </a:p>
          <a:p>
            <a:r>
              <a:rPr lang="en-US" sz="2400" dirty="0" smtClean="0"/>
              <a:t>Detriments:</a:t>
            </a:r>
          </a:p>
          <a:p>
            <a:pPr lvl="1"/>
            <a:r>
              <a:rPr lang="en-US" sz="2000" dirty="0" smtClean="0"/>
              <a:t>Performance overhead of user space to kernel space communication</a:t>
            </a:r>
          </a:p>
          <a:p>
            <a:pPr lvl="2"/>
            <a:r>
              <a:rPr lang="en-US" sz="1600" dirty="0" smtClean="0"/>
              <a:t>Client programs and servers do not interact directly with each other, they do interaction only through micro-kernels messages.</a:t>
            </a: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1403648" y="0"/>
            <a:ext cx="7498080" cy="692696"/>
          </a:xfrm>
        </p:spPr>
        <p:txBody>
          <a:bodyPr>
            <a:normAutofit/>
          </a:bodyPr>
          <a:lstStyle/>
          <a:p>
            <a:pPr algn="ctr"/>
            <a:r>
              <a:rPr lang="en-US" sz="3600" dirty="0" smtClean="0"/>
              <a:t>Modules</a:t>
            </a:r>
          </a:p>
        </p:txBody>
      </p:sp>
      <p:sp>
        <p:nvSpPr>
          <p:cNvPr id="43011" name="Rectangle 3"/>
          <p:cNvSpPr>
            <a:spLocks noGrp="1" noChangeArrowheads="1"/>
          </p:cNvSpPr>
          <p:nvPr>
            <p:ph type="body" idx="1"/>
          </p:nvPr>
        </p:nvSpPr>
        <p:spPr>
          <a:xfrm>
            <a:off x="1115616" y="764704"/>
            <a:ext cx="7776864" cy="5832648"/>
          </a:xfrm>
        </p:spPr>
        <p:txBody>
          <a:bodyPr>
            <a:normAutofit/>
          </a:bodyPr>
          <a:lstStyle/>
          <a:p>
            <a:r>
              <a:rPr lang="en-US" sz="2400" dirty="0" smtClean="0"/>
              <a:t>Current Methodology: Object Oriented Approach.</a:t>
            </a:r>
          </a:p>
          <a:p>
            <a:pPr lvl="1"/>
            <a:r>
              <a:rPr lang="en-US" sz="2000" dirty="0" smtClean="0"/>
              <a:t>Kernel has core components and links to additional services either at boot time or run time.</a:t>
            </a:r>
          </a:p>
          <a:p>
            <a:pPr lvl="1"/>
            <a:r>
              <a:rPr lang="en-US" sz="2000" dirty="0" smtClean="0"/>
              <a:t>Uses dynamically loadable modules.</a:t>
            </a:r>
          </a:p>
          <a:p>
            <a:pPr lvl="1"/>
            <a:endParaRPr lang="en-US" sz="2000" dirty="0" smtClean="0"/>
          </a:p>
          <a:p>
            <a:r>
              <a:rPr lang="en-US" sz="2400" dirty="0" smtClean="0"/>
              <a:t>Kernel provide core services and certain features to be implemented dynamically.</a:t>
            </a:r>
          </a:p>
          <a:p>
            <a:pPr lvl="1"/>
            <a:r>
              <a:rPr lang="en-US" sz="2000" dirty="0" smtClean="0"/>
              <a:t>E.g. Device and Bus drivers, support for different file services.</a:t>
            </a:r>
          </a:p>
          <a:p>
            <a:pPr lvl="1"/>
            <a:r>
              <a:rPr lang="en-US" sz="2000" dirty="0" smtClean="0"/>
              <a:t>Each core component is separate and has defined protected interfaces.</a:t>
            </a:r>
          </a:p>
          <a:p>
            <a:pPr lvl="1"/>
            <a:r>
              <a:rPr lang="en-US" sz="2000" dirty="0" smtClean="0"/>
              <a:t>Each module talks to the others over known interfaces</a:t>
            </a:r>
          </a:p>
          <a:p>
            <a:pPr lvl="1"/>
            <a:endParaRPr lang="en-US" sz="2000" dirty="0" smtClean="0"/>
          </a:p>
          <a:p>
            <a:r>
              <a:rPr lang="en-US" sz="2400" dirty="0" smtClean="0"/>
              <a:t>Overall, similar to layers but with more flexible</a:t>
            </a: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normAutofit/>
          </a:bodyPr>
          <a:lstStyle/>
          <a:p>
            <a:pPr algn="ctr"/>
            <a:r>
              <a:rPr lang="en-US" sz="3600" dirty="0" smtClean="0"/>
              <a:t>Solaris</a:t>
            </a:r>
            <a:r>
              <a:rPr lang="en-US" sz="3900" dirty="0" smtClean="0"/>
              <a:t> </a:t>
            </a:r>
            <a:r>
              <a:rPr lang="en-US" sz="3600" dirty="0" smtClean="0"/>
              <a:t>Modular</a:t>
            </a:r>
            <a:r>
              <a:rPr lang="en-US" sz="3900" dirty="0" smtClean="0"/>
              <a:t> </a:t>
            </a:r>
            <a:r>
              <a:rPr lang="en-US" sz="3600" dirty="0" smtClean="0"/>
              <a:t>Approach</a:t>
            </a:r>
          </a:p>
        </p:txBody>
      </p:sp>
      <p:pic>
        <p:nvPicPr>
          <p:cNvPr id="44035" name="Picture 4"/>
          <p:cNvPicPr>
            <a:picLocks noChangeAspect="1" noChangeArrowheads="1"/>
          </p:cNvPicPr>
          <p:nvPr/>
        </p:nvPicPr>
        <p:blipFill>
          <a:blip r:embed="rId3" cstate="print"/>
          <a:srcRect/>
          <a:stretch>
            <a:fillRect/>
          </a:stretch>
        </p:blipFill>
        <p:spPr bwMode="auto">
          <a:xfrm>
            <a:off x="1019175" y="1501775"/>
            <a:ext cx="7197725" cy="387985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1640" y="2780928"/>
            <a:ext cx="7498080" cy="1143000"/>
          </a:xfrm>
        </p:spPr>
        <p:txBody>
          <a:bodyPr/>
          <a:lstStyle/>
          <a:p>
            <a:pPr algn="ctr"/>
            <a:r>
              <a:rPr lang="en-GB" dirty="0" smtClean="0"/>
              <a:t>End</a:t>
            </a:r>
            <a:endParaRPr lang="en-GB" dirty="0"/>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1331640" y="0"/>
            <a:ext cx="7498080" cy="836712"/>
          </a:xfrm>
        </p:spPr>
        <p:txBody>
          <a:bodyPr>
            <a:normAutofit/>
          </a:bodyPr>
          <a:lstStyle/>
          <a:p>
            <a:pPr algn="ctr" eaLnBrk="1" hangingPunct="1"/>
            <a:r>
              <a:rPr lang="en-US" sz="3600" dirty="0" smtClean="0"/>
              <a:t>System Programs</a:t>
            </a:r>
          </a:p>
        </p:txBody>
      </p:sp>
      <p:sp>
        <p:nvSpPr>
          <p:cNvPr id="29699" name="Rectangle 3"/>
          <p:cNvSpPr>
            <a:spLocks noGrp="1" noChangeArrowheads="1"/>
          </p:cNvSpPr>
          <p:nvPr>
            <p:ph type="body" idx="1"/>
          </p:nvPr>
        </p:nvSpPr>
        <p:spPr>
          <a:xfrm>
            <a:off x="1115616" y="1295400"/>
            <a:ext cx="7704856" cy="5562600"/>
          </a:xfrm>
        </p:spPr>
        <p:txBody>
          <a:bodyPr>
            <a:noAutofit/>
          </a:bodyPr>
          <a:lstStyle/>
          <a:p>
            <a:pPr>
              <a:lnSpc>
                <a:spcPct val="120000"/>
              </a:lnSpc>
            </a:pPr>
            <a:r>
              <a:rPr lang="en-US" sz="2400" dirty="0" smtClean="0"/>
              <a:t>Also known as System Utilities</a:t>
            </a:r>
          </a:p>
          <a:p>
            <a:pPr>
              <a:lnSpc>
                <a:spcPct val="120000"/>
              </a:lnSpc>
            </a:pPr>
            <a:endParaRPr lang="en-US" sz="2400" dirty="0" smtClean="0"/>
          </a:p>
          <a:p>
            <a:pPr>
              <a:lnSpc>
                <a:spcPct val="120000"/>
              </a:lnSpc>
            </a:pPr>
            <a:r>
              <a:rPr lang="en-US" sz="2400" dirty="0" smtClean="0"/>
              <a:t>System programs provide a convenient environment for program development and execution.  </a:t>
            </a:r>
          </a:p>
          <a:p>
            <a:pPr lvl="1">
              <a:lnSpc>
                <a:spcPct val="120000"/>
              </a:lnSpc>
            </a:pPr>
            <a:r>
              <a:rPr lang="en-US" sz="2000" dirty="0" smtClean="0"/>
              <a:t>In some cases, simply user interfaces to system calls.</a:t>
            </a:r>
          </a:p>
          <a:p>
            <a:pPr>
              <a:lnSpc>
                <a:spcPct val="120000"/>
              </a:lnSpc>
            </a:pPr>
            <a:endParaRPr lang="en-US" sz="2400" dirty="0" smtClean="0"/>
          </a:p>
          <a:p>
            <a:pPr>
              <a:lnSpc>
                <a:spcPct val="120000"/>
              </a:lnSpc>
            </a:pPr>
            <a:r>
              <a:rPr lang="en-US" sz="2400" dirty="0" smtClean="0"/>
              <a:t>Most users’ view of the operating system is defined by system programs, not the actual system calls</a:t>
            </a:r>
          </a:p>
          <a:p>
            <a:pPr lvl="1">
              <a:lnSpc>
                <a:spcPct val="120000"/>
              </a:lnSpc>
            </a:pPr>
            <a:endParaRPr lang="en-US" sz="2000" dirty="0" smtClean="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idx="4294967295"/>
          </p:nvPr>
        </p:nvSpPr>
        <p:spPr/>
        <p:txBody>
          <a:bodyPr anchor="ctr">
            <a:normAutofit fontScale="90000"/>
          </a:bodyPr>
          <a:lstStyle/>
          <a:p>
            <a:pPr eaLnBrk="1" hangingPunct="1"/>
            <a:r>
              <a:rPr lang="en-NZ" smtClean="0"/>
              <a:t>Modular </a:t>
            </a:r>
            <a:br>
              <a:rPr lang="en-NZ" smtClean="0"/>
            </a:br>
            <a:r>
              <a:rPr lang="en-NZ" smtClean="0"/>
              <a:t>Monolithic Kernel</a:t>
            </a:r>
          </a:p>
        </p:txBody>
      </p:sp>
      <p:sp>
        <p:nvSpPr>
          <p:cNvPr id="71683" name="Content Placeholder 2"/>
          <p:cNvSpPr>
            <a:spLocks noGrp="1"/>
          </p:cNvSpPr>
          <p:nvPr>
            <p:ph idx="4294967295"/>
          </p:nvPr>
        </p:nvSpPr>
        <p:spPr>
          <a:xfrm>
            <a:off x="1331640" y="1600200"/>
            <a:ext cx="7355160" cy="4953000"/>
          </a:xfrm>
        </p:spPr>
        <p:txBody>
          <a:bodyPr>
            <a:normAutofit/>
          </a:bodyPr>
          <a:lstStyle/>
          <a:p>
            <a:pPr eaLnBrk="1" hangingPunct="1"/>
            <a:r>
              <a:rPr lang="en-NZ" sz="2400" dirty="0" smtClean="0"/>
              <a:t>Although monolithic, the kernel is structures as a collection of modules</a:t>
            </a:r>
          </a:p>
          <a:p>
            <a:pPr lvl="1" eaLnBrk="1" hangingPunct="1"/>
            <a:r>
              <a:rPr lang="en-NZ" sz="2000" dirty="0" smtClean="0"/>
              <a:t>Loadable modules</a:t>
            </a:r>
          </a:p>
          <a:p>
            <a:pPr lvl="1" eaLnBrk="1" hangingPunct="1"/>
            <a:r>
              <a:rPr lang="en-NZ" sz="2000" dirty="0" smtClean="0"/>
              <a:t>An object file which can be linked and unlinked at run time</a:t>
            </a:r>
          </a:p>
          <a:p>
            <a:pPr eaLnBrk="1" hangingPunct="1"/>
            <a:r>
              <a:rPr lang="en-NZ" sz="2400" dirty="0" smtClean="0"/>
              <a:t>Characteristics:</a:t>
            </a:r>
          </a:p>
          <a:p>
            <a:pPr lvl="1" eaLnBrk="1" hangingPunct="1"/>
            <a:r>
              <a:rPr lang="en-NZ" sz="2000" dirty="0" smtClean="0"/>
              <a:t>Dynamic Linking</a:t>
            </a:r>
          </a:p>
          <a:p>
            <a:pPr lvl="1" eaLnBrk="1" hangingPunct="1"/>
            <a:r>
              <a:rPr lang="en-NZ" sz="2000" dirty="0" smtClean="0"/>
              <a:t>Stackable modules</a:t>
            </a:r>
          </a:p>
          <a:p>
            <a:pPr lvl="1" eaLnBrk="1" hangingPunct="1"/>
            <a:endParaRPr lang="en-NZ" sz="2000" dirty="0" smtClean="0"/>
          </a:p>
          <a:p>
            <a:pPr lvl="1" eaLnBrk="1" hangingPunct="1"/>
            <a:endParaRPr lang="en-NZ" sz="2000" dirty="0" smtClean="0"/>
          </a:p>
        </p:txBody>
      </p:sp>
      <p:sp>
        <p:nvSpPr>
          <p:cNvPr id="4" name="TextBox 3"/>
          <p:cNvSpPr txBox="1"/>
          <p:nvPr/>
        </p:nvSpPr>
        <p:spPr>
          <a:xfrm>
            <a:off x="7020272" y="4509120"/>
            <a:ext cx="1941557" cy="523220"/>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en-GB" sz="2800" b="1" dirty="0" smtClean="0"/>
              <a:t>Self Study</a:t>
            </a:r>
            <a:endParaRPr lang="en-GB" sz="2800" b="1" dirty="0"/>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p:cNvSpPr>
            <a:spLocks noGrp="1"/>
          </p:cNvSpPr>
          <p:nvPr>
            <p:ph type="title" idx="4294967295"/>
          </p:nvPr>
        </p:nvSpPr>
        <p:spPr/>
        <p:txBody>
          <a:bodyPr anchor="ctr"/>
          <a:lstStyle/>
          <a:p>
            <a:pPr eaLnBrk="1" hangingPunct="1"/>
            <a:r>
              <a:rPr lang="en-NZ" smtClean="0"/>
              <a:t>Linux Kernel Modules</a:t>
            </a:r>
          </a:p>
        </p:txBody>
      </p:sp>
      <p:pic>
        <p:nvPicPr>
          <p:cNvPr id="72707" name="Picture 2"/>
          <p:cNvPicPr>
            <a:picLocks noGrp="1" noChangeAspect="1" noChangeArrowheads="1"/>
          </p:cNvPicPr>
          <p:nvPr>
            <p:ph idx="4294967295"/>
          </p:nvPr>
        </p:nvPicPr>
        <p:blipFill>
          <a:blip r:embed="rId3" cstate="print"/>
          <a:srcRect/>
          <a:stretch>
            <a:fillRect/>
          </a:stretch>
        </p:blipFill>
        <p:spPr>
          <a:xfrm>
            <a:off x="1419225" y="1676400"/>
            <a:ext cx="7038975" cy="4953000"/>
          </a:xfrm>
        </p:spPr>
      </p:pic>
      <p:sp>
        <p:nvSpPr>
          <p:cNvPr id="4" name="TextBox 3"/>
          <p:cNvSpPr txBox="1"/>
          <p:nvPr/>
        </p:nvSpPr>
        <p:spPr>
          <a:xfrm>
            <a:off x="7020272" y="1628800"/>
            <a:ext cx="1941557" cy="523220"/>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en-GB" sz="2800" b="1" dirty="0" smtClean="0"/>
              <a:t>Self Study</a:t>
            </a:r>
            <a:endParaRPr lang="en-GB" sz="2800" b="1" dirty="0"/>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p:cNvSpPr>
          <p:nvPr>
            <p:ph type="title" idx="4294967295"/>
          </p:nvPr>
        </p:nvSpPr>
        <p:spPr/>
        <p:txBody>
          <a:bodyPr anchor="ctr">
            <a:normAutofit fontScale="90000"/>
          </a:bodyPr>
          <a:lstStyle/>
          <a:p>
            <a:pPr eaLnBrk="1" hangingPunct="1"/>
            <a:r>
              <a:rPr lang="en-NZ" smtClean="0"/>
              <a:t>Linux Kernel </a:t>
            </a:r>
            <a:br>
              <a:rPr lang="en-NZ" smtClean="0"/>
            </a:br>
            <a:r>
              <a:rPr lang="en-NZ" smtClean="0"/>
              <a:t>Components</a:t>
            </a:r>
          </a:p>
        </p:txBody>
      </p:sp>
      <p:pic>
        <p:nvPicPr>
          <p:cNvPr id="73731" name="Picture 2"/>
          <p:cNvPicPr>
            <a:picLocks noGrp="1" noChangeAspect="1" noChangeArrowheads="1"/>
          </p:cNvPicPr>
          <p:nvPr>
            <p:ph idx="4294967295"/>
          </p:nvPr>
        </p:nvPicPr>
        <p:blipFill>
          <a:blip r:embed="rId3" cstate="print"/>
          <a:srcRect/>
          <a:stretch>
            <a:fillRect/>
          </a:stretch>
        </p:blipFill>
        <p:spPr>
          <a:xfrm>
            <a:off x="1017588" y="1600200"/>
            <a:ext cx="7108825" cy="4953000"/>
          </a:xfrm>
        </p:spPr>
      </p:pic>
      <p:sp>
        <p:nvSpPr>
          <p:cNvPr id="4" name="TextBox 3"/>
          <p:cNvSpPr txBox="1"/>
          <p:nvPr/>
        </p:nvSpPr>
        <p:spPr>
          <a:xfrm>
            <a:off x="7020272" y="620688"/>
            <a:ext cx="1941557" cy="523220"/>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en-GB" sz="2800" b="1" dirty="0" smtClean="0"/>
              <a:t>Self Study</a:t>
            </a:r>
            <a:endParaRPr lang="en-GB" sz="2800" b="1" dirty="0"/>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idx="4294967295"/>
          </p:nvPr>
        </p:nvSpPr>
        <p:spPr>
          <a:xfrm>
            <a:off x="533400" y="228600"/>
            <a:ext cx="8001000" cy="533400"/>
          </a:xfrm>
        </p:spPr>
        <p:txBody>
          <a:bodyPr anchor="ctr"/>
          <a:lstStyle/>
          <a:p>
            <a:pPr eaLnBrk="1" hangingPunct="1"/>
            <a:r>
              <a:rPr lang="en-NZ" sz="2800" smtClean="0"/>
              <a:t>Windows Architecture</a:t>
            </a:r>
          </a:p>
        </p:txBody>
      </p:sp>
      <p:pic>
        <p:nvPicPr>
          <p:cNvPr id="65539" name="Picture 2"/>
          <p:cNvPicPr>
            <a:picLocks noGrp="1" noChangeAspect="1" noChangeArrowheads="1"/>
          </p:cNvPicPr>
          <p:nvPr>
            <p:ph idx="4294967295"/>
          </p:nvPr>
        </p:nvPicPr>
        <p:blipFill>
          <a:blip r:embed="rId3" cstate="print"/>
          <a:srcRect/>
          <a:stretch>
            <a:fillRect/>
          </a:stretch>
        </p:blipFill>
        <p:spPr>
          <a:xfrm>
            <a:off x="609600" y="762000"/>
            <a:ext cx="7924800" cy="6096000"/>
          </a:xfrm>
        </p:spPr>
      </p:pic>
      <p:sp>
        <p:nvSpPr>
          <p:cNvPr id="4" name="TextBox 3"/>
          <p:cNvSpPr txBox="1"/>
          <p:nvPr/>
        </p:nvSpPr>
        <p:spPr>
          <a:xfrm>
            <a:off x="7020272" y="260648"/>
            <a:ext cx="1941557" cy="523220"/>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en-GB" sz="2800" b="1" dirty="0" smtClean="0"/>
              <a:t>Self Study</a:t>
            </a:r>
            <a:endParaRPr lang="en-GB" sz="2800" b="1" dirty="0"/>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1331640" y="0"/>
            <a:ext cx="7498080" cy="1143000"/>
          </a:xfrm>
        </p:spPr>
        <p:txBody>
          <a:bodyPr>
            <a:normAutofit/>
          </a:bodyPr>
          <a:lstStyle/>
          <a:p>
            <a:pPr algn="ctr"/>
            <a:r>
              <a:rPr lang="en-US" sz="3600" dirty="0" smtClean="0"/>
              <a:t>System Programs</a:t>
            </a:r>
          </a:p>
        </p:txBody>
      </p:sp>
      <p:sp>
        <p:nvSpPr>
          <p:cNvPr id="29699" name="Rectangle 3"/>
          <p:cNvSpPr>
            <a:spLocks noGrp="1" noChangeArrowheads="1"/>
          </p:cNvSpPr>
          <p:nvPr>
            <p:ph type="body" idx="1"/>
          </p:nvPr>
        </p:nvSpPr>
        <p:spPr>
          <a:xfrm>
            <a:off x="1115616" y="1295400"/>
            <a:ext cx="7704856" cy="5562600"/>
          </a:xfrm>
        </p:spPr>
        <p:txBody>
          <a:bodyPr>
            <a:noAutofit/>
          </a:bodyPr>
          <a:lstStyle/>
          <a:p>
            <a:pPr lvl="1">
              <a:lnSpc>
                <a:spcPct val="120000"/>
              </a:lnSpc>
            </a:pPr>
            <a:endParaRPr lang="en-US" sz="2000" dirty="0" smtClean="0"/>
          </a:p>
          <a:p>
            <a:pPr>
              <a:lnSpc>
                <a:spcPct val="120000"/>
              </a:lnSpc>
            </a:pPr>
            <a:r>
              <a:rPr lang="en-US" sz="2400" dirty="0" smtClean="0"/>
              <a:t>System Programs can be divided into:</a:t>
            </a:r>
          </a:p>
          <a:p>
            <a:pPr lvl="1">
              <a:lnSpc>
                <a:spcPct val="120000"/>
              </a:lnSpc>
            </a:pPr>
            <a:r>
              <a:rPr lang="en-US" sz="2000" dirty="0" smtClean="0"/>
              <a:t>File manipulation </a:t>
            </a:r>
          </a:p>
          <a:p>
            <a:pPr lvl="1">
              <a:lnSpc>
                <a:spcPct val="120000"/>
              </a:lnSpc>
            </a:pPr>
            <a:r>
              <a:rPr lang="en-US" sz="2000" dirty="0" smtClean="0"/>
              <a:t>Status information</a:t>
            </a:r>
          </a:p>
          <a:p>
            <a:pPr lvl="1">
              <a:lnSpc>
                <a:spcPct val="120000"/>
              </a:lnSpc>
            </a:pPr>
            <a:r>
              <a:rPr lang="en-US" sz="2000" dirty="0" smtClean="0"/>
              <a:t>File modification</a:t>
            </a:r>
          </a:p>
          <a:p>
            <a:pPr lvl="1">
              <a:lnSpc>
                <a:spcPct val="120000"/>
              </a:lnSpc>
            </a:pPr>
            <a:r>
              <a:rPr lang="en-US" sz="2000" dirty="0" smtClean="0"/>
              <a:t>Programming language support</a:t>
            </a:r>
          </a:p>
          <a:p>
            <a:pPr lvl="1">
              <a:lnSpc>
                <a:spcPct val="120000"/>
              </a:lnSpc>
            </a:pPr>
            <a:r>
              <a:rPr lang="en-US" sz="2000" dirty="0" smtClean="0"/>
              <a:t>Program loading and execution</a:t>
            </a:r>
          </a:p>
          <a:p>
            <a:pPr lvl="1">
              <a:lnSpc>
                <a:spcPct val="120000"/>
              </a:lnSpc>
            </a:pPr>
            <a:r>
              <a:rPr lang="en-US" sz="2000" dirty="0" smtClean="0"/>
              <a:t>Communications</a:t>
            </a:r>
          </a:p>
          <a:p>
            <a:pPr lvl="1">
              <a:lnSpc>
                <a:spcPct val="120000"/>
              </a:lnSpc>
            </a:pPr>
            <a:r>
              <a:rPr lang="en-US" sz="2000" dirty="0" smtClean="0"/>
              <a:t>Application programs</a:t>
            </a:r>
          </a:p>
          <a:p>
            <a:pPr lvl="1">
              <a:lnSpc>
                <a:spcPct val="120000"/>
              </a:lnSpc>
            </a:pPr>
            <a:endParaRPr lang="en-US" sz="2000" dirty="0" smtClean="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1043608" y="0"/>
            <a:ext cx="8100392" cy="908720"/>
          </a:xfrm>
        </p:spPr>
        <p:txBody>
          <a:bodyPr>
            <a:normAutofit/>
          </a:bodyPr>
          <a:lstStyle/>
          <a:p>
            <a:pPr algn="ctr"/>
            <a:r>
              <a:rPr lang="en-US" sz="3600" dirty="0" smtClean="0"/>
              <a:t>System Programs</a:t>
            </a:r>
          </a:p>
        </p:txBody>
      </p:sp>
      <p:sp>
        <p:nvSpPr>
          <p:cNvPr id="30723" name="Rectangle 3"/>
          <p:cNvSpPr>
            <a:spLocks noGrp="1" noChangeArrowheads="1"/>
          </p:cNvSpPr>
          <p:nvPr>
            <p:ph type="body" idx="1"/>
          </p:nvPr>
        </p:nvSpPr>
        <p:spPr>
          <a:xfrm>
            <a:off x="1115616" y="1233488"/>
            <a:ext cx="7375922" cy="5027612"/>
          </a:xfrm>
          <a:noFill/>
        </p:spPr>
        <p:txBody>
          <a:bodyPr>
            <a:normAutofit/>
          </a:bodyPr>
          <a:lstStyle/>
          <a:p>
            <a:pPr lvl="1">
              <a:lnSpc>
                <a:spcPct val="90000"/>
              </a:lnSpc>
            </a:pPr>
            <a:endParaRPr lang="en-US" sz="600" dirty="0" smtClean="0"/>
          </a:p>
          <a:p>
            <a:pPr>
              <a:lnSpc>
                <a:spcPct val="90000"/>
              </a:lnSpc>
            </a:pPr>
            <a:r>
              <a:rPr lang="en-US" sz="2400" b="1" dirty="0" smtClean="0"/>
              <a:t>File management</a:t>
            </a:r>
          </a:p>
          <a:p>
            <a:pPr lvl="1">
              <a:lnSpc>
                <a:spcPct val="90000"/>
              </a:lnSpc>
            </a:pPr>
            <a:r>
              <a:rPr lang="en-US" sz="2000" dirty="0" smtClean="0"/>
              <a:t>Create, delete, copy, rename, print, dump, list, and generally manipulate files and directories</a:t>
            </a:r>
          </a:p>
          <a:p>
            <a:pPr>
              <a:lnSpc>
                <a:spcPct val="90000"/>
              </a:lnSpc>
            </a:pPr>
            <a:endParaRPr lang="en-US" sz="600" dirty="0" smtClean="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1043608" y="0"/>
            <a:ext cx="8100392" cy="1143000"/>
          </a:xfrm>
        </p:spPr>
        <p:txBody>
          <a:bodyPr>
            <a:normAutofit/>
          </a:bodyPr>
          <a:lstStyle/>
          <a:p>
            <a:pPr algn="ctr"/>
            <a:r>
              <a:rPr lang="en-US" sz="3600" dirty="0" smtClean="0"/>
              <a:t>System Programs</a:t>
            </a:r>
          </a:p>
        </p:txBody>
      </p:sp>
      <p:sp>
        <p:nvSpPr>
          <p:cNvPr id="30723" name="Rectangle 3"/>
          <p:cNvSpPr>
            <a:spLocks noGrp="1" noChangeArrowheads="1"/>
          </p:cNvSpPr>
          <p:nvPr>
            <p:ph type="body" idx="1"/>
          </p:nvPr>
        </p:nvSpPr>
        <p:spPr>
          <a:xfrm>
            <a:off x="1187624" y="1233488"/>
            <a:ext cx="7303914" cy="5027612"/>
          </a:xfrm>
          <a:noFill/>
        </p:spPr>
        <p:txBody>
          <a:bodyPr>
            <a:normAutofit/>
          </a:bodyPr>
          <a:lstStyle/>
          <a:p>
            <a:pPr>
              <a:lnSpc>
                <a:spcPct val="90000"/>
              </a:lnSpc>
            </a:pPr>
            <a:r>
              <a:rPr lang="en-US" sz="2400" b="1" dirty="0" smtClean="0"/>
              <a:t>Status information</a:t>
            </a:r>
          </a:p>
          <a:p>
            <a:pPr lvl="1">
              <a:lnSpc>
                <a:spcPct val="90000"/>
              </a:lnSpc>
            </a:pPr>
            <a:r>
              <a:rPr lang="en-US" sz="2000" dirty="0" smtClean="0"/>
              <a:t>Some ask the system for info - date, time, amount of available memory, disk space, number of users</a:t>
            </a:r>
          </a:p>
          <a:p>
            <a:pPr lvl="1">
              <a:lnSpc>
                <a:spcPct val="90000"/>
              </a:lnSpc>
            </a:pPr>
            <a:endParaRPr lang="en-US" sz="2000" dirty="0" smtClean="0"/>
          </a:p>
          <a:p>
            <a:pPr lvl="1">
              <a:lnSpc>
                <a:spcPct val="90000"/>
              </a:lnSpc>
            </a:pPr>
            <a:r>
              <a:rPr lang="en-US" sz="2000" dirty="0" smtClean="0"/>
              <a:t>Others provide detailed performance, logging, and debugging information</a:t>
            </a:r>
          </a:p>
          <a:p>
            <a:pPr lvl="1">
              <a:lnSpc>
                <a:spcPct val="90000"/>
              </a:lnSpc>
            </a:pPr>
            <a:endParaRPr lang="en-US" sz="2000" dirty="0" smtClean="0"/>
          </a:p>
          <a:p>
            <a:pPr lvl="1">
              <a:lnSpc>
                <a:spcPct val="90000"/>
              </a:lnSpc>
            </a:pPr>
            <a:r>
              <a:rPr lang="en-US" sz="2000" dirty="0" smtClean="0"/>
              <a:t>Typically, these programs format and print the output to the terminal or other output devices</a:t>
            </a:r>
          </a:p>
          <a:p>
            <a:pPr lvl="1">
              <a:lnSpc>
                <a:spcPct val="90000"/>
              </a:lnSpc>
            </a:pPr>
            <a:endParaRPr lang="en-US" sz="2000" dirty="0" smtClean="0"/>
          </a:p>
          <a:p>
            <a:pPr lvl="1">
              <a:lnSpc>
                <a:spcPct val="90000"/>
              </a:lnSpc>
            </a:pPr>
            <a:r>
              <a:rPr lang="en-US" sz="2000" dirty="0" smtClean="0"/>
              <a:t>Some systems implement  a registry - used to store and retrieve configuration information</a:t>
            </a:r>
          </a:p>
          <a:p>
            <a:pPr>
              <a:lnSpc>
                <a:spcPct val="90000"/>
              </a:lnSpc>
              <a:buFont typeface="Monotype Sorts" charset="2"/>
              <a:buNone/>
            </a:pPr>
            <a:endParaRPr lang="en-US" sz="2400" dirty="0" smtClean="0"/>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1019175" y="277813"/>
            <a:ext cx="7667625" cy="576262"/>
          </a:xfrm>
        </p:spPr>
        <p:txBody>
          <a:bodyPr>
            <a:noAutofit/>
          </a:bodyPr>
          <a:lstStyle/>
          <a:p>
            <a:pPr algn="ctr"/>
            <a:r>
              <a:rPr lang="en-US" sz="3600" dirty="0" smtClean="0"/>
              <a:t>System Programs (Cont.)</a:t>
            </a:r>
          </a:p>
        </p:txBody>
      </p:sp>
      <p:sp>
        <p:nvSpPr>
          <p:cNvPr id="31747" name="Rectangle 3"/>
          <p:cNvSpPr>
            <a:spLocks noGrp="1" noChangeArrowheads="1"/>
          </p:cNvSpPr>
          <p:nvPr>
            <p:ph type="body" idx="1"/>
          </p:nvPr>
        </p:nvSpPr>
        <p:spPr>
          <a:xfrm>
            <a:off x="806450" y="1233488"/>
            <a:ext cx="7675563" cy="5187950"/>
          </a:xfrm>
        </p:spPr>
        <p:txBody>
          <a:bodyPr>
            <a:normAutofit/>
          </a:bodyPr>
          <a:lstStyle/>
          <a:p>
            <a:pPr>
              <a:lnSpc>
                <a:spcPct val="90000"/>
              </a:lnSpc>
            </a:pPr>
            <a:r>
              <a:rPr lang="en-US" sz="2400" b="1" dirty="0" smtClean="0"/>
              <a:t>File modification</a:t>
            </a:r>
          </a:p>
          <a:p>
            <a:pPr lvl="1">
              <a:lnSpc>
                <a:spcPct val="90000"/>
              </a:lnSpc>
            </a:pPr>
            <a:r>
              <a:rPr lang="en-US" sz="2000" dirty="0" smtClean="0"/>
              <a:t>Text editors to create and modify files</a:t>
            </a:r>
          </a:p>
          <a:p>
            <a:pPr lvl="1">
              <a:lnSpc>
                <a:spcPct val="90000"/>
              </a:lnSpc>
            </a:pPr>
            <a:r>
              <a:rPr lang="en-US" sz="2000" dirty="0" smtClean="0"/>
              <a:t>Special commands to search contents of files or perform transformations of the text</a:t>
            </a:r>
          </a:p>
          <a:p>
            <a:pPr lvl="1">
              <a:lnSpc>
                <a:spcPct val="90000"/>
              </a:lnSpc>
            </a:pPr>
            <a:endParaRPr lang="en-US" sz="700" dirty="0" smtClean="0"/>
          </a:p>
          <a:p>
            <a:pPr>
              <a:lnSpc>
                <a:spcPct val="90000"/>
              </a:lnSpc>
            </a:pPr>
            <a:r>
              <a:rPr lang="en-US" sz="2400" b="1" dirty="0" smtClean="0"/>
              <a:t>Programming-language support</a:t>
            </a:r>
          </a:p>
          <a:p>
            <a:pPr lvl="1">
              <a:lnSpc>
                <a:spcPct val="90000"/>
              </a:lnSpc>
            </a:pPr>
            <a:r>
              <a:rPr lang="en-US" sz="2000" dirty="0" smtClean="0"/>
              <a:t>System provides Compilers, assemblers, debuggers and interpreters sometimes provided</a:t>
            </a:r>
          </a:p>
          <a:p>
            <a:pPr>
              <a:lnSpc>
                <a:spcPct val="90000"/>
              </a:lnSpc>
            </a:pPr>
            <a:endParaRPr lang="en-US" sz="700" dirty="0" smtClean="0"/>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1019175" y="277813"/>
            <a:ext cx="7667625" cy="576262"/>
          </a:xfrm>
        </p:spPr>
        <p:txBody>
          <a:bodyPr>
            <a:noAutofit/>
          </a:bodyPr>
          <a:lstStyle/>
          <a:p>
            <a:pPr algn="ctr"/>
            <a:r>
              <a:rPr lang="en-US" sz="3600" dirty="0" smtClean="0"/>
              <a:t>System Programs (Cont.)</a:t>
            </a:r>
          </a:p>
        </p:txBody>
      </p:sp>
      <p:sp>
        <p:nvSpPr>
          <p:cNvPr id="31747" name="Rectangle 3"/>
          <p:cNvSpPr>
            <a:spLocks noGrp="1" noChangeArrowheads="1"/>
          </p:cNvSpPr>
          <p:nvPr>
            <p:ph type="body" idx="1"/>
          </p:nvPr>
        </p:nvSpPr>
        <p:spPr>
          <a:xfrm>
            <a:off x="1115616" y="1233488"/>
            <a:ext cx="7366397" cy="5187950"/>
          </a:xfrm>
        </p:spPr>
        <p:txBody>
          <a:bodyPr>
            <a:normAutofit/>
          </a:bodyPr>
          <a:lstStyle/>
          <a:p>
            <a:pPr>
              <a:lnSpc>
                <a:spcPct val="90000"/>
              </a:lnSpc>
            </a:pPr>
            <a:r>
              <a:rPr lang="en-US" sz="2400" b="1" dirty="0" smtClean="0"/>
              <a:t>Program loading and execution</a:t>
            </a:r>
            <a:endParaRPr lang="en-US" sz="2400" dirty="0" smtClean="0"/>
          </a:p>
          <a:p>
            <a:pPr lvl="1">
              <a:lnSpc>
                <a:spcPct val="90000"/>
              </a:lnSpc>
            </a:pPr>
            <a:r>
              <a:rPr lang="en-US" sz="2000" dirty="0" smtClean="0"/>
              <a:t>System may provide loaders, linkers, debugging systems for higher-level and machine language</a:t>
            </a:r>
          </a:p>
          <a:p>
            <a:pPr>
              <a:lnSpc>
                <a:spcPct val="90000"/>
              </a:lnSpc>
            </a:pPr>
            <a:endParaRPr lang="en-US" sz="2400" b="1" dirty="0" smtClean="0"/>
          </a:p>
          <a:p>
            <a:pPr>
              <a:lnSpc>
                <a:spcPct val="90000"/>
              </a:lnSpc>
            </a:pPr>
            <a:r>
              <a:rPr lang="en-US" sz="2400" b="1" dirty="0" smtClean="0"/>
              <a:t>Communications</a:t>
            </a:r>
            <a:r>
              <a:rPr lang="en-US" sz="2400" dirty="0" smtClean="0"/>
              <a:t> </a:t>
            </a:r>
          </a:p>
          <a:p>
            <a:pPr lvl="1">
              <a:lnSpc>
                <a:spcPct val="90000"/>
              </a:lnSpc>
            </a:pPr>
            <a:r>
              <a:rPr lang="en-US" sz="2000" dirty="0" smtClean="0"/>
              <a:t>Provide the mechanism for creating virtual connections among processes, users, and computer systems</a:t>
            </a:r>
          </a:p>
          <a:p>
            <a:pPr lvl="1">
              <a:lnSpc>
                <a:spcPct val="90000"/>
              </a:lnSpc>
            </a:pPr>
            <a:endParaRPr lang="en-US" sz="2000" dirty="0" smtClean="0"/>
          </a:p>
          <a:p>
            <a:pPr lvl="1">
              <a:lnSpc>
                <a:spcPct val="90000"/>
              </a:lnSpc>
            </a:pPr>
            <a:r>
              <a:rPr lang="en-US" sz="2000" dirty="0" smtClean="0"/>
              <a:t>Allow users to send messages to one another’s screens, browse web pages, send electronic-mail messages, log in remotely, transfer files from one machine to another</a:t>
            </a:r>
          </a:p>
          <a:p>
            <a:pPr>
              <a:lnSpc>
                <a:spcPct val="90000"/>
              </a:lnSpc>
            </a:pPr>
            <a:endParaRPr lang="en-US" sz="2400" dirty="0" smtClean="0"/>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026"/>
          <p:cNvSpPr>
            <a:spLocks noGrp="1" noChangeArrowheads="1"/>
          </p:cNvSpPr>
          <p:nvPr>
            <p:ph type="title"/>
          </p:nvPr>
        </p:nvSpPr>
        <p:spPr>
          <a:xfrm>
            <a:off x="1115616" y="296863"/>
            <a:ext cx="7485459" cy="576262"/>
          </a:xfrm>
        </p:spPr>
        <p:txBody>
          <a:bodyPr>
            <a:noAutofit/>
          </a:bodyPr>
          <a:lstStyle/>
          <a:p>
            <a:pPr algn="ctr"/>
            <a:r>
              <a:rPr lang="en-US" sz="3600" dirty="0" smtClean="0"/>
              <a:t>Operating System Design </a:t>
            </a:r>
            <a:br>
              <a:rPr lang="en-US" sz="3600" dirty="0" smtClean="0"/>
            </a:br>
            <a:r>
              <a:rPr lang="en-US" sz="3600" dirty="0" smtClean="0"/>
              <a:t>and Implementation</a:t>
            </a:r>
          </a:p>
        </p:txBody>
      </p:sp>
      <p:sp>
        <p:nvSpPr>
          <p:cNvPr id="32771" name="Rectangle 1027"/>
          <p:cNvSpPr>
            <a:spLocks noGrp="1" noChangeArrowheads="1"/>
          </p:cNvSpPr>
          <p:nvPr>
            <p:ph type="body" idx="1"/>
          </p:nvPr>
        </p:nvSpPr>
        <p:spPr>
          <a:xfrm>
            <a:off x="1043608" y="1233488"/>
            <a:ext cx="7848872" cy="5624512"/>
          </a:xfrm>
        </p:spPr>
        <p:txBody>
          <a:bodyPr>
            <a:noAutofit/>
          </a:bodyPr>
          <a:lstStyle/>
          <a:p>
            <a:r>
              <a:rPr lang="en-US" sz="2400" dirty="0" smtClean="0"/>
              <a:t>Internal structure of different Operating Systems  can vary widely</a:t>
            </a:r>
          </a:p>
          <a:p>
            <a:endParaRPr lang="en-US" sz="500" dirty="0" smtClean="0"/>
          </a:p>
          <a:p>
            <a:r>
              <a:rPr lang="en-US" sz="2400" dirty="0" smtClean="0"/>
              <a:t>Affected by choice of hardware, type of system</a:t>
            </a:r>
          </a:p>
          <a:p>
            <a:pPr lvl="1"/>
            <a:r>
              <a:rPr lang="en-US" sz="2000" dirty="0" smtClean="0"/>
              <a:t>Batch, time shared, single user, multi-user etc</a:t>
            </a:r>
          </a:p>
          <a:p>
            <a:r>
              <a:rPr lang="en-US" sz="2400" dirty="0" smtClean="0"/>
              <a:t>Start by defining goals and specifications </a:t>
            </a:r>
          </a:p>
          <a:p>
            <a:r>
              <a:rPr lang="en-US" sz="2400" dirty="0" smtClean="0"/>
              <a:t>Requirements can be divided into</a:t>
            </a:r>
          </a:p>
          <a:p>
            <a:pPr lvl="1"/>
            <a:r>
              <a:rPr lang="en-US" sz="2000" dirty="0" smtClean="0"/>
              <a:t>User goals and System goals</a:t>
            </a:r>
          </a:p>
          <a:p>
            <a:pPr lvl="1"/>
            <a:r>
              <a:rPr lang="en-US" sz="2000" dirty="0" smtClean="0"/>
              <a:t>User goals – operating system should be convenient to use, easy to learn, reliable, safe, and fast</a:t>
            </a:r>
          </a:p>
          <a:p>
            <a:pPr lvl="1"/>
            <a:r>
              <a:rPr lang="en-US" sz="2000" dirty="0" smtClean="0"/>
              <a:t>System goals – operating system should be easy to design, implement, and maintain, as well as flexible, reliable, error-free, and efficient</a:t>
            </a:r>
          </a:p>
          <a:p>
            <a:pPr lvl="1"/>
            <a:r>
              <a:rPr lang="en-US" sz="2000" dirty="0" smtClean="0"/>
              <a:t>However, no unique way to achieve these.</a:t>
            </a:r>
          </a:p>
        </p:txBody>
      </p:sp>
      <p:sp>
        <p:nvSpPr>
          <p:cNvPr id="4" name="TextBox 3"/>
          <p:cNvSpPr txBox="1"/>
          <p:nvPr/>
        </p:nvSpPr>
        <p:spPr>
          <a:xfrm>
            <a:off x="1403648" y="6027003"/>
            <a:ext cx="7560840" cy="830997"/>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pPr algn="ctr"/>
            <a:r>
              <a:rPr lang="en-GB" sz="2400" b="1" dirty="0" smtClean="0"/>
              <a:t>General Principles of Software Engineering Applies</a:t>
            </a:r>
            <a:endParaRPr lang="en-GB" sz="2400" b="1"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3451</TotalTime>
  <Words>3166</Words>
  <Application>Microsoft Office PowerPoint</Application>
  <PresentationFormat>On-screen Show (4:3)</PresentationFormat>
  <Paragraphs>388</Paragraphs>
  <Slides>33</Slides>
  <Notes>31</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Solstice</vt:lpstr>
      <vt:lpstr>Operating Systems</vt:lpstr>
      <vt:lpstr>Chapter 2: Roadmap</vt:lpstr>
      <vt:lpstr>System Programs</vt:lpstr>
      <vt:lpstr>System Programs</vt:lpstr>
      <vt:lpstr>System Programs</vt:lpstr>
      <vt:lpstr>System Programs</vt:lpstr>
      <vt:lpstr>System Programs (Cont.)</vt:lpstr>
      <vt:lpstr>System Programs (Cont.)</vt:lpstr>
      <vt:lpstr>Operating System Design  and Implementation</vt:lpstr>
      <vt:lpstr>Operating System Design and  Implementation (Cont.)</vt:lpstr>
      <vt:lpstr>Operating System Design and  Implementation (Cont.)</vt:lpstr>
      <vt:lpstr>Operating System Design and  Implementation (Cont.)</vt:lpstr>
      <vt:lpstr>Operating System Structure </vt:lpstr>
      <vt:lpstr>Simple Structure </vt:lpstr>
      <vt:lpstr>MS-DOS Layer Structure</vt:lpstr>
      <vt:lpstr>Simple Structure </vt:lpstr>
      <vt:lpstr>Traditional UNIX System Structure</vt:lpstr>
      <vt:lpstr>Traditional UNIX System Structure</vt:lpstr>
      <vt:lpstr>Traditional UNIX System Structure</vt:lpstr>
      <vt:lpstr>Layered Approach</vt:lpstr>
      <vt:lpstr>Layered Approach</vt:lpstr>
      <vt:lpstr>Layered Approach</vt:lpstr>
      <vt:lpstr>Layered Operating System</vt:lpstr>
      <vt:lpstr>One possible view of an OS with layered approach</vt:lpstr>
      <vt:lpstr>Microkernel System Structure </vt:lpstr>
      <vt:lpstr>Microkernel System Structure </vt:lpstr>
      <vt:lpstr>Modules</vt:lpstr>
      <vt:lpstr>Solaris Modular Approach</vt:lpstr>
      <vt:lpstr>End</vt:lpstr>
      <vt:lpstr>Modular  Monolithic Kernel</vt:lpstr>
      <vt:lpstr>Linux Kernel Modules</vt:lpstr>
      <vt:lpstr>Linux Kernel  Components</vt:lpstr>
      <vt:lpstr>Windows Architecture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Logic Fundamentals</dc:title>
  <dc:creator>Hammad</dc:creator>
  <cp:lastModifiedBy>Hammad</cp:lastModifiedBy>
  <cp:revision>488</cp:revision>
  <dcterms:created xsi:type="dcterms:W3CDTF">2011-02-04T13:20:42Z</dcterms:created>
  <dcterms:modified xsi:type="dcterms:W3CDTF">2011-09-29T04:47:13Z</dcterms:modified>
</cp:coreProperties>
</file>