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535" r:id="rId2"/>
    <p:sldId id="536" r:id="rId3"/>
    <p:sldId id="554" r:id="rId4"/>
    <p:sldId id="595" r:id="rId5"/>
    <p:sldId id="589" r:id="rId6"/>
    <p:sldId id="555" r:id="rId7"/>
    <p:sldId id="590" r:id="rId8"/>
    <p:sldId id="591" r:id="rId9"/>
    <p:sldId id="593" r:id="rId10"/>
    <p:sldId id="559" r:id="rId11"/>
    <p:sldId id="594" r:id="rId12"/>
    <p:sldId id="596" r:id="rId13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3" autoAdjust="0"/>
  </p:normalViewPr>
  <p:slideViewPr>
    <p:cSldViewPr>
      <p:cViewPr varScale="1">
        <p:scale>
          <a:sx n="60" d="100"/>
          <a:sy n="6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156D-93AF-4028-9785-9D69C3A5C129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E276A-0A05-44B7-9E0F-031FDF135B4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31D786F-907D-4362-97E6-2D8722D8E46C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6E3D6F6-ECF8-4D9E-B592-33766298BA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606B62-61E3-41D5-AD38-0A34BC976F1A}" type="datetimeFigureOut">
              <a:rPr lang="en-GB" smtClean="0"/>
              <a:pPr/>
              <a:t>11/10/2011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548680"/>
            <a:ext cx="7406640" cy="995370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267497"/>
            <a:ext cx="6019800" cy="60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Hammad Afzal</a:t>
            </a:r>
          </a:p>
          <a:p>
            <a:pPr algn="ctr"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39429" y="4868863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Department of Computer Software Engineering</a:t>
            </a:r>
            <a:endParaRPr lang="en-US" sz="1600" dirty="0"/>
          </a:p>
          <a:p>
            <a:r>
              <a:rPr lang="en-US" sz="1600" dirty="0" smtClean="0"/>
              <a:t>National </a:t>
            </a:r>
            <a:r>
              <a:rPr lang="en-US" sz="1600" dirty="0"/>
              <a:t>University of Sciences and Technology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15616" y="4572000"/>
            <a:ext cx="2436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hammad.afzal@mcs.edu.pk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5759624" y="1916832"/>
            <a:ext cx="33843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3 (b)</a:t>
            </a:r>
          </a:p>
          <a:p>
            <a:r>
              <a:rPr lang="en-US" sz="2400" b="1" dirty="0" smtClean="0"/>
              <a:t>Process Management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052736"/>
            <a:ext cx="8172400" cy="3960440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400" dirty="0" smtClean="0"/>
              <a:t>The termination can be invoked due to many reasons such as: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Child has exceeded allocated resources (parent must have a mechanism to inspect the state of children).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Task assigned to child is no longer required.</a:t>
            </a:r>
          </a:p>
          <a:p>
            <a:pPr lvl="2"/>
            <a:endParaRPr lang="en-US" dirty="0" smtClean="0"/>
          </a:p>
          <a:p>
            <a:pPr lvl="2"/>
            <a:r>
              <a:rPr lang="en-US" sz="2000" dirty="0" smtClean="0"/>
              <a:t>Parent is exiting and OS does not allow child to continue if its parent terminates</a:t>
            </a:r>
          </a:p>
          <a:p>
            <a:pPr lvl="3"/>
            <a:r>
              <a:rPr lang="en-US" sz="1800" dirty="0" smtClean="0"/>
              <a:t>All children terminate with parent - cascading termination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1" y="5162416"/>
            <a:ext cx="817240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Unix, parent process is informed with wait() system call about termination of child process.</a:t>
            </a:r>
          </a:p>
          <a:p>
            <a:pPr lvl="2" algn="ctr"/>
            <a:r>
              <a:rPr lang="en-US" dirty="0" smtClean="0"/>
              <a:t>Wait returns the process id of child</a:t>
            </a:r>
          </a:p>
          <a:p>
            <a:pPr lvl="2" algn="ctr"/>
            <a:r>
              <a:rPr lang="en-US" dirty="0" smtClean="0"/>
              <a:t>If parent terminates, all children processes are assigned init() as parent process</a:t>
            </a:r>
          </a:p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92494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GB" sz="3100" dirty="0" smtClean="0"/>
              <a:t>Some Code Snippets</a:t>
            </a:r>
            <a:br>
              <a:rPr lang="en-GB" sz="3100" dirty="0" smtClean="0"/>
            </a:br>
            <a:r>
              <a:rPr lang="en-GB" sz="3600" dirty="0" smtClean="0"/>
              <a:t>Not included in Theory Exam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0"/>
            <a:ext cx="8229600" cy="980727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600" dirty="0" smtClean="0"/>
              <a:t>C Program Forking Separate Process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908720"/>
            <a:ext cx="6552728" cy="59492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4008" tIns="32004" rIns="64008" bIns="32004"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#include &lt;sys/</a:t>
            </a:r>
            <a:r>
              <a:rPr lang="en-US" sz="1600" b="1" dirty="0" err="1" smtClean="0">
                <a:latin typeface="Monaco" charset="0"/>
              </a:rPr>
              <a:t>types.h</a:t>
            </a:r>
            <a:r>
              <a:rPr lang="en-US" sz="1600" b="1" dirty="0" smtClean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#include &lt;studio.h&gt;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#include &lt;unistd.h&gt;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pid_t  pid;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pid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if (pid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fprintf (stderr,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else if (pid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</a:t>
            </a:r>
            <a:r>
              <a:rPr lang="en-US" sz="1600" b="1" dirty="0" err="1" smtClean="0">
                <a:latin typeface="Monaco" charset="0"/>
              </a:rPr>
              <a:t>execlp</a:t>
            </a:r>
            <a:r>
              <a:rPr lang="en-US" sz="1600" b="1" dirty="0" smtClean="0">
                <a:latin typeface="Monaco" charset="0"/>
              </a:rPr>
              <a:t>("/bin/</a:t>
            </a:r>
            <a:r>
              <a:rPr lang="en-US" sz="1600" b="1" dirty="0" err="1" smtClean="0">
                <a:latin typeface="Monaco" charset="0"/>
              </a:rPr>
              <a:t>ls</a:t>
            </a:r>
            <a:r>
              <a:rPr lang="en-US" sz="1600" b="1" dirty="0" smtClean="0">
                <a:latin typeface="Monaco" charset="0"/>
              </a:rPr>
              <a:t>", "</a:t>
            </a:r>
            <a:r>
              <a:rPr lang="en-US" sz="1600" b="1" dirty="0" err="1" smtClean="0">
                <a:latin typeface="Monaco" charset="0"/>
              </a:rPr>
              <a:t>ls</a:t>
            </a:r>
            <a:r>
              <a:rPr lang="en-US" sz="1600" b="1" dirty="0" smtClean="0">
                <a:latin typeface="Monaco" charset="0"/>
              </a:rPr>
              <a:t>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	printf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b="1" dirty="0" smtClean="0">
                <a:latin typeface="Monac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277416"/>
            <a:ext cx="6380692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246584"/>
            <a:ext cx="7416824" cy="4918719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Operations on Processes</a:t>
            </a:r>
          </a:p>
          <a:p>
            <a:pPr lvl="1"/>
            <a:r>
              <a:rPr lang="en-US" sz="2000" dirty="0" smtClean="0"/>
              <a:t>Creation of Process</a:t>
            </a:r>
          </a:p>
          <a:p>
            <a:pPr lvl="1"/>
            <a:r>
              <a:rPr lang="en-US" sz="2000" dirty="0" smtClean="0"/>
              <a:t>Termination of Process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8080" cy="1143000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Process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124744"/>
            <a:ext cx="7607300" cy="5076825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b="1" dirty="0" smtClean="0"/>
              <a:t>Parent </a:t>
            </a:r>
            <a:r>
              <a:rPr lang="en-US" sz="2400" dirty="0" smtClean="0"/>
              <a:t>process create </a:t>
            </a:r>
            <a:r>
              <a:rPr lang="en-US" sz="2400" b="1" dirty="0" smtClean="0"/>
              <a:t>children </a:t>
            </a:r>
            <a:r>
              <a:rPr lang="en-US" sz="2400" dirty="0" smtClean="0"/>
              <a:t>processes, which, in turn create other processes, forming a tree of processes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Create-Process System Call</a:t>
            </a:r>
          </a:p>
          <a:p>
            <a:pPr lvl="1"/>
            <a:r>
              <a:rPr lang="en-US" sz="2000" dirty="0" smtClean="0"/>
              <a:t>Creating process is called parent process.</a:t>
            </a:r>
          </a:p>
          <a:p>
            <a:pPr lvl="1"/>
            <a:r>
              <a:rPr lang="en-US" sz="2000" dirty="0" smtClean="0"/>
              <a:t>Created processes are called children of the process</a:t>
            </a:r>
          </a:p>
          <a:p>
            <a:endParaRPr lang="en-US" sz="500" dirty="0" smtClean="0"/>
          </a:p>
          <a:p>
            <a:endParaRPr lang="en-US" sz="2400" dirty="0" smtClean="0"/>
          </a:p>
          <a:p>
            <a:r>
              <a:rPr lang="en-US" sz="2400" dirty="0" smtClean="0"/>
              <a:t>Generally, process identified and managed via </a:t>
            </a:r>
            <a:r>
              <a:rPr lang="en-US" sz="2400" b="1" dirty="0" smtClean="0"/>
              <a:t>a process identifier </a:t>
            </a:r>
            <a:r>
              <a:rPr lang="en-US" sz="2400" dirty="0" smtClean="0"/>
              <a:t>(</a:t>
            </a:r>
            <a:r>
              <a:rPr lang="en-US" sz="2400" b="1" dirty="0" smtClean="0"/>
              <a:t>pid</a:t>
            </a:r>
            <a:r>
              <a:rPr lang="en-US" sz="2400" dirty="0" smtClean="0"/>
              <a:t>)</a:t>
            </a:r>
          </a:p>
          <a:p>
            <a:endParaRPr lang="en-US" sz="5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8080" cy="1143000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Process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124744"/>
            <a:ext cx="7607300" cy="5076825"/>
          </a:xfrm>
        </p:spPr>
        <p:txBody>
          <a:bodyPr lIns="64008" tIns="32004" rIns="64008" bIns="32004">
            <a:normAutofit/>
          </a:bodyPr>
          <a:lstStyle/>
          <a:p>
            <a:endParaRPr lang="en-US" sz="600" dirty="0" smtClean="0"/>
          </a:p>
          <a:p>
            <a:r>
              <a:rPr lang="en-US" sz="2400" dirty="0" smtClean="0"/>
              <a:t>Resource sharing</a:t>
            </a:r>
          </a:p>
          <a:p>
            <a:pPr lvl="1"/>
            <a:r>
              <a:rPr lang="en-US" sz="2000" u="sng" dirty="0" smtClean="0"/>
              <a:t>Three possibilities</a:t>
            </a:r>
          </a:p>
          <a:p>
            <a:pPr lvl="1"/>
            <a:r>
              <a:rPr lang="en-US" sz="2000" dirty="0" smtClean="0"/>
              <a:t>Parent </a:t>
            </a:r>
            <a:r>
              <a:rPr lang="en-US" sz="2000" dirty="0" smtClean="0"/>
              <a:t>and children share all </a:t>
            </a:r>
            <a:r>
              <a:rPr lang="en-US" sz="2000" dirty="0" smtClean="0"/>
              <a:t>resources OR</a:t>
            </a:r>
            <a:endParaRPr lang="en-US" sz="2000" dirty="0" smtClean="0"/>
          </a:p>
          <a:p>
            <a:pPr lvl="1"/>
            <a:r>
              <a:rPr lang="en-US" sz="2000" dirty="0" smtClean="0"/>
              <a:t>Children share subset of parent’s </a:t>
            </a:r>
            <a:r>
              <a:rPr lang="en-US" sz="2000" dirty="0" smtClean="0"/>
              <a:t>resources OR</a:t>
            </a:r>
            <a:endParaRPr lang="en-US" sz="2000" dirty="0" smtClean="0"/>
          </a:p>
          <a:p>
            <a:pPr lvl="1"/>
            <a:r>
              <a:rPr lang="en-US" sz="2000" dirty="0" smtClean="0"/>
              <a:t>Parent and child share no resources</a:t>
            </a:r>
          </a:p>
          <a:p>
            <a:pPr lvl="1"/>
            <a:endParaRPr lang="en-US" sz="600" dirty="0" smtClean="0"/>
          </a:p>
          <a:p>
            <a:endParaRPr lang="en-US" sz="2400" dirty="0" smtClean="0"/>
          </a:p>
          <a:p>
            <a:r>
              <a:rPr lang="en-US" sz="2400" dirty="0" smtClean="0"/>
              <a:t>Execution</a:t>
            </a:r>
          </a:p>
          <a:p>
            <a:pPr lvl="1"/>
            <a:r>
              <a:rPr lang="en-US" sz="2000" u="sng" dirty="0" smtClean="0"/>
              <a:t>Two possibilities</a:t>
            </a:r>
            <a:endParaRPr lang="en-US" sz="2000" u="sng" dirty="0" smtClean="0"/>
          </a:p>
          <a:p>
            <a:pPr lvl="1"/>
            <a:r>
              <a:rPr lang="en-US" sz="2000" dirty="0" smtClean="0"/>
              <a:t>Parent and children execute </a:t>
            </a:r>
            <a:r>
              <a:rPr lang="en-US" sz="2000" dirty="0" smtClean="0"/>
              <a:t>concurrently OR</a:t>
            </a:r>
            <a:endParaRPr lang="en-US" sz="2000" dirty="0" smtClean="0"/>
          </a:p>
          <a:p>
            <a:pPr lvl="1"/>
            <a:r>
              <a:rPr lang="en-US" sz="2000" dirty="0" smtClean="0"/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4624"/>
            <a:ext cx="8100392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908720"/>
            <a:ext cx="6531983" cy="566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616825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Process Creation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836712"/>
            <a:ext cx="8172400" cy="3888432"/>
          </a:xfrm>
        </p:spPr>
        <p:txBody>
          <a:bodyPr lIns="64008" tIns="32004" rIns="64008" bIns="32004"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/>
              <a:t>Resource Sharing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7920880" cy="2646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Process needs resources (CPU time, memory, files, I/O devices). Sub-process </a:t>
            </a:r>
            <a:r>
              <a:rPr lang="en-US" sz="2400" dirty="0" smtClean="0"/>
              <a:t>may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obtain resources from OS</a:t>
            </a:r>
            <a:r>
              <a:rPr lang="en-US" sz="2000" dirty="0" smtClean="0"/>
              <a:t>. </a:t>
            </a:r>
            <a:r>
              <a:rPr lang="en-US" sz="2000" b="1" dirty="0" smtClean="0"/>
              <a:t>OR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Obtain subset </a:t>
            </a:r>
            <a:r>
              <a:rPr lang="en-US" sz="2000" dirty="0" smtClean="0"/>
              <a:t>of resources of parent process</a:t>
            </a:r>
            <a:r>
              <a:rPr lang="en-US" sz="2000" dirty="0" smtClean="0"/>
              <a:t>. </a:t>
            </a:r>
            <a:r>
              <a:rPr lang="en-US" sz="2000" b="1" dirty="0" smtClean="0"/>
              <a:t>OR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Parent may partition resources or share them among children (e.g. memory, files</a:t>
            </a:r>
            <a:r>
              <a:rPr lang="en-US" sz="2000" dirty="0" smtClean="0"/>
              <a:t>). </a:t>
            </a:r>
            <a:r>
              <a:rPr lang="en-US" sz="2000" b="1" dirty="0" smtClean="0"/>
              <a:t>AND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Initializing data may also be passed to child process.</a:t>
            </a:r>
          </a:p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4941168"/>
            <a:ext cx="7630615" cy="13542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When process creates a new process, two possibilities</a:t>
            </a:r>
          </a:p>
          <a:p>
            <a:pPr lvl="1"/>
            <a:r>
              <a:rPr lang="en-US" sz="2000" dirty="0" smtClean="0"/>
              <a:t>Parent continues to execute concurrently with children</a:t>
            </a:r>
          </a:p>
          <a:p>
            <a:pPr lvl="1"/>
            <a:r>
              <a:rPr lang="en-US" sz="2000" dirty="0" smtClean="0"/>
              <a:t>Parent waits until some or all children terminate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616825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Process Creation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8028384" cy="5184576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Address space</a:t>
            </a:r>
          </a:p>
          <a:p>
            <a:pPr lvl="1"/>
            <a:r>
              <a:rPr lang="en-US" sz="2000" dirty="0" smtClean="0"/>
              <a:t>Child duplicate of parent (same program and data as parent)</a:t>
            </a:r>
          </a:p>
          <a:p>
            <a:pPr lvl="1"/>
            <a:r>
              <a:rPr lang="en-US" sz="2000" dirty="0" smtClean="0"/>
              <a:t>Child has a program loaded into it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UNIX examples</a:t>
            </a:r>
          </a:p>
          <a:p>
            <a:pPr lvl="1"/>
            <a:r>
              <a:rPr lang="en-US" sz="2400" b="1" dirty="0" smtClean="0"/>
              <a:t>fork</a:t>
            </a:r>
            <a:r>
              <a:rPr lang="en-US" sz="2400" dirty="0" smtClean="0"/>
              <a:t> system call creates new process.</a:t>
            </a:r>
          </a:p>
          <a:p>
            <a:pPr lvl="2"/>
            <a:r>
              <a:rPr lang="en-US" sz="2000" dirty="0" smtClean="0"/>
              <a:t>New process consists of a copy of address space of original process.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Both processes continue execution after fork(): </a:t>
            </a:r>
          </a:p>
          <a:p>
            <a:pPr lvl="2"/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return code for fork() is zero for new process (child) and process identifier (of child) for parent process.</a:t>
            </a:r>
          </a:p>
          <a:p>
            <a:pPr lvl="2"/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31840" y="5805264"/>
            <a:ext cx="57118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Programming: Try this at home or lab or anywhere</a:t>
            </a:r>
            <a:endParaRPr lang="en-GB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908720"/>
          </a:xfrm>
        </p:spPr>
        <p:txBody>
          <a:bodyPr/>
          <a:lstStyle/>
          <a:p>
            <a:r>
              <a:rPr lang="en-US" sz="4400" dirty="0" smtClean="0"/>
              <a:t>Process Creation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268760"/>
            <a:ext cx="7498080" cy="3133328"/>
          </a:xfrm>
        </p:spPr>
        <p:txBody>
          <a:bodyPr/>
          <a:lstStyle/>
          <a:p>
            <a:r>
              <a:rPr lang="en-US" sz="2400" b="1" dirty="0" smtClean="0"/>
              <a:t>exec</a:t>
            </a:r>
            <a:r>
              <a:rPr lang="en-US" sz="2400" dirty="0" smtClean="0"/>
              <a:t> system call used by one of two processes after a </a:t>
            </a:r>
            <a:r>
              <a:rPr lang="en-US" sz="2400" b="1" dirty="0" smtClean="0"/>
              <a:t>fork</a:t>
            </a:r>
            <a:r>
              <a:rPr lang="en-US" sz="2400" dirty="0" smtClean="0"/>
              <a:t> to replace the process’ memory space with a new program</a:t>
            </a:r>
          </a:p>
          <a:p>
            <a:pPr lvl="1"/>
            <a:r>
              <a:rPr lang="en-US" sz="2000" dirty="0" smtClean="0"/>
              <a:t>Execute loads binary file into memory (destroying the memory image of program containing exec() and starts its execution.</a:t>
            </a:r>
          </a:p>
          <a:p>
            <a:pPr lvl="1"/>
            <a:r>
              <a:rPr lang="en-US" sz="2000" dirty="0" smtClean="0"/>
              <a:t>Parent process either continues or creates new children or waits for termination of child (using wait() system call)</a:t>
            </a:r>
          </a:p>
          <a:p>
            <a:endParaRPr lang="en-US" sz="2400" dirty="0" smtClean="0"/>
          </a:p>
          <a:p>
            <a:endParaRPr lang="en-GB" dirty="0"/>
          </a:p>
        </p:txBody>
      </p:sp>
      <p:pic>
        <p:nvPicPr>
          <p:cNvPr id="4" name="Picture 4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955" y="4707830"/>
            <a:ext cx="7502525" cy="18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052736"/>
            <a:ext cx="7776864" cy="5616624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400" dirty="0" smtClean="0"/>
              <a:t>Process executes last statement and asks the operating system to delete it (</a:t>
            </a:r>
            <a:r>
              <a:rPr lang="en-US" sz="2400" b="1" dirty="0" smtClean="0"/>
              <a:t>exit() system call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Output data from child to parent (via </a:t>
            </a:r>
            <a:r>
              <a:rPr lang="en-US" sz="2000" b="1" dirty="0" smtClean="0"/>
              <a:t>wait system call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Process’ resources are de-allocated by operating system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Process may terminate other process using appropriate system call</a:t>
            </a:r>
          </a:p>
          <a:p>
            <a:pPr lvl="1"/>
            <a:r>
              <a:rPr lang="en-US" sz="2000" dirty="0" smtClean="0"/>
              <a:t>Usually only p</a:t>
            </a:r>
            <a:r>
              <a:rPr lang="en-US" sz="1800" dirty="0" smtClean="0"/>
              <a:t>arent may terminate execution of children processes (</a:t>
            </a:r>
            <a:r>
              <a:rPr lang="en-US" sz="1800" b="1" dirty="0" smtClean="0"/>
              <a:t>abort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Parent needs to know the identity of children.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688" y="4859868"/>
            <a:ext cx="57118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Programming: Try this at home or lab or anywhere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3895</TotalTime>
  <Words>593</Words>
  <Application>Microsoft Office PowerPoint</Application>
  <PresentationFormat>On-screen Show (4:3)</PresentationFormat>
  <Paragraphs>118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Operating Systems</vt:lpstr>
      <vt:lpstr>Roadmap</vt:lpstr>
      <vt:lpstr>Process Creation</vt:lpstr>
      <vt:lpstr>Process Creation</vt:lpstr>
      <vt:lpstr>A Tree of Processes on Solaris</vt:lpstr>
      <vt:lpstr>Process Creation (Cont.)</vt:lpstr>
      <vt:lpstr>Process Creation (Cont.)</vt:lpstr>
      <vt:lpstr>Process Creation (Cont.)</vt:lpstr>
      <vt:lpstr>Process Termination</vt:lpstr>
      <vt:lpstr>Process Termination</vt:lpstr>
      <vt:lpstr>Some Code Snippets Not included in Theory Exam</vt:lpstr>
      <vt:lpstr>C Program Forking Separate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662</cp:revision>
  <dcterms:created xsi:type="dcterms:W3CDTF">2011-02-04T13:20:42Z</dcterms:created>
  <dcterms:modified xsi:type="dcterms:W3CDTF">2011-10-11T15:18:22Z</dcterms:modified>
</cp:coreProperties>
</file>