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535" r:id="rId2"/>
    <p:sldId id="536" r:id="rId3"/>
    <p:sldId id="560" r:id="rId4"/>
    <p:sldId id="589" r:id="rId5"/>
    <p:sldId id="561" r:id="rId6"/>
    <p:sldId id="563" r:id="rId7"/>
    <p:sldId id="590" r:id="rId8"/>
    <p:sldId id="591" r:id="rId9"/>
    <p:sldId id="564" r:id="rId10"/>
    <p:sldId id="597" r:id="rId11"/>
    <p:sldId id="567" r:id="rId12"/>
    <p:sldId id="592" r:id="rId13"/>
    <p:sldId id="568" r:id="rId14"/>
    <p:sldId id="569" r:id="rId15"/>
    <p:sldId id="570" r:id="rId16"/>
    <p:sldId id="571" r:id="rId17"/>
    <p:sldId id="572" r:id="rId18"/>
    <p:sldId id="593" r:id="rId19"/>
    <p:sldId id="594" r:id="rId20"/>
    <p:sldId id="595" r:id="rId21"/>
    <p:sldId id="596" r:id="rId22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33" autoAdjust="0"/>
  </p:normalViewPr>
  <p:slideViewPr>
    <p:cSldViewPr>
      <p:cViewPr varScale="1">
        <p:scale>
          <a:sx n="60" d="100"/>
          <a:sy n="60" d="100"/>
        </p:scale>
        <p:origin x="-13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64" y="0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0156D-93AF-4028-9785-9D69C3A5C129}" type="datetimeFigureOut">
              <a:rPr lang="en-GB" smtClean="0"/>
              <a:pPr/>
              <a:t>13/10/2011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514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E276A-0A05-44B7-9E0F-031FDF135B4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531D786F-907D-4362-97E6-2D8722D8E46C}" type="datetimeFigureOut">
              <a:rPr lang="en-GB" smtClean="0"/>
              <a:pPr/>
              <a:t>13/10/2011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824"/>
            <a:ext cx="2945659" cy="49371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8824"/>
            <a:ext cx="2945659" cy="49371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26E3D6F6-ECF8-4D9E-B592-33766298BA3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13/10/2011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13/10/2011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13/10/2011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13/10/2011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13/10/2011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13/10/2011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13/10/2011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13/10/2011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13/10/2011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13/10/2011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606B62-61E3-41D5-AD38-0A34BC976F1A}" type="datetimeFigureOut">
              <a:rPr lang="en-GB" smtClean="0"/>
              <a:pPr/>
              <a:t>13/10/2011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6606B62-61E3-41D5-AD38-0A34BC976F1A}" type="datetimeFigureOut">
              <a:rPr lang="en-GB" smtClean="0"/>
              <a:pPr/>
              <a:t>13/10/2011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267FF4A-0327-4AD6-9658-7EC25D13B3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5616" y="548680"/>
            <a:ext cx="7406640" cy="995370"/>
          </a:xfrm>
        </p:spPr>
        <p:txBody>
          <a:bodyPr/>
          <a:lstStyle/>
          <a:p>
            <a:pPr eaLnBrk="1" hangingPunct="1"/>
            <a:r>
              <a:rPr lang="en-US" dirty="0" smtClean="0"/>
              <a:t>Operating Systems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3608" y="4267497"/>
            <a:ext cx="6019800" cy="6016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Hammad Afzal</a:t>
            </a:r>
          </a:p>
          <a:p>
            <a:pPr algn="ctr" eaLnBrk="1" hangingPunct="1">
              <a:lnSpc>
                <a:spcPct val="80000"/>
              </a:lnSpc>
            </a:pPr>
            <a:endParaRPr lang="en-US" sz="2000" b="1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139429" y="4868863"/>
            <a:ext cx="4572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Department of Computer Software Engineering</a:t>
            </a:r>
            <a:endParaRPr lang="en-US" sz="1600" dirty="0"/>
          </a:p>
          <a:p>
            <a:r>
              <a:rPr lang="en-US" sz="1600" dirty="0" smtClean="0"/>
              <a:t>National </a:t>
            </a:r>
            <a:r>
              <a:rPr lang="en-US" sz="1600" dirty="0"/>
              <a:t>University of Sciences and Technology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115616" y="4572000"/>
            <a:ext cx="2436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hammad.afzal@mcs.edu.pk</a:t>
            </a:r>
          </a:p>
        </p:txBody>
      </p:sp>
      <p:sp>
        <p:nvSpPr>
          <p:cNvPr id="21510" name="TextBox 5"/>
          <p:cNvSpPr txBox="1">
            <a:spLocks noChangeArrowheads="1"/>
          </p:cNvSpPr>
          <p:nvPr/>
        </p:nvSpPr>
        <p:spPr bwMode="auto">
          <a:xfrm>
            <a:off x="5759624" y="1916832"/>
            <a:ext cx="33843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Chapter </a:t>
            </a:r>
            <a:r>
              <a:rPr lang="en-US" dirty="0" smtClean="0"/>
              <a:t>3 (c)</a:t>
            </a:r>
          </a:p>
          <a:p>
            <a:r>
              <a:rPr lang="en-US" b="1" dirty="0" smtClean="0"/>
              <a:t>Process Management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836854"/>
          </a:xfrm>
        </p:spPr>
        <p:txBody>
          <a:bodyPr/>
          <a:lstStyle/>
          <a:p>
            <a:pPr algn="ctr"/>
            <a:r>
              <a:rPr lang="en-GB" dirty="0" smtClean="0"/>
              <a:t>Message Passing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 smtClean="0"/>
              <a:t>Slides onward are mostly about the concepts that you have studied (or will be studying) in </a:t>
            </a:r>
            <a:r>
              <a:rPr lang="en-GB" b="1" dirty="0" smtClean="0"/>
              <a:t>Computer Networks</a:t>
            </a:r>
            <a:endParaRPr lang="en-GB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4892" y="296466"/>
            <a:ext cx="8229600" cy="576263"/>
          </a:xfrm>
        </p:spPr>
        <p:txBody>
          <a:bodyPr lIns="64008" tIns="32004" rIns="64008" bIns="32004">
            <a:noAutofit/>
          </a:bodyPr>
          <a:lstStyle/>
          <a:p>
            <a:pPr algn="ctr"/>
            <a:r>
              <a:rPr lang="en-US" sz="3900" dirty="0" smtClean="0"/>
              <a:t>Message Passing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124744"/>
            <a:ext cx="7956376" cy="5733256"/>
          </a:xfrm>
        </p:spPr>
        <p:txBody>
          <a:bodyPr lIns="64008" tIns="32004" rIns="64008" bIns="32004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Mechanism for processes to communicate and to synchronize their actions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Message system – processes communicate with each other without resorting to shared variables (address space).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Particularly useful in distributed systems where processes reside on different systems.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E.g. Chat programs running on different systems.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send</a:t>
            </a:r>
            <a:r>
              <a:rPr lang="en-US" sz="2000" dirty="0" smtClean="0"/>
              <a:t>(</a:t>
            </a:r>
            <a:r>
              <a:rPr lang="en-US" sz="2000" i="1" dirty="0" smtClean="0"/>
              <a:t>message</a:t>
            </a:r>
            <a:r>
              <a:rPr lang="en-US" sz="2000" dirty="0" smtClean="0"/>
              <a:t>) – message size fixed or variable 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receive</a:t>
            </a:r>
            <a:r>
              <a:rPr lang="en-US" sz="2000" dirty="0" smtClean="0"/>
              <a:t>(</a:t>
            </a:r>
            <a:r>
              <a:rPr lang="en-US" sz="2000" i="1" dirty="0" smtClean="0"/>
              <a:t>message</a:t>
            </a:r>
            <a:r>
              <a:rPr lang="en-US" sz="2000" dirty="0" smtClean="0"/>
              <a:t>)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4892" y="296466"/>
            <a:ext cx="8229600" cy="576263"/>
          </a:xfrm>
        </p:spPr>
        <p:txBody>
          <a:bodyPr lIns="64008" tIns="32004" rIns="64008" bIns="32004">
            <a:noAutofit/>
          </a:bodyPr>
          <a:lstStyle/>
          <a:p>
            <a:pPr algn="ctr"/>
            <a:r>
              <a:rPr lang="en-US" sz="3900" dirty="0" smtClean="0"/>
              <a:t>Message Passing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1196752"/>
            <a:ext cx="7956376" cy="5400600"/>
          </a:xfrm>
        </p:spPr>
        <p:txBody>
          <a:bodyPr lIns="64008" tIns="32004" rIns="64008" bIns="32004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Messages Size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Fixed or Variable</a:t>
            </a:r>
          </a:p>
          <a:p>
            <a:pPr lvl="1">
              <a:lnSpc>
                <a:spcPct val="90000"/>
              </a:lnSpc>
              <a:buNone/>
            </a:pP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If P and Q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establish a communication link between them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exchange messages via send/receive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Implementation of communication link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physical (</a:t>
            </a:r>
            <a:r>
              <a:rPr lang="en-US" sz="2000" dirty="0" err="1" smtClean="0"/>
              <a:t>e.g</a:t>
            </a:r>
            <a:r>
              <a:rPr lang="en-US" sz="2000" dirty="0" err="1" smtClean="0"/>
              <a:t>.,hardware</a:t>
            </a:r>
            <a:r>
              <a:rPr lang="en-US" sz="2000" dirty="0" smtClean="0"/>
              <a:t> </a:t>
            </a:r>
            <a:r>
              <a:rPr lang="en-US" sz="2000" dirty="0" smtClean="0"/>
              <a:t>bus, network)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logical (e.g., logical properties)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976" y="277416"/>
            <a:ext cx="7616825" cy="576263"/>
          </a:xfrm>
        </p:spPr>
        <p:txBody>
          <a:bodyPr lIns="64008" tIns="32004" rIns="64008" bIns="32004">
            <a:noAutofit/>
          </a:bodyPr>
          <a:lstStyle/>
          <a:p>
            <a:pPr algn="ctr"/>
            <a:r>
              <a:rPr lang="en-US" sz="3900" dirty="0" smtClean="0"/>
              <a:t>Implementation Questions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7"/>
            <a:ext cx="8337550" cy="5624513"/>
          </a:xfrm>
        </p:spPr>
        <p:txBody>
          <a:bodyPr lIns="64008" tIns="32004" rIns="64008" bIns="32004">
            <a:normAutofit/>
          </a:bodyPr>
          <a:lstStyle/>
          <a:p>
            <a:r>
              <a:rPr lang="en-US" sz="2000" dirty="0" smtClean="0"/>
              <a:t>How are links established?</a:t>
            </a:r>
          </a:p>
          <a:p>
            <a:endParaRPr lang="en-US" sz="2000" dirty="0" smtClean="0"/>
          </a:p>
          <a:p>
            <a:r>
              <a:rPr lang="en-US" sz="2000" dirty="0" smtClean="0"/>
              <a:t>Can </a:t>
            </a:r>
            <a:r>
              <a:rPr lang="en-US" sz="2000" dirty="0" smtClean="0"/>
              <a:t>a link be associated with more than two processes?</a:t>
            </a:r>
          </a:p>
          <a:p>
            <a:endParaRPr lang="en-US" sz="2000" dirty="0" smtClean="0"/>
          </a:p>
          <a:p>
            <a:r>
              <a:rPr lang="en-US" sz="2000" dirty="0" smtClean="0"/>
              <a:t>How </a:t>
            </a:r>
            <a:r>
              <a:rPr lang="en-US" sz="2000" dirty="0" smtClean="0"/>
              <a:t>many links can there be between every pair of communicating processes?</a:t>
            </a:r>
          </a:p>
          <a:p>
            <a:endParaRPr lang="en-US" sz="2000" dirty="0" smtClean="0"/>
          </a:p>
          <a:p>
            <a:r>
              <a:rPr lang="en-US" sz="2000" dirty="0" smtClean="0"/>
              <a:t>What </a:t>
            </a:r>
            <a:r>
              <a:rPr lang="en-US" sz="2000" dirty="0" smtClean="0"/>
              <a:t>is the capacity of a link?</a:t>
            </a:r>
          </a:p>
          <a:p>
            <a:endParaRPr lang="en-US" sz="2000" dirty="0" smtClean="0"/>
          </a:p>
          <a:p>
            <a:r>
              <a:rPr lang="en-US" sz="2000" dirty="0" smtClean="0"/>
              <a:t>Is </a:t>
            </a:r>
            <a:r>
              <a:rPr lang="en-US" sz="2000" dirty="0" smtClean="0"/>
              <a:t>the size of a message that the link can accommodate fixed or variable?</a:t>
            </a:r>
          </a:p>
          <a:p>
            <a:endParaRPr lang="en-US" sz="2000" smtClean="0"/>
          </a:p>
          <a:p>
            <a:r>
              <a:rPr lang="en-US" sz="2000" smtClean="0"/>
              <a:t>Is </a:t>
            </a:r>
            <a:r>
              <a:rPr lang="en-US" sz="2000" dirty="0" smtClean="0"/>
              <a:t>a link unidirectional or bi-directional?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0"/>
            <a:ext cx="7498080" cy="1143000"/>
          </a:xfrm>
        </p:spPr>
        <p:txBody>
          <a:bodyPr lIns="64008" tIns="32004" rIns="64008" bIns="32004">
            <a:normAutofit/>
          </a:bodyPr>
          <a:lstStyle/>
          <a:p>
            <a:pPr algn="ctr"/>
            <a:r>
              <a:rPr lang="en-US" sz="3900" dirty="0" smtClean="0"/>
              <a:t>Direct Communication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0581" y="1052736"/>
            <a:ext cx="8103419" cy="5805264"/>
          </a:xfrm>
        </p:spPr>
        <p:txBody>
          <a:bodyPr lIns="64008" tIns="32004" rIns="64008" bIns="32004">
            <a:normAutofit lnSpcReduction="10000"/>
          </a:bodyPr>
          <a:lstStyle/>
          <a:p>
            <a:r>
              <a:rPr lang="en-US" sz="2400" dirty="0" smtClean="0"/>
              <a:t>Processes must name each other (sender and receiver) explicitly:</a:t>
            </a:r>
          </a:p>
          <a:p>
            <a:pPr lvl="1"/>
            <a:r>
              <a:rPr lang="en-US" sz="2000" b="1" dirty="0" smtClean="0"/>
              <a:t>send</a:t>
            </a:r>
            <a:r>
              <a:rPr lang="en-US" sz="2000" dirty="0" smtClean="0"/>
              <a:t> (</a:t>
            </a:r>
            <a:r>
              <a:rPr lang="en-US" sz="2000" i="1" dirty="0" smtClean="0"/>
              <a:t>P, message</a:t>
            </a:r>
            <a:r>
              <a:rPr lang="en-US" sz="2000" dirty="0" smtClean="0"/>
              <a:t>) – send a message to process P</a:t>
            </a:r>
          </a:p>
          <a:p>
            <a:pPr lvl="1"/>
            <a:r>
              <a:rPr lang="en-US" sz="2000" b="1" dirty="0" smtClean="0"/>
              <a:t>receive</a:t>
            </a:r>
            <a:r>
              <a:rPr lang="en-US" sz="2000" dirty="0" smtClean="0"/>
              <a:t>(</a:t>
            </a:r>
            <a:r>
              <a:rPr lang="en-US" sz="2000" i="1" dirty="0" smtClean="0"/>
              <a:t>Q, message</a:t>
            </a:r>
            <a:r>
              <a:rPr lang="en-US" sz="2000" dirty="0" smtClean="0"/>
              <a:t>) – receive a message from process Q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Properties of communication link</a:t>
            </a:r>
          </a:p>
          <a:p>
            <a:pPr lvl="1"/>
            <a:r>
              <a:rPr lang="en-US" sz="2000" dirty="0" smtClean="0"/>
              <a:t>Links are established automatically between every pair of communicating processes; they should know the names only.</a:t>
            </a:r>
          </a:p>
          <a:p>
            <a:pPr lvl="1"/>
            <a:r>
              <a:rPr lang="en-US" sz="2000" dirty="0" smtClean="0"/>
              <a:t>A link is associated with exactly one pair of communicating processes</a:t>
            </a:r>
          </a:p>
          <a:p>
            <a:pPr lvl="1"/>
            <a:r>
              <a:rPr lang="en-US" sz="2000" dirty="0" smtClean="0"/>
              <a:t>Between each pair there exists exactly one link</a:t>
            </a:r>
          </a:p>
          <a:p>
            <a:pPr lvl="1"/>
            <a:r>
              <a:rPr lang="en-US" sz="2000" dirty="0" smtClean="0"/>
              <a:t>The link may be unidirectional, but is usually bi-directional</a:t>
            </a:r>
          </a:p>
          <a:p>
            <a:endParaRPr lang="en-US" sz="2000" dirty="0" smtClean="0"/>
          </a:p>
          <a:p>
            <a:r>
              <a:rPr lang="en-US" sz="2000" dirty="0" smtClean="0"/>
              <a:t>Symmetry: Both senders and receivers need names</a:t>
            </a:r>
          </a:p>
          <a:p>
            <a:r>
              <a:rPr lang="en-US" sz="2000" dirty="0" smtClean="0"/>
              <a:t>Asymmetry: Sender names recipient, receiver doesn’t know the sender.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0"/>
            <a:ext cx="7498080" cy="836712"/>
          </a:xfrm>
        </p:spPr>
        <p:txBody>
          <a:bodyPr lIns="64008" tIns="32004" rIns="64008" bIns="32004">
            <a:normAutofit/>
          </a:bodyPr>
          <a:lstStyle/>
          <a:p>
            <a:pPr algn="ctr"/>
            <a:r>
              <a:rPr lang="en-US" sz="3900" dirty="0" smtClean="0"/>
              <a:t>Indirect Communication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70" y="1052737"/>
            <a:ext cx="8337550" cy="4968551"/>
          </a:xfrm>
        </p:spPr>
        <p:txBody>
          <a:bodyPr lIns="64008" tIns="32004" rIns="64008" bIns="32004">
            <a:noAutofit/>
          </a:bodyPr>
          <a:lstStyle/>
          <a:p>
            <a:r>
              <a:rPr lang="en-US" sz="2400" dirty="0" smtClean="0"/>
              <a:t>Messages are directed and received from mailboxes (also referred to as ports)</a:t>
            </a:r>
          </a:p>
          <a:p>
            <a:pPr lvl="1"/>
            <a:r>
              <a:rPr lang="en-US" sz="2000" dirty="0" smtClean="0"/>
              <a:t>Mailbox: an object into which messages can be placed by processes and from which messages can be removed.</a:t>
            </a:r>
          </a:p>
          <a:p>
            <a:pPr lvl="1"/>
            <a:r>
              <a:rPr lang="en-US" sz="2000" dirty="0" smtClean="0"/>
              <a:t>Each mailbox has a unique id.</a:t>
            </a:r>
          </a:p>
          <a:p>
            <a:pPr lvl="1"/>
            <a:r>
              <a:rPr lang="en-US" sz="2000" dirty="0" smtClean="0"/>
              <a:t>Processes can communicate only if they share a mailbox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Properties of communication link</a:t>
            </a:r>
          </a:p>
          <a:p>
            <a:pPr lvl="1"/>
            <a:r>
              <a:rPr lang="en-US" sz="2000" dirty="0" smtClean="0"/>
              <a:t>Link established only if processes share a common mailbox</a:t>
            </a:r>
          </a:p>
          <a:p>
            <a:pPr lvl="1"/>
            <a:r>
              <a:rPr lang="en-US" sz="2000" dirty="0" smtClean="0"/>
              <a:t>A link may be associated with more than two processes</a:t>
            </a:r>
          </a:p>
          <a:p>
            <a:pPr lvl="1"/>
            <a:r>
              <a:rPr lang="en-US" sz="2000" dirty="0" smtClean="0"/>
              <a:t>Each pair of processes may share several communication links</a:t>
            </a:r>
          </a:p>
          <a:p>
            <a:pPr lvl="1"/>
            <a:r>
              <a:rPr lang="en-US" sz="2000" dirty="0" smtClean="0"/>
              <a:t>Link may be unidirectional or bi-directional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45920" y="0"/>
            <a:ext cx="7498080" cy="1143000"/>
          </a:xfrm>
        </p:spPr>
        <p:txBody>
          <a:bodyPr lIns="64008" tIns="32004" rIns="64008" bIns="32004">
            <a:normAutofit/>
          </a:bodyPr>
          <a:lstStyle/>
          <a:p>
            <a:pPr algn="ctr"/>
            <a:r>
              <a:rPr lang="en-US" sz="3900" dirty="0" smtClean="0"/>
              <a:t>Indirect Communication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606" y="1264469"/>
            <a:ext cx="8120394" cy="5404891"/>
          </a:xfrm>
        </p:spPr>
        <p:txBody>
          <a:bodyPr lIns="64008" tIns="32004" rIns="64008" bIns="32004">
            <a:normAutofit/>
          </a:bodyPr>
          <a:lstStyle/>
          <a:p>
            <a:r>
              <a:rPr lang="en-US" sz="2400" dirty="0" smtClean="0"/>
              <a:t>Primitives are defined as:</a:t>
            </a:r>
          </a:p>
          <a:p>
            <a:pPr lvl="1">
              <a:buFont typeface="Monotype Sorts" charset="2"/>
              <a:buNone/>
            </a:pPr>
            <a:r>
              <a:rPr lang="en-US" sz="2000" dirty="0" smtClean="0"/>
              <a:t>	</a:t>
            </a:r>
            <a:r>
              <a:rPr lang="en-US" sz="1600" b="1" dirty="0" smtClean="0"/>
              <a:t>send</a:t>
            </a:r>
            <a:r>
              <a:rPr lang="en-US" sz="1600" dirty="0" smtClean="0"/>
              <a:t>(A, message) – send a message to mailbox A</a:t>
            </a:r>
          </a:p>
          <a:p>
            <a:pPr lvl="1">
              <a:buFont typeface="Monotype Sorts" charset="2"/>
              <a:buNone/>
            </a:pPr>
            <a:r>
              <a:rPr lang="en-US" sz="1600" dirty="0" smtClean="0"/>
              <a:t>	</a:t>
            </a:r>
            <a:r>
              <a:rPr lang="en-US" sz="1600" b="1" dirty="0" smtClean="0"/>
              <a:t>receive</a:t>
            </a:r>
            <a:r>
              <a:rPr lang="en-US" sz="1600" dirty="0" smtClean="0"/>
              <a:t>(A, message) – receive a message from mailbox A</a:t>
            </a:r>
          </a:p>
          <a:p>
            <a:endParaRPr lang="en-US" sz="2400" dirty="0" smtClean="0"/>
          </a:p>
          <a:p>
            <a:r>
              <a:rPr lang="en-US" sz="2400" dirty="0" smtClean="0"/>
              <a:t>Mail Box owner</a:t>
            </a:r>
          </a:p>
          <a:p>
            <a:pPr lvl="1"/>
            <a:r>
              <a:rPr lang="en-US" sz="2000" b="1" dirty="0" smtClean="0"/>
              <a:t>Mailbox owned by Process</a:t>
            </a:r>
          </a:p>
          <a:p>
            <a:pPr lvl="2"/>
            <a:r>
              <a:rPr lang="en-US" sz="1600" dirty="0" smtClean="0"/>
              <a:t>Mailbox is in same address space; we distinguish between owner (only receive) and user (only send to)</a:t>
            </a:r>
          </a:p>
          <a:p>
            <a:endParaRPr lang="en-US" sz="2400" b="1" dirty="0" smtClean="0"/>
          </a:p>
          <a:p>
            <a:pPr lvl="1"/>
            <a:r>
              <a:rPr lang="en-US" sz="2000" b="1" dirty="0" smtClean="0"/>
              <a:t>Mailbox owned by OS: </a:t>
            </a:r>
            <a:r>
              <a:rPr lang="en-US" sz="2000" dirty="0" smtClean="0"/>
              <a:t>A process may</a:t>
            </a:r>
          </a:p>
          <a:p>
            <a:pPr lvl="2"/>
            <a:r>
              <a:rPr lang="en-US" sz="1600" dirty="0" smtClean="0"/>
              <a:t>Create a new mailbox</a:t>
            </a:r>
          </a:p>
          <a:p>
            <a:pPr lvl="2"/>
            <a:r>
              <a:rPr lang="en-US" sz="1600" dirty="0" smtClean="0"/>
              <a:t>Send and receive messages through mailbox</a:t>
            </a:r>
          </a:p>
          <a:p>
            <a:pPr lvl="2"/>
            <a:r>
              <a:rPr lang="en-US" sz="1600" dirty="0" smtClean="0"/>
              <a:t>Destroy a mailbox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277416"/>
            <a:ext cx="7810500" cy="576263"/>
          </a:xfrm>
        </p:spPr>
        <p:txBody>
          <a:bodyPr lIns="64008" tIns="32004" rIns="64008" bIns="32004">
            <a:noAutofit/>
          </a:bodyPr>
          <a:lstStyle/>
          <a:p>
            <a:pPr algn="ctr"/>
            <a:r>
              <a:rPr lang="en-US" sz="3900" dirty="0" smtClean="0"/>
              <a:t>Indirect Communication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233487"/>
            <a:ext cx="8100392" cy="5363865"/>
          </a:xfrm>
        </p:spPr>
        <p:txBody>
          <a:bodyPr lIns="64008" tIns="32004" rIns="64008" bIns="32004">
            <a:normAutofit fontScale="92500" lnSpcReduction="10000"/>
          </a:bodyPr>
          <a:lstStyle/>
          <a:p>
            <a:r>
              <a:rPr lang="en-US" sz="2400" dirty="0" smtClean="0"/>
              <a:t>Mailbox sharing</a:t>
            </a:r>
          </a:p>
          <a:p>
            <a:pPr lvl="1"/>
            <a:r>
              <a:rPr lang="en-US" sz="2000" i="1" dirty="0" smtClean="0"/>
              <a:t>P</a:t>
            </a:r>
            <a:r>
              <a:rPr lang="en-US" sz="2000" i="1" baseline="-25000" dirty="0" smtClean="0"/>
              <a:t>1</a:t>
            </a:r>
            <a:r>
              <a:rPr lang="en-US" sz="2000" i="1" dirty="0" smtClean="0"/>
              <a:t>, P</a:t>
            </a:r>
            <a:r>
              <a:rPr lang="en-US" sz="2000" i="1" baseline="-25000" dirty="0" smtClean="0"/>
              <a:t>2</a:t>
            </a:r>
            <a:r>
              <a:rPr lang="en-US" sz="2000" i="1" dirty="0" smtClean="0"/>
              <a:t>,</a:t>
            </a:r>
            <a:r>
              <a:rPr lang="en-US" sz="2000" dirty="0" smtClean="0"/>
              <a:t> and</a:t>
            </a:r>
            <a:r>
              <a:rPr lang="en-US" sz="2000" i="1" dirty="0" smtClean="0"/>
              <a:t> P</a:t>
            </a:r>
            <a:r>
              <a:rPr lang="en-US" sz="2000" i="1" baseline="-25000" dirty="0" smtClean="0"/>
              <a:t>3</a:t>
            </a:r>
            <a:r>
              <a:rPr lang="en-US" sz="2000" dirty="0" smtClean="0"/>
              <a:t> share mailbox A</a:t>
            </a:r>
          </a:p>
          <a:p>
            <a:pPr lvl="1"/>
            <a:r>
              <a:rPr lang="en-US" sz="2000" i="1" dirty="0" smtClean="0"/>
              <a:t>P</a:t>
            </a:r>
            <a:r>
              <a:rPr lang="en-US" sz="2000" i="1" baseline="-25000" dirty="0" smtClean="0"/>
              <a:t>1</a:t>
            </a:r>
            <a:r>
              <a:rPr lang="en-US" sz="2000" dirty="0" smtClean="0"/>
              <a:t>, sends; 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2</a:t>
            </a:r>
            <a:r>
              <a:rPr lang="en-US" sz="2000" i="1" dirty="0" smtClean="0"/>
              <a:t> </a:t>
            </a:r>
            <a:r>
              <a:rPr lang="en-US" sz="2000" dirty="0" smtClean="0"/>
              <a:t>and</a:t>
            </a:r>
            <a:r>
              <a:rPr lang="en-US" sz="2000" i="1" dirty="0" smtClean="0"/>
              <a:t> P</a:t>
            </a:r>
            <a:r>
              <a:rPr lang="en-US" sz="2000" i="1" baseline="-25000" dirty="0" smtClean="0"/>
              <a:t>3</a:t>
            </a:r>
            <a:r>
              <a:rPr lang="en-US" sz="2000" dirty="0" smtClean="0"/>
              <a:t> receive</a:t>
            </a:r>
          </a:p>
          <a:p>
            <a:pPr lvl="1"/>
            <a:r>
              <a:rPr lang="en-US" sz="2000" dirty="0" smtClean="0"/>
              <a:t>Who gets the message?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Solutions</a:t>
            </a:r>
          </a:p>
          <a:p>
            <a:pPr lvl="1"/>
            <a:r>
              <a:rPr lang="en-US" sz="2000" dirty="0" smtClean="0"/>
              <a:t>Allow a link to be associated with at most two processes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Allow only one process at a time to execute a receive operation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Allow the system to select arbitrarily the receiver.  Sender is notified who the receiver was.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The system may define an algorithm (round robin for example, each process takes turn). System may identify the receiver to the sender.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1115616" y="2564904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GB" sz="3100" dirty="0" smtClean="0"/>
              <a:t>Some Code Snippets</a:t>
            </a:r>
            <a:br>
              <a:rPr lang="en-GB" sz="3100" dirty="0" smtClean="0"/>
            </a:br>
            <a:r>
              <a:rPr lang="en-GB" sz="3600" dirty="0" smtClean="0"/>
              <a:t>Not included in Theory Exam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277416"/>
            <a:ext cx="7569200" cy="576263"/>
          </a:xfrm>
        </p:spPr>
        <p:txBody>
          <a:bodyPr lIns="64008" tIns="32004" rIns="64008" bIns="32004">
            <a:noAutofit/>
          </a:bodyPr>
          <a:lstStyle/>
          <a:p>
            <a:pPr algn="ctr"/>
            <a:r>
              <a:rPr lang="en-US" sz="3900" dirty="0" smtClean="0"/>
              <a:t>Bounded-Buffer – Producer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1916832"/>
            <a:ext cx="7056784" cy="345638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64008" tIns="32004" rIns="64008" bIns="32004">
            <a:normAutofit/>
          </a:bodyPr>
          <a:lstStyle/>
          <a:p>
            <a:pPr>
              <a:buFont typeface="Monotype Sorts" charset="2"/>
              <a:buNone/>
            </a:pPr>
            <a:r>
              <a:rPr lang="en-US" sz="2000" b="1" dirty="0" smtClean="0">
                <a:latin typeface="Monaco" charset="0"/>
              </a:rPr>
              <a:t>	while (true) </a:t>
            </a:r>
          </a:p>
          <a:p>
            <a:pPr>
              <a:buFont typeface="Monotype Sorts" charset="2"/>
              <a:buNone/>
            </a:pPr>
            <a:r>
              <a:rPr lang="en-US" sz="2000" b="1" dirty="0" smtClean="0">
                <a:latin typeface="Monaco" charset="0"/>
              </a:rPr>
              <a:t>	{</a:t>
            </a:r>
            <a:br>
              <a:rPr lang="en-US" sz="2000" b="1" dirty="0" smtClean="0">
                <a:latin typeface="Monaco" charset="0"/>
              </a:rPr>
            </a:br>
            <a:r>
              <a:rPr lang="en-US" sz="2000" b="1" dirty="0" smtClean="0">
                <a:latin typeface="Monaco" charset="0"/>
              </a:rPr>
              <a:t>   /* Produce an item */</a:t>
            </a:r>
          </a:p>
          <a:p>
            <a:pPr>
              <a:buFont typeface="Monotype Sorts" charset="2"/>
              <a:buNone/>
            </a:pPr>
            <a:r>
              <a:rPr lang="en-US" sz="2000" b="1" dirty="0" smtClean="0">
                <a:latin typeface="Monaco" charset="0"/>
              </a:rPr>
              <a:t>        while (((in = (in + 1) % BUFFER SIZE count)  == out)</a:t>
            </a:r>
          </a:p>
          <a:p>
            <a:pPr>
              <a:buFont typeface="Monotype Sorts" charset="2"/>
              <a:buNone/>
            </a:pPr>
            <a:r>
              <a:rPr lang="en-US" sz="2000" b="1" dirty="0" smtClean="0">
                <a:latin typeface="Monaco" charset="0"/>
              </a:rPr>
              <a:t>	     ;   /* do nothing -- no free buffers */</a:t>
            </a:r>
          </a:p>
          <a:p>
            <a:pPr>
              <a:buFont typeface="Monotype Sorts" charset="2"/>
              <a:buNone/>
            </a:pPr>
            <a:r>
              <a:rPr lang="en-US" sz="2000" b="1" dirty="0" smtClean="0">
                <a:latin typeface="Monaco" charset="0"/>
              </a:rPr>
              <a:t>	    buffer[in] = item;</a:t>
            </a:r>
          </a:p>
          <a:p>
            <a:pPr>
              <a:buFont typeface="Monotype Sorts" charset="2"/>
              <a:buNone/>
            </a:pPr>
            <a:r>
              <a:rPr lang="en-US" sz="2000" b="1" dirty="0" smtClean="0">
                <a:latin typeface="Monaco" charset="0"/>
              </a:rPr>
              <a:t>	    in = (in + 1) % BUFFER SIZE;</a:t>
            </a:r>
          </a:p>
          <a:p>
            <a:pPr>
              <a:buFont typeface="Monotype Sorts" charset="2"/>
              <a:buNone/>
            </a:pPr>
            <a:r>
              <a:rPr lang="en-US" sz="2000" b="1" dirty="0" smtClean="0">
                <a:latin typeface="Monaco" charset="0"/>
              </a:rPr>
              <a:t>     }</a:t>
            </a:r>
            <a:endParaRPr lang="en-US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650" y="277416"/>
            <a:ext cx="6380692" cy="576263"/>
          </a:xfrm>
        </p:spPr>
        <p:txBody>
          <a:bodyPr lIns="64008" tIns="32004" rIns="64008" bIns="32004">
            <a:noAutofit/>
          </a:bodyPr>
          <a:lstStyle/>
          <a:p>
            <a:pPr algn="ctr"/>
            <a:r>
              <a:rPr lang="en-US" sz="3900" dirty="0" smtClean="0"/>
              <a:t>Roadmap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246584"/>
            <a:ext cx="7416824" cy="4918719"/>
          </a:xfrm>
        </p:spPr>
        <p:txBody>
          <a:bodyPr lIns="64008" tIns="32004" rIns="64008" bIns="32004">
            <a:normAutofit/>
          </a:bodyPr>
          <a:lstStyle/>
          <a:p>
            <a:r>
              <a:rPr lang="en-US" sz="2400" dirty="0" smtClean="0"/>
              <a:t>Inter-Process Communication</a:t>
            </a:r>
          </a:p>
          <a:p>
            <a:endParaRPr lang="en-US" sz="2400" dirty="0" smtClean="0"/>
          </a:p>
          <a:p>
            <a:r>
              <a:rPr lang="en-US" sz="2400" dirty="0" smtClean="0"/>
              <a:t>Examples of IPC Systems</a:t>
            </a:r>
          </a:p>
          <a:p>
            <a:endParaRPr lang="en-US" sz="2400" dirty="0" smtClean="0"/>
          </a:p>
          <a:p>
            <a:r>
              <a:rPr lang="en-US" sz="2400" dirty="0" smtClean="0"/>
              <a:t>Communication in Client-Server Systems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64008" tIns="32004" rIns="64008" bIns="32004">
            <a:normAutofit/>
          </a:bodyPr>
          <a:lstStyle/>
          <a:p>
            <a:pPr algn="ctr"/>
            <a:r>
              <a:rPr lang="en-US" sz="3900" dirty="0" smtClean="0"/>
              <a:t>Bounded Buffer – Consumer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9750" y="1500188"/>
            <a:ext cx="6158442" cy="3873028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64008" tIns="32004" rIns="64008" bIns="32004"/>
          <a:lstStyle/>
          <a:p>
            <a:pPr>
              <a:buFont typeface="Monotype Sorts" charset="2"/>
              <a:buNone/>
            </a:pPr>
            <a:r>
              <a:rPr lang="en-US" b="1" dirty="0" smtClean="0">
                <a:latin typeface="Monaco" charset="0"/>
              </a:rPr>
              <a:t>	</a:t>
            </a:r>
            <a:r>
              <a:rPr lang="en-US" sz="2000" b="1" dirty="0" smtClean="0">
                <a:latin typeface="Monaco" charset="0"/>
              </a:rPr>
              <a:t>while (true) {</a:t>
            </a:r>
          </a:p>
          <a:p>
            <a:pPr>
              <a:buFont typeface="Monotype Sorts" charset="2"/>
              <a:buNone/>
            </a:pPr>
            <a:r>
              <a:rPr lang="en-US" sz="2000" b="1" dirty="0" smtClean="0">
                <a:latin typeface="Monaco" charset="0"/>
              </a:rPr>
              <a:t>          while (in == out)</a:t>
            </a:r>
          </a:p>
          <a:p>
            <a:pPr>
              <a:buFont typeface="Monotype Sorts" charset="2"/>
              <a:buNone/>
            </a:pPr>
            <a:r>
              <a:rPr lang="en-US" sz="2000" b="1" dirty="0" smtClean="0">
                <a:latin typeface="Monaco" charset="0"/>
              </a:rPr>
              <a:t>                 ; // do nothing -- nothing to consume</a:t>
            </a:r>
          </a:p>
          <a:p>
            <a:pPr>
              <a:buFont typeface="Monotype Sorts" charset="2"/>
              <a:buNone/>
            </a:pPr>
            <a:endParaRPr lang="en-US" sz="2000" b="1" dirty="0" smtClean="0">
              <a:latin typeface="Monaco" charset="0"/>
            </a:endParaRPr>
          </a:p>
          <a:p>
            <a:pPr>
              <a:buFont typeface="Monotype Sorts" charset="2"/>
              <a:buNone/>
            </a:pPr>
            <a:r>
              <a:rPr lang="en-US" sz="2000" b="1" dirty="0" smtClean="0">
                <a:latin typeface="Monaco" charset="0"/>
              </a:rPr>
              <a:t>	     // remove an item from the buffer</a:t>
            </a:r>
          </a:p>
          <a:p>
            <a:pPr>
              <a:buFont typeface="Monotype Sorts" charset="2"/>
              <a:buNone/>
            </a:pPr>
            <a:r>
              <a:rPr lang="en-US" sz="2000" b="1" dirty="0" smtClean="0">
                <a:latin typeface="Monaco" charset="0"/>
              </a:rPr>
              <a:t>	     item = buffer[out];</a:t>
            </a:r>
          </a:p>
          <a:p>
            <a:pPr>
              <a:buFont typeface="Monotype Sorts" charset="2"/>
              <a:buNone/>
            </a:pPr>
            <a:r>
              <a:rPr lang="en-US" sz="2000" b="1" dirty="0" smtClean="0">
                <a:latin typeface="Monaco" charset="0"/>
              </a:rPr>
              <a:t>	     out = (out + 1) % BUFFER SIZE;</a:t>
            </a:r>
          </a:p>
          <a:p>
            <a:pPr>
              <a:buFont typeface="Monotype Sorts" charset="2"/>
              <a:buNone/>
            </a:pPr>
            <a:r>
              <a:rPr lang="en-US" sz="2000" b="1" dirty="0" smtClean="0">
                <a:latin typeface="Monaco" charset="0"/>
              </a:rPr>
              <a:t>	return item;</a:t>
            </a:r>
          </a:p>
          <a:p>
            <a:pPr>
              <a:buFont typeface="Monotype Sorts" charset="2"/>
              <a:buNone/>
            </a:pPr>
            <a:r>
              <a:rPr lang="en-US" sz="2000" b="1" i="1" dirty="0" smtClean="0">
                <a:latin typeface="Monaco" charset="0"/>
              </a:rPr>
              <a:t>     </a:t>
            </a:r>
            <a:r>
              <a:rPr lang="en-US" sz="2000" b="1" dirty="0" smtClean="0">
                <a:latin typeface="Monaco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936626" y="277416"/>
            <a:ext cx="7850717" cy="576263"/>
          </a:xfrm>
        </p:spPr>
        <p:txBody>
          <a:bodyPr lIns="64008" tIns="32004" rIns="64008" bIns="32004">
            <a:noAutofit/>
          </a:bodyPr>
          <a:lstStyle/>
          <a:p>
            <a:pPr algn="ctr"/>
            <a:r>
              <a:rPr lang="en-US" sz="3900" dirty="0" smtClean="0"/>
              <a:t>Examples of IPC Systems - POSIX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683568" y="1196752"/>
            <a:ext cx="8460432" cy="5661248"/>
          </a:xfrm>
        </p:spPr>
        <p:txBody>
          <a:bodyPr lIns="64008" tIns="32004" rIns="64008" bIns="32004">
            <a:noAutofit/>
          </a:bodyPr>
          <a:lstStyle/>
          <a:p>
            <a:r>
              <a:rPr lang="en-US" sz="2400" dirty="0" smtClean="0"/>
              <a:t>POSIX Shared Memory</a:t>
            </a:r>
          </a:p>
          <a:p>
            <a:pPr lvl="1"/>
            <a:r>
              <a:rPr lang="en-US" sz="2000" dirty="0" smtClean="0"/>
              <a:t>Process first creates shared memory segment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Process wanting access to that shared memory must attach to it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Now the process could write to the shared memory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When done a process can detach the shared memory from its address space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Finally to remove from system, the system call </a:t>
            </a:r>
            <a:r>
              <a:rPr lang="en-US" sz="2000" dirty="0" err="1" smtClean="0">
                <a:latin typeface="Courier New" charset="0"/>
                <a:cs typeface="Courier New" charset="0"/>
              </a:rPr>
              <a:t>shmctl</a:t>
            </a:r>
            <a:r>
              <a:rPr lang="en-US" sz="2000" dirty="0" smtClean="0">
                <a:latin typeface="Courier New" charset="0"/>
                <a:cs typeface="Courier New" charset="0"/>
              </a:rPr>
              <a:t>() is used.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92088" y="2132856"/>
            <a:ext cx="831641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b="1" dirty="0" smtClean="0">
                <a:latin typeface="Courier New" charset="0"/>
                <a:cs typeface="Courier New" charset="0"/>
              </a:rPr>
              <a:t>segment id = </a:t>
            </a:r>
            <a:r>
              <a:rPr lang="en-US" b="1" dirty="0" err="1" smtClean="0">
                <a:latin typeface="Courier New" charset="0"/>
                <a:cs typeface="Courier New" charset="0"/>
              </a:rPr>
              <a:t>shmget</a:t>
            </a:r>
            <a:r>
              <a:rPr lang="en-US" b="1" dirty="0" smtClean="0">
                <a:latin typeface="Courier New" charset="0"/>
                <a:cs typeface="Courier New" charset="0"/>
              </a:rPr>
              <a:t>(IPC PRIVATE, size, S IRUSR | S IWUSR);</a:t>
            </a:r>
            <a:endParaRPr lang="en-GB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140968"/>
            <a:ext cx="8496943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 algn="ctr">
              <a:buFont typeface="Monotype Sorts" charset="2"/>
              <a:buNone/>
            </a:pPr>
            <a:r>
              <a:rPr lang="en-US" sz="2000" dirty="0" smtClean="0">
                <a:latin typeface="Courier New" charset="0"/>
                <a:cs typeface="Courier New" charset="0"/>
              </a:rPr>
              <a:t>	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shared memory = (char *) </a:t>
            </a:r>
            <a:r>
              <a:rPr lang="en-US" sz="2000" b="1" dirty="0" err="1" smtClean="0">
                <a:latin typeface="Courier New" charset="0"/>
                <a:cs typeface="Courier New" charset="0"/>
              </a:rPr>
              <a:t>shmat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(id, NULL, 0);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7" y="4005064"/>
            <a:ext cx="8712967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>
              <a:buFont typeface="Monotype Sorts" charset="2"/>
              <a:buNone/>
            </a:pPr>
            <a:r>
              <a:rPr lang="en-US" sz="2000" b="1" dirty="0" err="1" smtClean="0">
                <a:latin typeface="Courier New" charset="0"/>
                <a:cs typeface="Courier New" charset="0"/>
              </a:rPr>
              <a:t>sprintf</a:t>
            </a:r>
            <a:r>
              <a:rPr lang="en-US" sz="2000" b="1" dirty="0" smtClean="0">
                <a:latin typeface="Courier New" charset="0"/>
                <a:cs typeface="Courier New" charset="0"/>
              </a:rPr>
              <a:t>(shared memory, "Writing to shared memory");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3897" y="5363924"/>
            <a:ext cx="811460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 algn="ctr"/>
            <a:r>
              <a:rPr lang="en-US" b="1" dirty="0" smtClean="0">
                <a:latin typeface="Courier New" charset="0"/>
                <a:cs typeface="Courier New" charset="0"/>
              </a:rPr>
              <a:t>	</a:t>
            </a:r>
            <a:r>
              <a:rPr lang="en-US" b="1" dirty="0" err="1" smtClean="0">
                <a:latin typeface="Courier New" charset="0"/>
                <a:cs typeface="Courier New" charset="0"/>
              </a:rPr>
              <a:t>shmdt</a:t>
            </a:r>
            <a:r>
              <a:rPr lang="en-US" b="1" dirty="0" smtClean="0">
                <a:latin typeface="Courier New" charset="0"/>
                <a:cs typeface="Courier New" charset="0"/>
              </a:rPr>
              <a:t>(shared memory);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983192" y="277416"/>
            <a:ext cx="7703608" cy="576263"/>
          </a:xfrm>
        </p:spPr>
        <p:txBody>
          <a:bodyPr lIns="64008" tIns="32004" rIns="64008" bIns="32004">
            <a:noAutofit/>
          </a:bodyPr>
          <a:lstStyle/>
          <a:p>
            <a:pPr algn="ctr"/>
            <a:r>
              <a:rPr lang="en-US" sz="3900" dirty="0" smtClean="0"/>
              <a:t>Inter-process Communication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971600" y="1233487"/>
            <a:ext cx="8172400" cy="5624513"/>
          </a:xfrm>
        </p:spPr>
        <p:txBody>
          <a:bodyPr lIns="64008" tIns="32004" rIns="64008" bIns="32004">
            <a:noAutofit/>
          </a:bodyPr>
          <a:lstStyle/>
          <a:p>
            <a:r>
              <a:rPr lang="en-US" sz="2000" dirty="0" smtClean="0"/>
              <a:t>Processes within a system may be </a:t>
            </a:r>
            <a:r>
              <a:rPr lang="en-US" sz="2000" b="1" dirty="0" smtClean="0"/>
              <a:t>independent </a:t>
            </a:r>
            <a:r>
              <a:rPr lang="en-US" sz="2000" dirty="0" smtClean="0"/>
              <a:t>or </a:t>
            </a:r>
            <a:r>
              <a:rPr lang="en-US" sz="2000" b="1" dirty="0" smtClean="0"/>
              <a:t>cooperating</a:t>
            </a:r>
          </a:p>
          <a:p>
            <a:endParaRPr lang="en-US" sz="2400" dirty="0" smtClean="0"/>
          </a:p>
          <a:p>
            <a:r>
              <a:rPr lang="en-US" sz="2000" dirty="0" smtClean="0"/>
              <a:t>Cooperating process can affect or be affected by other processes, </a:t>
            </a:r>
          </a:p>
          <a:p>
            <a:pPr lvl="1"/>
            <a:r>
              <a:rPr lang="en-US" sz="2000" dirty="0" smtClean="0"/>
              <a:t>Any process sharing data with other.</a:t>
            </a:r>
          </a:p>
          <a:p>
            <a:endParaRPr lang="en-US" sz="2400" dirty="0" smtClean="0"/>
          </a:p>
          <a:p>
            <a:r>
              <a:rPr lang="en-US" sz="2400" dirty="0" smtClean="0"/>
              <a:t>Reasons for cooperating processes:</a:t>
            </a:r>
          </a:p>
          <a:p>
            <a:pPr lvl="1"/>
            <a:r>
              <a:rPr lang="en-US" sz="2000" b="1" dirty="0" smtClean="0"/>
              <a:t>Information sharing</a:t>
            </a:r>
            <a:r>
              <a:rPr lang="en-US" sz="2000" dirty="0" smtClean="0"/>
              <a:t>: </a:t>
            </a:r>
          </a:p>
          <a:p>
            <a:pPr lvl="2"/>
            <a:r>
              <a:rPr lang="en-US" sz="1600" dirty="0" smtClean="0"/>
              <a:t>e.g. a share file)</a:t>
            </a:r>
          </a:p>
          <a:p>
            <a:pPr lvl="1"/>
            <a:r>
              <a:rPr lang="en-US" sz="2000" b="1" dirty="0" smtClean="0"/>
              <a:t>Computation speedup</a:t>
            </a:r>
            <a:r>
              <a:rPr lang="en-US" sz="2000" dirty="0" smtClean="0"/>
              <a:t>: </a:t>
            </a:r>
          </a:p>
          <a:p>
            <a:pPr lvl="2"/>
            <a:r>
              <a:rPr lang="en-US" sz="1600" dirty="0" smtClean="0"/>
              <a:t>break process into sub tasks and each will execute in parallel with other (given multiple process units)</a:t>
            </a:r>
          </a:p>
          <a:p>
            <a:pPr lvl="1"/>
            <a:r>
              <a:rPr lang="en-US" sz="2000" b="1" dirty="0" smtClean="0"/>
              <a:t>Modularity: </a:t>
            </a:r>
          </a:p>
          <a:p>
            <a:pPr lvl="2"/>
            <a:r>
              <a:rPr lang="en-US" sz="1600" dirty="0" smtClean="0"/>
              <a:t>dividing the system into separate processes and threads</a:t>
            </a:r>
            <a:endParaRPr lang="en-US" sz="1600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983192" y="277416"/>
            <a:ext cx="7703608" cy="576263"/>
          </a:xfrm>
        </p:spPr>
        <p:txBody>
          <a:bodyPr lIns="64008" tIns="32004" rIns="64008" bIns="32004">
            <a:noAutofit/>
          </a:bodyPr>
          <a:lstStyle/>
          <a:p>
            <a:pPr algn="ctr"/>
            <a:r>
              <a:rPr lang="en-US" sz="3900" dirty="0" smtClean="0"/>
              <a:t>Inter-process Communication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971600" y="980728"/>
            <a:ext cx="8172400" cy="5624513"/>
          </a:xfrm>
        </p:spPr>
        <p:txBody>
          <a:bodyPr lIns="64008" tIns="32004" rIns="64008" bIns="32004">
            <a:noAutofit/>
          </a:bodyPr>
          <a:lstStyle/>
          <a:p>
            <a:r>
              <a:rPr lang="en-US" sz="2400" dirty="0" smtClean="0"/>
              <a:t>Two models of IPC</a:t>
            </a:r>
          </a:p>
          <a:p>
            <a:r>
              <a:rPr lang="en-US" sz="2400" dirty="0" smtClean="0"/>
              <a:t>Shared memory (SM): </a:t>
            </a:r>
          </a:p>
          <a:p>
            <a:pPr lvl="1"/>
            <a:r>
              <a:rPr lang="en-US" sz="2000" dirty="0" smtClean="0"/>
              <a:t>A region of memory that is shared by cooperating processes is established.</a:t>
            </a:r>
          </a:p>
          <a:p>
            <a:pPr lvl="1"/>
            <a:r>
              <a:rPr lang="en-US" sz="2000" dirty="0" smtClean="0"/>
              <a:t>Process then read and write data in shared region.</a:t>
            </a:r>
          </a:p>
          <a:p>
            <a:endParaRPr lang="en-US" sz="2400" dirty="0" smtClean="0"/>
          </a:p>
          <a:p>
            <a:r>
              <a:rPr lang="en-US" sz="2400" dirty="0" smtClean="0"/>
              <a:t>Message passing (MP)</a:t>
            </a:r>
          </a:p>
          <a:p>
            <a:pPr lvl="1"/>
            <a:r>
              <a:rPr lang="en-US" sz="2000" dirty="0" smtClean="0"/>
              <a:t>Messages exchanged between two processes.</a:t>
            </a:r>
          </a:p>
          <a:p>
            <a:endParaRPr lang="en-US" sz="2400" dirty="0" smtClean="0"/>
          </a:p>
          <a:p>
            <a:r>
              <a:rPr lang="en-US" sz="2400" dirty="0" smtClean="0"/>
              <a:t>Many systems implement both mechanisms.</a:t>
            </a:r>
          </a:p>
          <a:p>
            <a:pPr lvl="1"/>
            <a:r>
              <a:rPr lang="en-US" sz="2000" dirty="0" smtClean="0"/>
              <a:t>MP useful for exchange small data; easier to implement for inter-computer communication. Slower than SM as they are implemented using system calls (kernel intervention).</a:t>
            </a:r>
          </a:p>
          <a:p>
            <a:pPr lvl="1"/>
            <a:r>
              <a:rPr lang="en-US" sz="2000" dirty="0" smtClean="0"/>
              <a:t>SM allows maximum speed; System calls required only to establish shared memory region.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0"/>
            <a:ext cx="7498080" cy="1143000"/>
          </a:xfrm>
        </p:spPr>
        <p:txBody>
          <a:bodyPr lIns="64008" tIns="32004" rIns="64008" bIns="32004">
            <a:normAutofit/>
          </a:bodyPr>
          <a:lstStyle/>
          <a:p>
            <a:pPr algn="ctr"/>
            <a:r>
              <a:rPr lang="en-US" sz="3900" dirty="0" smtClean="0"/>
              <a:t>Communications Models </a:t>
            </a: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844824"/>
            <a:ext cx="6453717" cy="4289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77416"/>
            <a:ext cx="7937500" cy="576263"/>
          </a:xfrm>
        </p:spPr>
        <p:txBody>
          <a:bodyPr lIns="64008" tIns="32004" rIns="64008" bIns="32004">
            <a:noAutofit/>
          </a:bodyPr>
          <a:lstStyle/>
          <a:p>
            <a:pPr algn="ctr"/>
            <a:r>
              <a:rPr lang="en-US" sz="3900" dirty="0" smtClean="0"/>
              <a:t>Shared Memory Systems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052736"/>
            <a:ext cx="8100392" cy="5805264"/>
          </a:xfrm>
        </p:spPr>
        <p:txBody>
          <a:bodyPr lIns="64008" tIns="32004" rIns="64008" bIns="32004">
            <a:normAutofit/>
          </a:bodyPr>
          <a:lstStyle/>
          <a:p>
            <a:r>
              <a:rPr lang="en-US" sz="2400" dirty="0" smtClean="0"/>
              <a:t>Shared Memory region resides in address space of creating process.</a:t>
            </a:r>
          </a:p>
          <a:p>
            <a:r>
              <a:rPr lang="en-US" sz="2400" dirty="0" smtClean="0"/>
              <a:t>Other processes attach them to shared region.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OS restricts processes to read/write in other’s space.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Both process must agree to remove this restriction.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Form of data and location are decided by processes (not by OS).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Processes ensure that they access location simultaneously.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77416"/>
            <a:ext cx="7937500" cy="576263"/>
          </a:xfrm>
        </p:spPr>
        <p:txBody>
          <a:bodyPr lIns="64008" tIns="32004" rIns="64008" bIns="32004">
            <a:noAutofit/>
          </a:bodyPr>
          <a:lstStyle/>
          <a:p>
            <a:pPr algn="ctr"/>
            <a:r>
              <a:rPr lang="en-US" sz="3900" dirty="0" smtClean="0"/>
              <a:t>Producer-Consumer Problem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980728"/>
            <a:ext cx="7920880" cy="5877272"/>
          </a:xfrm>
        </p:spPr>
        <p:txBody>
          <a:bodyPr lIns="64008" tIns="32004" rIns="64008" bIns="32004">
            <a:noAutofit/>
          </a:bodyPr>
          <a:lstStyle/>
          <a:p>
            <a:r>
              <a:rPr lang="en-US" sz="2400" dirty="0" smtClean="0"/>
              <a:t>Paradigm for cooperating processes, </a:t>
            </a:r>
          </a:p>
          <a:p>
            <a:pPr lvl="1"/>
            <a:r>
              <a:rPr lang="en-US" sz="2000" u="sng" dirty="0" smtClean="0"/>
              <a:t>Producer </a:t>
            </a:r>
            <a:r>
              <a:rPr lang="en-US" sz="2000" dirty="0" smtClean="0"/>
              <a:t>process produces information that is consumed by a </a:t>
            </a:r>
            <a:r>
              <a:rPr lang="en-US" sz="2000" i="1" dirty="0" smtClean="0"/>
              <a:t>consumer</a:t>
            </a:r>
            <a:r>
              <a:rPr lang="en-US" sz="2000" dirty="0" smtClean="0"/>
              <a:t> process. E.g. compiler produces assembly code that is used by assembler.</a:t>
            </a:r>
          </a:p>
          <a:p>
            <a:endParaRPr lang="en-US" sz="2400" dirty="0" smtClean="0"/>
          </a:p>
          <a:p>
            <a:r>
              <a:rPr lang="en-US" sz="2400" dirty="0" smtClean="0"/>
              <a:t>Also provides useful metaphor for client-server.</a:t>
            </a:r>
          </a:p>
          <a:p>
            <a:pPr lvl="1"/>
            <a:r>
              <a:rPr lang="en-US" sz="2000" dirty="0" smtClean="0"/>
              <a:t>Server is producer, client is consumer.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For Shared Memory implementation, we can have a buffer in shared memory space available that can be filled by producer and emptied by consumer.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Producer and consumer can produce and consume simultaneously.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They must synchronize.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77416"/>
            <a:ext cx="7937500" cy="576263"/>
          </a:xfrm>
        </p:spPr>
        <p:txBody>
          <a:bodyPr lIns="64008" tIns="32004" rIns="64008" bIns="32004">
            <a:noAutofit/>
          </a:bodyPr>
          <a:lstStyle/>
          <a:p>
            <a:pPr algn="ctr"/>
            <a:r>
              <a:rPr lang="en-US" sz="3900" dirty="0" smtClean="0"/>
              <a:t>Producer-Consumer Problem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980728"/>
            <a:ext cx="7920880" cy="5877272"/>
          </a:xfrm>
        </p:spPr>
        <p:txBody>
          <a:bodyPr lIns="64008" tIns="32004" rIns="64008" bIns="32004">
            <a:normAutofit/>
          </a:bodyPr>
          <a:lstStyle/>
          <a:p>
            <a:r>
              <a:rPr lang="en-US" sz="2400" dirty="0" smtClean="0"/>
              <a:t>Two types of Buffers.</a:t>
            </a:r>
          </a:p>
          <a:p>
            <a:pPr lvl="1"/>
            <a:r>
              <a:rPr lang="en-US" sz="2000" dirty="0" smtClean="0"/>
              <a:t>unbounded-buffer places no practical limit on the size of the buffer.</a:t>
            </a:r>
          </a:p>
          <a:p>
            <a:pPr lvl="1"/>
            <a:r>
              <a:rPr lang="en-US" sz="2000" dirty="0" smtClean="0"/>
              <a:t>bounded-buffer assumes that there is a fixed buffer size</a:t>
            </a:r>
          </a:p>
          <a:p>
            <a:endParaRPr lang="en-US" sz="2400" dirty="0" smtClean="0"/>
          </a:p>
          <a:p>
            <a:r>
              <a:rPr lang="en-US" sz="2400" dirty="0" smtClean="0"/>
              <a:t>The code for accessing and sharing the memory region should be written by application programmer.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4479" y="0"/>
            <a:ext cx="8074025" cy="717848"/>
          </a:xfrm>
        </p:spPr>
        <p:txBody>
          <a:bodyPr lIns="64008" tIns="32004" rIns="64008" bIns="32004">
            <a:noAutofit/>
          </a:bodyPr>
          <a:lstStyle/>
          <a:p>
            <a:pPr algn="ctr"/>
            <a:r>
              <a:rPr lang="en-US" sz="3200" dirty="0" smtClean="0"/>
              <a:t>Bounded-Buffer – Shared-Memory Solution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908720"/>
            <a:ext cx="7272808" cy="5472608"/>
          </a:xfrm>
        </p:spPr>
        <p:txBody>
          <a:bodyPr lIns="64008" tIns="32004" rIns="64008" bIns="32004">
            <a:normAutofit/>
          </a:bodyPr>
          <a:lstStyle/>
          <a:p>
            <a:r>
              <a:rPr lang="en-US" sz="2400" dirty="0" smtClean="0"/>
              <a:t>Shared data</a:t>
            </a:r>
          </a:p>
          <a:p>
            <a:pPr marL="867569">
              <a:buNone/>
            </a:pPr>
            <a:endParaRPr lang="en-US" sz="2000" dirty="0" smtClean="0"/>
          </a:p>
          <a:p>
            <a:pPr marL="867569">
              <a:buNone/>
            </a:pPr>
            <a:r>
              <a:rPr lang="en-US" sz="2000" dirty="0" smtClean="0"/>
              <a:t>#define BUFFER_SIZE 10</a:t>
            </a:r>
          </a:p>
          <a:p>
            <a:pPr marL="867569">
              <a:buNone/>
            </a:pPr>
            <a:r>
              <a:rPr lang="en-US" sz="2000" dirty="0" smtClean="0"/>
              <a:t>typedef struct {</a:t>
            </a:r>
          </a:p>
          <a:p>
            <a:pPr marL="867569">
              <a:buNone/>
            </a:pPr>
            <a:r>
              <a:rPr lang="en-US" sz="2000" dirty="0" smtClean="0"/>
              <a:t>	. . .</a:t>
            </a:r>
          </a:p>
          <a:p>
            <a:pPr marL="867569">
              <a:buNone/>
            </a:pPr>
            <a:r>
              <a:rPr lang="en-US" sz="2000" dirty="0" smtClean="0"/>
              <a:t>} item;</a:t>
            </a:r>
          </a:p>
          <a:p>
            <a:pPr marL="867569">
              <a:buNone/>
            </a:pPr>
            <a:endParaRPr lang="en-US" sz="1400" dirty="0" smtClean="0"/>
          </a:p>
          <a:p>
            <a:pPr marL="867569">
              <a:buNone/>
            </a:pPr>
            <a:r>
              <a:rPr lang="en-US" sz="2000" dirty="0" smtClean="0"/>
              <a:t>item buffer[BUFFER_SIZE];</a:t>
            </a:r>
          </a:p>
          <a:p>
            <a:pPr marL="867569">
              <a:buNone/>
            </a:pPr>
            <a:r>
              <a:rPr lang="en-US" sz="2000" dirty="0" smtClean="0"/>
              <a:t>int in = 0;</a:t>
            </a:r>
          </a:p>
          <a:p>
            <a:pPr marL="867569">
              <a:buNone/>
            </a:pPr>
            <a:r>
              <a:rPr lang="en-US" sz="2000" dirty="0" smtClean="0"/>
              <a:t>int out = 0;</a:t>
            </a:r>
          </a:p>
          <a:p>
            <a:endParaRPr lang="en-US" sz="2800" dirty="0" smtClean="0"/>
          </a:p>
          <a:p>
            <a:r>
              <a:rPr lang="en-US" sz="2000" dirty="0" smtClean="0"/>
              <a:t>Solution is correct, but can only use BUFFER_SIZE-1 elements</a:t>
            </a:r>
          </a:p>
          <a:p>
            <a:pPr marL="1599089" lvl="3">
              <a:buNone/>
            </a:pPr>
            <a:endParaRPr lang="en-US" sz="1800" b="1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4016</TotalTime>
  <Words>1001</Words>
  <Application>Microsoft Office PowerPoint</Application>
  <PresentationFormat>On-screen Show (4:3)</PresentationFormat>
  <Paragraphs>206</Paragraphs>
  <Slides>21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Solstice</vt:lpstr>
      <vt:lpstr>Operating Systems</vt:lpstr>
      <vt:lpstr>Roadmap</vt:lpstr>
      <vt:lpstr>Inter-process Communication</vt:lpstr>
      <vt:lpstr>Inter-process Communication</vt:lpstr>
      <vt:lpstr>Communications Models </vt:lpstr>
      <vt:lpstr>Shared Memory Systems</vt:lpstr>
      <vt:lpstr>Producer-Consumer Problem</vt:lpstr>
      <vt:lpstr>Producer-Consumer Problem</vt:lpstr>
      <vt:lpstr>Bounded-Buffer – Shared-Memory Solution</vt:lpstr>
      <vt:lpstr>Message Passing</vt:lpstr>
      <vt:lpstr>Message Passing</vt:lpstr>
      <vt:lpstr>Message Passing</vt:lpstr>
      <vt:lpstr>Implementation Questions</vt:lpstr>
      <vt:lpstr>Direct Communication</vt:lpstr>
      <vt:lpstr>Indirect Communication</vt:lpstr>
      <vt:lpstr>Indirect Communication</vt:lpstr>
      <vt:lpstr>Indirect Communication</vt:lpstr>
      <vt:lpstr>Slide 18</vt:lpstr>
      <vt:lpstr>Bounded-Buffer – Producer</vt:lpstr>
      <vt:lpstr>Bounded Buffer – Consumer</vt:lpstr>
      <vt:lpstr>Examples of IPC Systems - POSIX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Fundamentals</dc:title>
  <dc:creator>Hammad</dc:creator>
  <cp:lastModifiedBy>Hammad</cp:lastModifiedBy>
  <cp:revision>728</cp:revision>
  <dcterms:created xsi:type="dcterms:W3CDTF">2011-02-04T13:20:42Z</dcterms:created>
  <dcterms:modified xsi:type="dcterms:W3CDTF">2011-10-12T19:33:51Z</dcterms:modified>
</cp:coreProperties>
</file>