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535" r:id="rId2"/>
    <p:sldId id="539" r:id="rId3"/>
    <p:sldId id="548" r:id="rId4"/>
    <p:sldId id="549" r:id="rId5"/>
    <p:sldId id="625" r:id="rId6"/>
    <p:sldId id="626" r:id="rId7"/>
    <p:sldId id="627" r:id="rId8"/>
    <p:sldId id="628" r:id="rId9"/>
    <p:sldId id="629" r:id="rId10"/>
    <p:sldId id="649" r:id="rId11"/>
    <p:sldId id="647" r:id="rId12"/>
    <p:sldId id="551" r:id="rId13"/>
    <p:sldId id="554" r:id="rId14"/>
    <p:sldId id="648" r:id="rId15"/>
    <p:sldId id="556" r:id="rId16"/>
    <p:sldId id="650" r:id="rId17"/>
    <p:sldId id="557" r:id="rId18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31" autoAdjust="0"/>
  </p:normalViewPr>
  <p:slideViewPr>
    <p:cSldViewPr>
      <p:cViewPr varScale="1">
        <p:scale>
          <a:sx n="72" d="100"/>
          <a:sy n="72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304" y="1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AC87DA4-5AE4-4552-9CD7-C1D832C0BAE6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304" y="9721238"/>
            <a:ext cx="3078513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306680-C8CD-48A1-A07A-3277763A02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304" y="1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2054322-557F-4835-AC37-9E01EC719342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17" y="4862265"/>
            <a:ext cx="5682643" cy="46055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238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304" y="9721238"/>
            <a:ext cx="3078513" cy="511731"/>
          </a:xfrm>
          <a:prstGeom prst="rect">
            <a:avLst/>
          </a:prstGeom>
        </p:spPr>
        <p:txBody>
          <a:bodyPr vert="horz" lIns="96125" tIns="48063" rIns="96125" bIns="4806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B3A7220-CF57-4CF4-B9F0-F558696DEF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6CBD6-1742-4177-9B32-86BAD7E909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FDB218-0CC3-4189-8DB9-512C1EA6D7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10DA63-8B14-4C3B-B622-1BD083AB92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503B2B-3962-4005-8436-71CFAC364A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7D581-B878-4DB0-BEA7-F673573171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B462D-3597-4A17-92DC-B3E55E95BE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905D5-5B1F-42E2-8EDD-3788E9D214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D570C7-8338-49F8-B8CD-B6D342D4C3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EE537B-78E7-4762-987F-A23A8F9C33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The kernel maintains context information for the process as a whole and for individual threads within the process.</a:t>
            </a:r>
          </a:p>
          <a:p>
            <a:endParaRPr lang="en-NZ" smtClean="0"/>
          </a:p>
          <a:p>
            <a:r>
              <a:rPr lang="en-NZ" smtClean="0"/>
              <a:t>Scheduling by the kernel is done on a thread basis. </a:t>
            </a:r>
          </a:p>
          <a:p>
            <a:pPr lvl="1"/>
            <a:r>
              <a:rPr lang="en-NZ" smtClean="0"/>
              <a:t>-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96C6C4-B284-4903-AF1C-68D0E3589E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In a combined approach, multiple threads within the same application can run in parallel on multiple processors, </a:t>
            </a:r>
          </a:p>
          <a:p>
            <a:pPr lvl="1"/>
            <a:r>
              <a:rPr lang="en-NZ" smtClean="0"/>
              <a:t>and a blocking system call need not block the entire process. </a:t>
            </a:r>
          </a:p>
          <a:p>
            <a:endParaRPr lang="en-NZ" smtClean="0"/>
          </a:p>
          <a:p>
            <a:r>
              <a:rPr lang="en-NZ" smtClean="0"/>
              <a:t>If properly designed, this approach should combine the advantages of the pure ULT and KLT approaches while minimizing the disadvantages.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E84A50-A0B5-4771-AE4C-2BD1018BB0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D032DD-A32D-48FD-B464-FFFAB807EA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826B67-054D-4BC3-853F-3CBC2B1EDE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502AF-0A98-4D8C-BECF-5B38C2FDF2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4F6D8D-F178-4E2B-9B04-FC660075BF6F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28E8B7-9852-48F9-8F60-65BB20482D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38B41-DBE8-48D9-9718-9730F9F736AC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BA3A-EE4A-4AE9-ADB0-8E5FAF4DDE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8AB13-C4E6-47D5-8F95-9EB394319CFC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C7FC3-9A09-453B-8A99-6EBB27D01A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181FB-3041-45B7-B8B2-3CD78E1ED5B7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77145-965C-4D76-B7C1-AD95FBAFC5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E067E8-1199-464D-8D04-33316B867B91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21C945-6423-407C-B1D2-5258A9140E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AD9D5-B1AF-41F3-B7A0-3457C9655AD0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EDB42-E854-4D4C-A4A7-AE830EFA40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F69F78-BA9D-47DB-9614-27014BAF0BB9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82B002-0260-4967-BE0C-20798CB824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18790-8D9D-4B9A-975F-95F5C40332A2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0BD6B-D4B9-456B-A580-5D352305A3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AA1E44-6AB4-4A22-9F55-78E026F1A6AE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CF2760-9E7E-4471-8738-F601B752C4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A44DC4-5201-425C-A470-0B7C2C0CE296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DD5309-EAC9-4ECC-AE1B-96BC6EE01C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77B5D6-ABE9-4D80-A7CB-9B25C2DEC2C9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E5652D-866B-430A-9A0A-5AC6A83E5D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EB96D39-D0B5-4518-928F-54F33422582F}" type="datetimeFigureOut">
              <a:rPr lang="en-GB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B52BEDF-0BD6-4B2D-B5A2-A2F5C10AD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3" r:id="rId2"/>
    <p:sldLayoutId id="2147483879" r:id="rId3"/>
    <p:sldLayoutId id="2147483874" r:id="rId4"/>
    <p:sldLayoutId id="2147483880" r:id="rId5"/>
    <p:sldLayoutId id="2147483875" r:id="rId6"/>
    <p:sldLayoutId id="2147483881" r:id="rId7"/>
    <p:sldLayoutId id="2147483882" r:id="rId8"/>
    <p:sldLayoutId id="2147483883" r:id="rId9"/>
    <p:sldLayoutId id="2147483876" r:id="rId10"/>
    <p:sldLayoutId id="21474838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6019800" cy="6016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5759450" y="1916113"/>
            <a:ext cx="338455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Gill Sans MT"/>
              </a:rPr>
              <a:t>Chapter </a:t>
            </a:r>
            <a:r>
              <a:rPr lang="en-US" sz="2800" dirty="0" smtClean="0">
                <a:latin typeface="Gill Sans MT"/>
              </a:rPr>
              <a:t>4b</a:t>
            </a:r>
            <a:endParaRPr lang="en-US" sz="2800" dirty="0">
              <a:latin typeface="Gill Sans MT"/>
            </a:endParaRPr>
          </a:p>
          <a:p>
            <a:r>
              <a:rPr lang="en-US" sz="4000" b="1" dirty="0">
                <a:latin typeface="Gill Sans MT"/>
              </a:rPr>
              <a:t>Threads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499350" cy="1143000"/>
          </a:xfrm>
        </p:spPr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Multithreading Models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64008" tIns="32004" rIns="64008" bIns="32004"/>
          <a:lstStyle/>
          <a:p>
            <a:pPr eaLnBrk="1" hangingPunct="1"/>
            <a:r>
              <a:rPr lang="en-US" dirty="0" smtClean="0"/>
              <a:t>Many-to-One</a:t>
            </a:r>
          </a:p>
          <a:p>
            <a:pPr lvl="1" eaLnBrk="1" hangingPunct="1"/>
            <a:r>
              <a:rPr lang="en-US" sz="2000" dirty="0" smtClean="0"/>
              <a:t>Similar to the topic “User Level Threads”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/>
            <a:r>
              <a:rPr lang="en-US" dirty="0" smtClean="0"/>
              <a:t>One-to-One</a:t>
            </a:r>
          </a:p>
          <a:p>
            <a:pPr lvl="1" eaLnBrk="1" hangingPunct="1"/>
            <a:r>
              <a:rPr lang="en-US" sz="2000" dirty="0" smtClean="0"/>
              <a:t>Similar to the </a:t>
            </a:r>
            <a:r>
              <a:rPr lang="en-US" sz="2000" dirty="0" smtClean="0"/>
              <a:t>topic “Kernel Level Threads”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Many-to-Many</a:t>
            </a:r>
          </a:p>
          <a:p>
            <a:pPr lvl="1" eaLnBrk="1" hangingPunct="1"/>
            <a:r>
              <a:rPr lang="en-US" sz="2000" dirty="0" smtClean="0"/>
              <a:t>Similar to the </a:t>
            </a:r>
            <a:r>
              <a:rPr lang="en-US" sz="2000" dirty="0" smtClean="0"/>
              <a:t>topic “Combined Approach”</a:t>
            </a:r>
            <a:endParaRPr lang="en-US" sz="20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499350" cy="1143000"/>
          </a:xfrm>
        </p:spPr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Many-to-One Model</a:t>
            </a:r>
          </a:p>
        </p:txBody>
      </p:sp>
      <p:pic>
        <p:nvPicPr>
          <p:cNvPr id="35843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1268413"/>
            <a:ext cx="527685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8172450" cy="764704"/>
          </a:xfrm>
        </p:spPr>
        <p:txBody>
          <a:bodyPr lIns="64008" tIns="32004" rIns="64008" bIns="32004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Many-to-One</a:t>
            </a:r>
            <a:endParaRPr lang="en-US" sz="40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980728"/>
            <a:ext cx="7776864" cy="5688632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000" dirty="0" smtClean="0"/>
              <a:t>Many user-level threads mapped to single kernel thread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Thread management done in user space by thread library.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Entire process blocks if a thread makes a blocking system call.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Only one thread can access kernel at a time, multiple threads are unable to run in parallel on multiprocessors.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Examples:</a:t>
            </a:r>
          </a:p>
          <a:p>
            <a:pPr lvl="1" eaLnBrk="1" hangingPunct="1"/>
            <a:r>
              <a:rPr lang="en-US" sz="1800" b="1" dirty="0" smtClean="0">
                <a:solidFill>
                  <a:srgbClr val="3366FF"/>
                </a:solidFill>
              </a:rPr>
              <a:t>Solaris Green Threads, GNU Portable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908720"/>
          </a:xfrm>
        </p:spPr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One-to-one Model</a:t>
            </a:r>
          </a:p>
        </p:txBody>
      </p:sp>
      <p:pic>
        <p:nvPicPr>
          <p:cNvPr id="37891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060848"/>
            <a:ext cx="7739062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499350" cy="1143000"/>
          </a:xfrm>
        </p:spPr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One-to-One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268413"/>
            <a:ext cx="7499350" cy="4800600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400" dirty="0" smtClean="0"/>
              <a:t>Each user-level thread maps to kernel thread.</a:t>
            </a:r>
          </a:p>
          <a:p>
            <a:pPr eaLnBrk="1" hangingPunct="1"/>
            <a:r>
              <a:rPr lang="en-US" sz="2400" dirty="0" smtClean="0"/>
              <a:t>More concurrency than Many-to-One.</a:t>
            </a:r>
          </a:p>
          <a:p>
            <a:pPr lvl="1" eaLnBrk="1" hangingPunct="1"/>
            <a:r>
              <a:rPr lang="en-US" sz="2000" dirty="0" smtClean="0"/>
              <a:t>Another thread can run if one thread makes a blocking call.</a:t>
            </a:r>
          </a:p>
          <a:p>
            <a:pPr lvl="1" eaLnBrk="1" hangingPunct="1"/>
            <a:r>
              <a:rPr lang="en-US" sz="2000" dirty="0" smtClean="0"/>
              <a:t>Multiple threads to run in parallel on multiprocessors.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400" dirty="0" smtClean="0"/>
              <a:t>Drawback:</a:t>
            </a:r>
          </a:p>
          <a:p>
            <a:pPr lvl="1" eaLnBrk="1" hangingPunct="1"/>
            <a:r>
              <a:rPr lang="en-US" sz="1800" dirty="0" smtClean="0"/>
              <a:t>Creating a user thread requires creating a kernel thread.</a:t>
            </a:r>
          </a:p>
          <a:p>
            <a:pPr eaLnBrk="1" hangingPunct="1"/>
            <a:r>
              <a:rPr lang="en-US" sz="2000" dirty="0" smtClean="0"/>
              <a:t>Examples</a:t>
            </a:r>
          </a:p>
          <a:p>
            <a:pPr lvl="1" eaLnBrk="1" hangingPunct="1"/>
            <a:r>
              <a:rPr lang="en-US" sz="1800" dirty="0" smtClean="0"/>
              <a:t>Windows NT/XP/2000, Linux, Solaris 9 and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Many-to-Many Model</a:t>
            </a:r>
          </a:p>
        </p:txBody>
      </p:sp>
      <p:pic>
        <p:nvPicPr>
          <p:cNvPr id="399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888" y="1344613"/>
            <a:ext cx="51530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8101012" cy="1143000"/>
          </a:xfrm>
        </p:spPr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Many-to-Many Model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68413"/>
            <a:ext cx="8027987" cy="4464050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000" dirty="0" smtClean="0"/>
              <a:t>Allows many user level threads to be mapped to many kernel threads (equal or smaller number)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Allows the  OS to create a sufficient number of kernel threads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Number of kernel threads may be specific to either a particular application or a particular machine.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Solaris prior to version 9, Windows NT/2000 with the </a:t>
            </a:r>
            <a:r>
              <a:rPr lang="en-US" sz="2000" i="1" dirty="0" smtClean="0">
                <a:solidFill>
                  <a:srgbClr val="FF0000"/>
                </a:solidFill>
              </a:rPr>
              <a:t>ThreadFiber</a:t>
            </a:r>
            <a:r>
              <a:rPr lang="en-US" sz="2000" dirty="0" smtClean="0">
                <a:solidFill>
                  <a:srgbClr val="FF0000"/>
                </a:solidFill>
              </a:rPr>
              <a:t>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8172450" cy="981075"/>
          </a:xfrm>
        </p:spPr>
        <p:txBody>
          <a:bodyPr lIns="64008" tIns="32004" rIns="64008" bIns="32004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Many to Many Model Vs Other Models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650" y="1447800"/>
            <a:ext cx="7523163" cy="4456113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400" dirty="0" smtClean="0"/>
              <a:t>True concurrency not available in Many-to-One.</a:t>
            </a:r>
          </a:p>
          <a:p>
            <a:pPr lvl="1" eaLnBrk="1" hangingPunct="1"/>
            <a:r>
              <a:rPr lang="en-US" sz="2000" dirty="0" smtClean="0"/>
              <a:t>Kernel can schedule only one thread at a time.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One to one model allows for greater concurrency.</a:t>
            </a:r>
          </a:p>
          <a:p>
            <a:pPr lvl="1" eaLnBrk="1" hangingPunct="1"/>
            <a:r>
              <a:rPr lang="en-US" sz="2000" dirty="0" smtClean="0"/>
              <a:t>Developer has to be careful about creating too many threads.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Many to many model doesn’t suffer from the issues above.</a:t>
            </a:r>
          </a:p>
          <a:p>
            <a:pPr lvl="1" eaLnBrk="1" hangingPunct="1"/>
            <a:r>
              <a:rPr lang="en-US" sz="2000" dirty="0" smtClean="0"/>
              <a:t>Developer can create as many threads as necessary and corresponding kernel threads can run in parallel.</a:t>
            </a:r>
          </a:p>
          <a:p>
            <a:pPr lvl="1" eaLnBrk="1" hangingPunct="1"/>
            <a:r>
              <a:rPr lang="en-US" sz="2000" dirty="0" smtClean="0"/>
              <a:t>When a thread performs a blocking system call, the kernel can schedule another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Roadmap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64008" tIns="32004" rIns="64008" bIns="32004"/>
          <a:lstStyle/>
          <a:p>
            <a:pPr eaLnBrk="1" hangingPunct="1"/>
            <a:r>
              <a:rPr lang="en-US" sz="2000" dirty="0" smtClean="0"/>
              <a:t>Overview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Multithreading Models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Thread Libraries</a:t>
            </a: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499350" cy="1143000"/>
          </a:xfrm>
        </p:spPr>
        <p:txBody>
          <a:bodyPr lIns="64008" tIns="32004" rIns="64008" bIns="32004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User &amp; Kernel Threads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975"/>
            <a:ext cx="7675562" cy="5051425"/>
          </a:xfrm>
        </p:spPr>
        <p:txBody>
          <a:bodyPr lIns="64008" tIns="32004" rIns="64008" bIns="32004"/>
          <a:lstStyle/>
          <a:p>
            <a:pPr eaLnBrk="1" hangingPunct="1"/>
            <a:r>
              <a:rPr lang="en-US" sz="2400" smtClean="0"/>
              <a:t>Support for threads may be provided either at user level or kernel level.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User threads are supported above kernel and managed without kernel support.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Kernel threads are supported by OS.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Thread management done by user-level threads library</a:t>
            </a:r>
            <a:br>
              <a:rPr lang="en-US" sz="2400" smtClean="0"/>
            </a:b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7499350" cy="1143000"/>
          </a:xfrm>
        </p:spPr>
        <p:txBody>
          <a:bodyPr lIns="64008" tIns="32004" rIns="64008" bIns="32004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User &amp; Kernel Threads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340768"/>
            <a:ext cx="7499350" cy="4800600"/>
          </a:xfrm>
        </p:spPr>
        <p:txBody>
          <a:bodyPr lIns="64008" tIns="32004" rIns="64008" bIns="32004"/>
          <a:lstStyle/>
          <a:p>
            <a:r>
              <a:rPr lang="en-NZ" sz="2400" dirty="0" smtClean="0"/>
              <a:t>User Level Thread (ULT)</a:t>
            </a:r>
          </a:p>
          <a:p>
            <a:endParaRPr lang="en-NZ" sz="2400" dirty="0" smtClean="0"/>
          </a:p>
          <a:p>
            <a:r>
              <a:rPr lang="en-NZ" sz="2400" dirty="0" smtClean="0"/>
              <a:t>Kernel level Thread (KLT) also called:</a:t>
            </a:r>
          </a:p>
          <a:p>
            <a:pPr lvl="1"/>
            <a:r>
              <a:rPr lang="en-NZ" sz="2400" dirty="0" smtClean="0"/>
              <a:t>kernel-supported threads </a:t>
            </a:r>
          </a:p>
          <a:p>
            <a:pPr lvl="1"/>
            <a:r>
              <a:rPr lang="en-NZ" sz="2400" dirty="0" smtClean="0"/>
              <a:t>lightweight processes.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Three primary User Level thread libraries:</a:t>
            </a:r>
          </a:p>
          <a:p>
            <a:pPr lvl="1" eaLnBrk="1" hangingPunct="1"/>
            <a:r>
              <a:rPr lang="en-US" sz="2000" dirty="0" smtClean="0"/>
              <a:t> POSIX </a:t>
            </a:r>
            <a:r>
              <a:rPr lang="en-US" sz="2000" b="1" dirty="0" smtClean="0">
                <a:solidFill>
                  <a:srgbClr val="3366FF"/>
                </a:solidFill>
              </a:rPr>
              <a:t>Pthreads</a:t>
            </a:r>
            <a:endParaRPr lang="en-US" sz="2000" b="1" i="1" dirty="0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sz="2000" dirty="0" smtClean="0"/>
              <a:t> Win32 threads</a:t>
            </a:r>
          </a:p>
          <a:p>
            <a:pPr lvl="1" eaLnBrk="1" hangingPunct="1"/>
            <a:r>
              <a:rPr lang="en-US" sz="2000" dirty="0" smtClean="0"/>
              <a:t> Java threads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 idx="4294967295"/>
          </p:nvPr>
        </p:nvSpPr>
        <p:spPr>
          <a:xfrm>
            <a:off x="971600" y="0"/>
            <a:ext cx="8172400" cy="90872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User-Level Threads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876672" y="908720"/>
            <a:ext cx="4343400" cy="4953000"/>
          </a:xfrm>
        </p:spPr>
        <p:txBody>
          <a:bodyPr/>
          <a:lstStyle/>
          <a:p>
            <a:r>
              <a:rPr lang="en-US" sz="2400" dirty="0" smtClean="0"/>
              <a:t>All thread management is done by the application</a:t>
            </a:r>
          </a:p>
          <a:p>
            <a:endParaRPr lang="en-US" sz="2400" dirty="0" smtClean="0"/>
          </a:p>
          <a:p>
            <a:r>
              <a:rPr lang="en-US" sz="2400" dirty="0" smtClean="0"/>
              <a:t>The kernel is not aware of the existence of threads</a:t>
            </a:r>
          </a:p>
          <a:p>
            <a:endParaRPr lang="en-US" sz="2400" dirty="0" smtClean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3542" y="908720"/>
            <a:ext cx="4144962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 idx="4294967295"/>
          </p:nvPr>
        </p:nvSpPr>
        <p:spPr>
          <a:xfrm>
            <a:off x="971550" y="0"/>
            <a:ext cx="8172450" cy="76517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Kernel-Level Threads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>
          <a:xfrm>
            <a:off x="4536504" y="1196752"/>
            <a:ext cx="4644008" cy="4681537"/>
          </a:xfrm>
        </p:spPr>
        <p:txBody>
          <a:bodyPr/>
          <a:lstStyle/>
          <a:p>
            <a:r>
              <a:rPr lang="en-US" sz="2000" dirty="0" smtClean="0"/>
              <a:t>Kernel maintains context information for the process and the threads </a:t>
            </a:r>
          </a:p>
          <a:p>
            <a:pPr lvl="1"/>
            <a:r>
              <a:rPr lang="en-US" sz="1800" dirty="0" smtClean="0"/>
              <a:t>No thread management done by application</a:t>
            </a:r>
          </a:p>
          <a:p>
            <a:r>
              <a:rPr lang="en-US" sz="2000" dirty="0" smtClean="0"/>
              <a:t>Scheduling is done on a thread basis</a:t>
            </a:r>
          </a:p>
          <a:p>
            <a:r>
              <a:rPr lang="en-US" sz="2000" dirty="0" smtClean="0"/>
              <a:t>Windows is an example of this approach</a:t>
            </a:r>
          </a:p>
          <a:p>
            <a:endParaRPr lang="en-US" sz="2000" dirty="0" smtClean="0"/>
          </a:p>
        </p:txBody>
      </p:sp>
      <p:pic>
        <p:nvPicPr>
          <p:cNvPr id="30724" name="Content Placeholder 3" descr="Fig4_6b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5750"/>
            <a:ext cx="3557587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 idx="4294967295"/>
          </p:nvPr>
        </p:nvSpPr>
        <p:spPr>
          <a:xfrm>
            <a:off x="971600" y="0"/>
            <a:ext cx="81724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sz="4000" dirty="0" smtClean="0">
                <a:solidFill>
                  <a:schemeClr val="tx2">
                    <a:satMod val="130000"/>
                  </a:schemeClr>
                </a:solidFill>
              </a:rPr>
              <a:t>Advantages of KLT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>
          <a:xfrm>
            <a:off x="1259632" y="1268760"/>
            <a:ext cx="7427912" cy="4953000"/>
          </a:xfrm>
        </p:spPr>
        <p:txBody>
          <a:bodyPr/>
          <a:lstStyle/>
          <a:p>
            <a:r>
              <a:rPr lang="en-NZ" sz="2400" dirty="0" smtClean="0"/>
              <a:t>The kernel can simultaneously schedule multiple threads from the same process on multiple processors. </a:t>
            </a:r>
          </a:p>
          <a:p>
            <a:endParaRPr lang="en-NZ" sz="2400" dirty="0" smtClean="0"/>
          </a:p>
          <a:p>
            <a:r>
              <a:rPr lang="en-NZ" sz="2400" dirty="0" smtClean="0"/>
              <a:t>If one thread in a process is blocked, the kernel can schedule another thread of the same process.</a:t>
            </a:r>
          </a:p>
          <a:p>
            <a:endParaRPr lang="en-NZ" sz="2400" dirty="0" smtClean="0"/>
          </a:p>
          <a:p>
            <a:r>
              <a:rPr lang="en-NZ" sz="2400" dirty="0" smtClean="0"/>
              <a:t>Kernel routines themselves can be multithreaded.</a:t>
            </a:r>
          </a:p>
          <a:p>
            <a:endParaRPr lang="en-NZ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 idx="4294967295"/>
          </p:nvPr>
        </p:nvSpPr>
        <p:spPr>
          <a:xfrm>
            <a:off x="1043608" y="0"/>
            <a:ext cx="8100392" cy="764704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sz="4000" dirty="0" smtClean="0">
                <a:solidFill>
                  <a:schemeClr val="tx2">
                    <a:satMod val="130000"/>
                  </a:schemeClr>
                </a:solidFill>
              </a:rPr>
              <a:t>Disadvantage of KLT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1403648" y="1124744"/>
            <a:ext cx="7138987" cy="4953000"/>
          </a:xfrm>
        </p:spPr>
        <p:txBody>
          <a:bodyPr/>
          <a:lstStyle/>
          <a:p>
            <a:r>
              <a:rPr lang="en-NZ" sz="2800" dirty="0" smtClean="0"/>
              <a:t>The transfer of control from one thread to another within the same process requires a mode switch to the kernel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 idx="4294967295"/>
          </p:nvPr>
        </p:nvSpPr>
        <p:spPr>
          <a:xfrm>
            <a:off x="1033090" y="0"/>
            <a:ext cx="8110910" cy="90872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Combined Approaches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1043608" y="1268760"/>
            <a:ext cx="4536504" cy="4953000"/>
          </a:xfrm>
        </p:spPr>
        <p:txBody>
          <a:bodyPr/>
          <a:lstStyle/>
          <a:p>
            <a:r>
              <a:rPr lang="en-US" sz="2400" dirty="0" smtClean="0"/>
              <a:t>Thread creation done in the user space</a:t>
            </a:r>
          </a:p>
          <a:p>
            <a:endParaRPr lang="en-US" sz="2400" dirty="0" smtClean="0"/>
          </a:p>
          <a:p>
            <a:r>
              <a:rPr lang="en-US" sz="2400" dirty="0" smtClean="0"/>
              <a:t>Bulk of scheduling and synchronization of threads by the application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is Solaris</a:t>
            </a:r>
          </a:p>
          <a:p>
            <a:endParaRPr lang="en-US" sz="2400" dirty="0" smtClean="0"/>
          </a:p>
        </p:txBody>
      </p:sp>
      <p:pic>
        <p:nvPicPr>
          <p:cNvPr id="33796" name="Content Placeholder 3" descr="Fig04_06c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0728" y="1449388"/>
            <a:ext cx="3553272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4364</TotalTime>
  <Words>634</Words>
  <Application>Microsoft Office PowerPoint</Application>
  <PresentationFormat>On-screen Show (4:3)</PresentationFormat>
  <Paragraphs>128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Operating Systems</vt:lpstr>
      <vt:lpstr>Roadmap</vt:lpstr>
      <vt:lpstr>User &amp; Kernel Threads</vt:lpstr>
      <vt:lpstr>User &amp; Kernel Threads</vt:lpstr>
      <vt:lpstr>User-Level Threads</vt:lpstr>
      <vt:lpstr>Kernel-Level Threads</vt:lpstr>
      <vt:lpstr>Advantages of KLT</vt:lpstr>
      <vt:lpstr>Disadvantage of KLT</vt:lpstr>
      <vt:lpstr>Combined Approaches</vt:lpstr>
      <vt:lpstr>Multithreading Models</vt:lpstr>
      <vt:lpstr>Many-to-One Model</vt:lpstr>
      <vt:lpstr>Many-to-One</vt:lpstr>
      <vt:lpstr>One-to-one Model</vt:lpstr>
      <vt:lpstr>One-to-One</vt:lpstr>
      <vt:lpstr>Many-to-Many Model</vt:lpstr>
      <vt:lpstr>Many-to-Many Model</vt:lpstr>
      <vt:lpstr>Many to Many Model Vs Other 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770</cp:revision>
  <dcterms:created xsi:type="dcterms:W3CDTF">2011-02-04T13:20:42Z</dcterms:created>
  <dcterms:modified xsi:type="dcterms:W3CDTF">2011-11-16T09:30:51Z</dcterms:modified>
</cp:coreProperties>
</file>