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535" r:id="rId2"/>
    <p:sldId id="564" r:id="rId3"/>
    <p:sldId id="576" r:id="rId4"/>
    <p:sldId id="568" r:id="rId5"/>
    <p:sldId id="578" r:id="rId6"/>
    <p:sldId id="569" r:id="rId7"/>
    <p:sldId id="572" r:id="rId8"/>
    <p:sldId id="581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31" autoAdjust="0"/>
  </p:normalViewPr>
  <p:slideViewPr>
    <p:cSldViewPr>
      <p:cViewPr varScale="1">
        <p:scale>
          <a:sx n="72" d="100"/>
          <a:sy n="72" d="100"/>
        </p:scale>
        <p:origin x="-10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1AA375-0382-4490-9DBD-757901B53530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C9F217-98C0-49E4-AD4E-9D968B7604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724996D-15B1-49FA-B0D7-9850013C8387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113E68-8AB4-49FF-BCE4-51FD42D573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19A624-A24D-4180-A191-E5173C68AAB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195628-48F5-4C62-B6E4-0E30F48D301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38544A-82A3-4BDC-887A-7C38FB2CE10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DC3FEC-3288-4010-B984-CEA04FAF13A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F38CA2-82FB-48D1-9F8F-738755710EC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19A624-A24D-4180-A191-E5173C68AAB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C35DA1-B9FD-419C-8AFE-A774DF56B04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C35DA1-B9FD-419C-8AFE-A774DF56B04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FAA350-9CE1-4B35-8E12-EC798485230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FAA350-9CE1-4B35-8E12-EC798485230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15ADFB-7E91-48D4-9391-280C934895E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86AC28-A053-427C-868E-63A1A343E96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CDC7CF-60CB-4AEE-89FA-EB149E32430F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AE5F5B-A856-4F6B-8E20-29466F3A52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65B24-8800-49B4-AF5E-C04D1ACD5E0A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2CA0B-86DD-40BC-ABD7-6E6272D091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C1600-FB92-40BF-B443-63A366367DA7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F22CF-BE72-4376-9748-6B585BEACE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7423C-E403-4520-95B3-B77871793254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A6656-99CA-4640-9CA4-2B3CBF8752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38683F-3696-46B2-9227-FD2747DB3801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EC320D-E8DA-4E22-9E89-16916DE742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51654-2E38-4676-AB24-BF3DB07119AF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BF4E4-D122-460F-ADFB-EE3F2D1716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811D4E-51D9-4961-9DE7-A2DA3D3B3C6C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1F4693-D796-4D6A-BA36-5EC3A1A222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49432-9345-4487-AFCE-7098C0272C9F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C44BE-11E1-430C-8F48-D064CFE7CD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41BFF8-E006-446F-B916-51F9ADDE250D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48541D8-D175-472A-A4F2-AD3CE7BB72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71626AC-640A-4D15-A21C-76F52E8746EE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59D2D22-083B-44E3-AC72-04E54E7347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8083BF-BDB8-4BED-97B6-B907CD9336C9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162E1C-1F56-47B7-B42D-8149CD0A58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282293A-4B2D-4D24-BAF2-3A2E99B7E15F}" type="datetimeFigureOut">
              <a:rPr lang="en-GB"/>
              <a:pPr>
                <a:defRPr/>
              </a:pPr>
              <a:t>23/11/2011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113616D-D2F5-4892-A339-4EDD071062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28" r:id="rId2"/>
    <p:sldLayoutId id="2147483934" r:id="rId3"/>
    <p:sldLayoutId id="2147483929" r:id="rId4"/>
    <p:sldLayoutId id="2147483935" r:id="rId5"/>
    <p:sldLayoutId id="2147483930" r:id="rId6"/>
    <p:sldLayoutId id="2147483936" r:id="rId7"/>
    <p:sldLayoutId id="2147483937" r:id="rId8"/>
    <p:sldLayoutId id="2147483938" r:id="rId9"/>
    <p:sldLayoutId id="2147483931" r:id="rId10"/>
    <p:sldLayoutId id="21474839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640" y="188640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267200"/>
            <a:ext cx="6019800" cy="601663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000" b="1" dirty="0" smtClean="0"/>
              <a:t>Hammad Afzal</a:t>
            </a:r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000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39825" y="4868863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>
              <a:latin typeface="Gill Sans MT"/>
            </a:endParaRPr>
          </a:p>
          <a:p>
            <a:endParaRPr lang="en-US" sz="1600">
              <a:latin typeface="Gill Sans MT"/>
            </a:endParaRPr>
          </a:p>
          <a:p>
            <a:r>
              <a:rPr lang="en-US" sz="1600">
                <a:latin typeface="Gill Sans MT"/>
              </a:rPr>
              <a:t>Department of Computer Software Engineering</a:t>
            </a:r>
          </a:p>
          <a:p>
            <a:r>
              <a:rPr lang="en-US" sz="1600">
                <a:latin typeface="Gill Sans MT"/>
              </a:rPr>
              <a:t>National University of Sciences and Technology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16013" y="4572000"/>
            <a:ext cx="2436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Gill Sans MT"/>
              </a:rPr>
              <a:t>hammad.afzal@mcs.edu.pk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5292725" y="1916113"/>
            <a:ext cx="38512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Gill Sans MT"/>
              </a:rPr>
              <a:t>Chapter </a:t>
            </a:r>
            <a:r>
              <a:rPr lang="en-US" sz="2800" smtClean="0">
                <a:latin typeface="Gill Sans MT"/>
              </a:rPr>
              <a:t>5c</a:t>
            </a:r>
            <a:endParaRPr lang="en-US" sz="2800" dirty="0">
              <a:latin typeface="Gill Sans MT"/>
            </a:endParaRPr>
          </a:p>
          <a:p>
            <a:r>
              <a:rPr lang="en-US" sz="2800" b="1" dirty="0">
                <a:latin typeface="Gill Sans MT"/>
              </a:rPr>
              <a:t>Process Scheduling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/>
              <a:t>Deterministic modeling</a:t>
            </a:r>
            <a:br>
              <a:rPr lang="en-US" sz="4400" dirty="0" smtClean="0"/>
            </a:br>
            <a:r>
              <a:rPr lang="en-US" dirty="0" smtClean="0"/>
              <a:t>FCFS</a:t>
            </a:r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2681" y="2055813"/>
            <a:ext cx="7343775" cy="11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7624" y="3573016"/>
            <a:ext cx="7566025" cy="504056"/>
          </a:xfrm>
          <a:prstGeom prst="rect">
            <a:avLst/>
          </a:prstGeom>
        </p:spPr>
        <p:txBody>
          <a:bodyPr/>
          <a:lstStyle/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waiting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 is : 28 m-sec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/>
              <a:t>Deterministic modeling</a:t>
            </a:r>
            <a:br>
              <a:rPr lang="en-US" sz="4400" dirty="0" smtClean="0"/>
            </a:br>
            <a:r>
              <a:rPr lang="en-US" dirty="0" smtClean="0"/>
              <a:t>Non-Preemptive SJF</a:t>
            </a:r>
          </a:p>
        </p:txBody>
      </p:sp>
      <p:pic>
        <p:nvPicPr>
          <p:cNvPr id="6963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3905" y="2132856"/>
            <a:ext cx="76485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7624" y="3573016"/>
            <a:ext cx="7566025" cy="504056"/>
          </a:xfrm>
          <a:prstGeom prst="rect">
            <a:avLst/>
          </a:prstGeom>
        </p:spPr>
        <p:txBody>
          <a:bodyPr/>
          <a:lstStyle/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waiting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 is : 13 m-sec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 lIns="64008" tIns="32004" rIns="64008" bIns="32004"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/>
              <a:t>Deterministic modeling</a:t>
            </a:r>
            <a:br>
              <a:rPr lang="en-US" sz="4400" dirty="0" smtClean="0"/>
            </a:br>
            <a:r>
              <a:rPr lang="en-US" dirty="0" smtClean="0"/>
              <a:t>RR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 l="908" t="42131" r="1271" b="42615"/>
          <a:stretch>
            <a:fillRect/>
          </a:stretch>
        </p:blipFill>
        <p:spPr bwMode="auto">
          <a:xfrm>
            <a:off x="938213" y="2251075"/>
            <a:ext cx="7515225" cy="8794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7624" y="3573016"/>
            <a:ext cx="7566025" cy="504056"/>
          </a:xfrm>
          <a:prstGeom prst="rect">
            <a:avLst/>
          </a:prstGeom>
        </p:spPr>
        <p:txBody>
          <a:bodyPr/>
          <a:lstStyle/>
          <a:p>
            <a:pPr marL="365125" marR="0" lvl="0" indent="-282575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waiting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 is : 23 m-sec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764704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FF0000"/>
                </a:solidFill>
              </a:rPr>
              <a:t>Algorithm Evaluation: Queuing Models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259632" y="980728"/>
            <a:ext cx="7499350" cy="4800600"/>
          </a:xfrm>
        </p:spPr>
        <p:txBody>
          <a:bodyPr/>
          <a:lstStyle/>
          <a:p>
            <a:r>
              <a:rPr lang="en-US" sz="2400" dirty="0" smtClean="0"/>
              <a:t>Describes the arrival of processes, and CPU and I/O bursts probabilistically</a:t>
            </a:r>
          </a:p>
          <a:p>
            <a:pPr lvl="1"/>
            <a:r>
              <a:rPr lang="en-US" sz="2000" dirty="0" smtClean="0"/>
              <a:t>Commonly exponential, and described by mean</a:t>
            </a:r>
          </a:p>
          <a:p>
            <a:pPr lvl="1"/>
            <a:r>
              <a:rPr lang="en-US" sz="2000" dirty="0" smtClean="0"/>
              <a:t>Computes average throughput, utilization, waiting time, etc</a:t>
            </a:r>
          </a:p>
          <a:p>
            <a:endParaRPr lang="en-US" sz="2400" dirty="0" smtClean="0"/>
          </a:p>
          <a:p>
            <a:r>
              <a:rPr lang="en-US" sz="2400" dirty="0" smtClean="0"/>
              <a:t>Computer system described as network of servers, each with queue of waiting processes</a:t>
            </a:r>
          </a:p>
          <a:p>
            <a:pPr lvl="1"/>
            <a:r>
              <a:rPr lang="en-US" sz="2000" dirty="0" smtClean="0"/>
              <a:t>Knowing arrival rates and service rates</a:t>
            </a:r>
          </a:p>
          <a:p>
            <a:pPr lvl="1"/>
            <a:r>
              <a:rPr lang="en-US" sz="2000" dirty="0" smtClean="0"/>
              <a:t>Computes utilization, average queue length, average wait time, etc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>
          <a:xfrm>
            <a:off x="1115616" y="0"/>
            <a:ext cx="8028384" cy="764704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smtClean="0"/>
              <a:t>Queuing Models - Little’s Formula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115616" y="980728"/>
            <a:ext cx="7499350" cy="4800600"/>
          </a:xfrm>
        </p:spPr>
        <p:txBody>
          <a:bodyPr/>
          <a:lstStyle/>
          <a:p>
            <a:r>
              <a:rPr lang="en-US" sz="2000" i="1" dirty="0" smtClean="0"/>
              <a:t>n</a:t>
            </a:r>
            <a:r>
              <a:rPr lang="en-US" sz="2000" dirty="0" smtClean="0"/>
              <a:t> = average queue length</a:t>
            </a:r>
          </a:p>
          <a:p>
            <a:r>
              <a:rPr lang="en-US" sz="2000" i="1" dirty="0" smtClean="0"/>
              <a:t>W</a:t>
            </a:r>
            <a:r>
              <a:rPr lang="en-US" sz="2000" dirty="0" smtClean="0"/>
              <a:t> = average waiting time in queue</a:t>
            </a:r>
          </a:p>
          <a:p>
            <a:r>
              <a:rPr lang="en-US" sz="2000" i="1" dirty="0" smtClean="0"/>
              <a:t>λ</a:t>
            </a:r>
            <a:r>
              <a:rPr lang="en-US" sz="2000" dirty="0" smtClean="0"/>
              <a:t> = average arrival rate into queue</a:t>
            </a:r>
          </a:p>
          <a:p>
            <a:r>
              <a:rPr lang="en-US" sz="2000" dirty="0" smtClean="0"/>
              <a:t>Little’s law – in steady state, processes leaving queue must equal processes arriving, thus</a:t>
            </a:r>
            <a:br>
              <a:rPr lang="en-US" sz="2000" dirty="0" smtClean="0"/>
            </a:br>
            <a:r>
              <a:rPr lang="en-US" sz="2000" i="1" dirty="0" smtClean="0"/>
              <a:t>n </a:t>
            </a:r>
            <a:r>
              <a:rPr lang="en-US" sz="2000" dirty="0" smtClean="0"/>
              <a:t>= </a:t>
            </a:r>
            <a:r>
              <a:rPr lang="en-US" sz="2000" i="1" dirty="0" smtClean="0"/>
              <a:t>λ </a:t>
            </a:r>
            <a:r>
              <a:rPr lang="en-US" sz="2000" dirty="0" smtClean="0"/>
              <a:t>x</a:t>
            </a:r>
            <a:r>
              <a:rPr lang="en-US" sz="2000" i="1" dirty="0" smtClean="0"/>
              <a:t> W</a:t>
            </a:r>
          </a:p>
          <a:p>
            <a:pPr lvl="1"/>
            <a:r>
              <a:rPr lang="en-US" sz="1800" dirty="0" smtClean="0"/>
              <a:t>Valid for any scheduling algorithm and arrival distribution</a:t>
            </a:r>
          </a:p>
          <a:p>
            <a:endParaRPr lang="en-US" sz="2000" dirty="0" smtClean="0"/>
          </a:p>
          <a:p>
            <a:r>
              <a:rPr lang="en-US" sz="2000" dirty="0" smtClean="0"/>
              <a:t>For example, if on average 7 processes arrive per second, and normally 14 processes in queue, then average wait time per process = 2 seconds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1115616" y="2564904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GB" sz="3100" dirty="0" smtClean="0"/>
              <a:t>Some Code Snippets</a:t>
            </a:r>
            <a:br>
              <a:rPr lang="en-GB" sz="3100" dirty="0" smtClean="0"/>
            </a:br>
            <a:r>
              <a:rPr lang="en-GB" sz="3600" dirty="0" smtClean="0"/>
              <a:t>Not included in Theory Exam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7977187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err="1" smtClean="0"/>
              <a:t>Pthread</a:t>
            </a:r>
            <a:r>
              <a:rPr lang="en-US" sz="3600" dirty="0" smtClean="0"/>
              <a:t> Scheduling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052736"/>
            <a:ext cx="7848872" cy="5184576"/>
          </a:xfrm>
        </p:spPr>
        <p:txBody>
          <a:bodyPr/>
          <a:lstStyle/>
          <a:p>
            <a:r>
              <a:rPr lang="en-US" sz="2400" dirty="0" smtClean="0"/>
              <a:t>API allows specifying either PCS or SCS during thread creation</a:t>
            </a:r>
          </a:p>
          <a:p>
            <a:pPr lvl="1"/>
            <a:r>
              <a:rPr lang="en-US" sz="2000" dirty="0" smtClean="0"/>
              <a:t>PTHREAD_SCOPE_PROCESS schedules threads using PCS scheduling</a:t>
            </a:r>
          </a:p>
          <a:p>
            <a:pPr lvl="1"/>
            <a:r>
              <a:rPr lang="en-US" sz="2000" dirty="0" smtClean="0"/>
              <a:t>PTHREAD_SCOPE_SYSTEM schedules threads using SCS scheduling</a:t>
            </a:r>
          </a:p>
          <a:p>
            <a:endParaRPr lang="en-US" sz="2400" dirty="0" smtClean="0"/>
          </a:p>
          <a:p>
            <a:r>
              <a:rPr lang="en-US" sz="2400" dirty="0" smtClean="0"/>
              <a:t>Can be limited by OS – Linux and Mac OS X only allow PTHREAD_SCOPE_SYSTEM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908720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3600" dirty="0" err="1" smtClean="0"/>
              <a:t>Pthread</a:t>
            </a:r>
            <a:r>
              <a:rPr lang="en-US" sz="3600" dirty="0" smtClean="0"/>
              <a:t> Scheduling API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8288" y="1243013"/>
            <a:ext cx="6818312" cy="491966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pthread.h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#include &lt;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stdio.h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#define NUM THREADS 5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int main(int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argc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, char *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argv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[])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int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pthread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t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tid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[NUM THREADS];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pthread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attr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t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attr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/* get the default attributes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pthread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attr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init(&amp;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attr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/* set the scheduling algorithm to PROCESS or SYSTEM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pthread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attr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setscope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(&amp;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attr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, PTHREAD SCOPE SYSTEM);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/* set the scheduling policy - FIFO, RT, or OTHER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pthread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attr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setschedpolicy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(&amp;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attr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, SCHED OTHER);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/* create the threads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for (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= 0;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&lt; NUM THREADS;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++)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pthread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 create(&amp;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tid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[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],&amp;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attr,runner,NULL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781925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err="1" smtClean="0"/>
              <a:t>Pthread</a:t>
            </a:r>
            <a:r>
              <a:rPr lang="en-US" sz="3600" dirty="0" smtClean="0"/>
              <a:t> Scheduling API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696" y="1484784"/>
            <a:ext cx="6099175" cy="361315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/* now join on each thread */</a:t>
            </a:r>
          </a:p>
          <a:p>
            <a:pPr>
              <a:buFont typeface="Monotype Sorts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for (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= 0;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&lt; NUM THREADS;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++)</a:t>
            </a:r>
          </a:p>
          <a:p>
            <a:pPr>
              <a:buFont typeface="Monotype Sorts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pthread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join(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tid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], NULL);</a:t>
            </a:r>
          </a:p>
          <a:p>
            <a:pPr>
              <a:buFont typeface="Monotype Sorts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pPr>
              <a:buFont typeface="Monotype Sorts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/* Each thread will begin control in this function */</a:t>
            </a:r>
          </a:p>
          <a:p>
            <a:pPr>
              <a:buFont typeface="Monotype Sorts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void *runner(void *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param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{ </a:t>
            </a:r>
          </a:p>
          <a:p>
            <a:pPr>
              <a:buFont typeface="Monotype Sorts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printf("I am a thread\n");</a:t>
            </a:r>
          </a:p>
          <a:p>
            <a:pPr>
              <a:buFont typeface="Monotype Sorts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pthread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exit(0);</a:t>
            </a:r>
          </a:p>
          <a:p>
            <a:pPr>
              <a:buFont typeface="Monotype Sorts" charset="2"/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090" y="0"/>
            <a:ext cx="8110910" cy="836712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Thread Scheduling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80728"/>
            <a:ext cx="7661275" cy="5256584"/>
          </a:xfrm>
        </p:spPr>
        <p:txBody>
          <a:bodyPr/>
          <a:lstStyle/>
          <a:p>
            <a:r>
              <a:rPr lang="en-US" sz="2000" dirty="0" smtClean="0"/>
              <a:t>Distinction between user-level and kernel-level threads</a:t>
            </a:r>
          </a:p>
          <a:p>
            <a:endParaRPr lang="en-US" sz="2400" dirty="0" smtClean="0"/>
          </a:p>
          <a:p>
            <a:r>
              <a:rPr lang="en-US" sz="2000" dirty="0" smtClean="0"/>
              <a:t>When threads </a:t>
            </a:r>
            <a:r>
              <a:rPr lang="en-US" sz="2000" dirty="0" smtClean="0"/>
              <a:t>are supported</a:t>
            </a:r>
            <a:r>
              <a:rPr lang="en-US" sz="2000" dirty="0" smtClean="0"/>
              <a:t>, threads </a:t>
            </a:r>
            <a:r>
              <a:rPr lang="en-US" sz="2000" dirty="0" smtClean="0"/>
              <a:t>are scheduled</a:t>
            </a:r>
            <a:r>
              <a:rPr lang="en-US" sz="2000" dirty="0" smtClean="0"/>
              <a:t>, not processes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User level threads are managed by a thread library, kernel is unaware of them.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User level threads must be mapped to an associated kernel thread.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090" y="0"/>
            <a:ext cx="8110910" cy="836712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Thread Scheduling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80728"/>
            <a:ext cx="7661275" cy="5256584"/>
          </a:xfrm>
        </p:spPr>
        <p:txBody>
          <a:bodyPr/>
          <a:lstStyle/>
          <a:p>
            <a:r>
              <a:rPr lang="en-US" sz="2400" dirty="0" smtClean="0"/>
              <a:t>Process-contention Scope (PCS)</a:t>
            </a:r>
          </a:p>
          <a:p>
            <a:pPr lvl="1"/>
            <a:r>
              <a:rPr lang="en-US" sz="1800" dirty="0" smtClean="0"/>
              <a:t>Many-to-one and many-to-many models, thread library schedules user-level threads to run on </a:t>
            </a:r>
            <a:r>
              <a:rPr lang="en-US" sz="1800" dirty="0" smtClean="0"/>
              <a:t>Light Weight Process (LWP)</a:t>
            </a:r>
            <a:endParaRPr lang="en-US" sz="1800" dirty="0" smtClean="0"/>
          </a:p>
          <a:p>
            <a:pPr lvl="2"/>
            <a:r>
              <a:rPr lang="en-US" sz="1600" dirty="0" smtClean="0"/>
              <a:t>Scheduling </a:t>
            </a:r>
            <a:r>
              <a:rPr lang="en-US" sz="1600" dirty="0" smtClean="0"/>
              <a:t>competition is within the process</a:t>
            </a:r>
          </a:p>
          <a:p>
            <a:pPr lvl="2"/>
            <a:r>
              <a:rPr lang="en-US" sz="1600" dirty="0" smtClean="0"/>
              <a:t>Typically done via priority set by programmer.</a:t>
            </a:r>
          </a:p>
          <a:p>
            <a:endParaRPr lang="en-US" sz="2400" dirty="0" smtClean="0"/>
          </a:p>
          <a:p>
            <a:r>
              <a:rPr lang="en-US" sz="2400" dirty="0" smtClean="0"/>
              <a:t>Kernel-Contention Scope</a:t>
            </a:r>
          </a:p>
          <a:p>
            <a:pPr lvl="1"/>
            <a:r>
              <a:rPr lang="en-US" sz="1800" dirty="0" smtClean="0"/>
              <a:t>Kernel thread scheduled onto available CPU is </a:t>
            </a:r>
            <a:r>
              <a:rPr lang="en-US" sz="1800" b="1" dirty="0" smtClean="0"/>
              <a:t>system-contention scope (SCS) </a:t>
            </a:r>
            <a:r>
              <a:rPr lang="en-US" sz="1800" dirty="0" smtClean="0"/>
              <a:t>– competition among all threads in system.</a:t>
            </a:r>
          </a:p>
          <a:p>
            <a:pPr lvl="1"/>
            <a:r>
              <a:rPr lang="en-US" sz="1800" dirty="0" smtClean="0"/>
              <a:t>In systems using one-to-one (Windows </a:t>
            </a:r>
            <a:r>
              <a:rPr lang="en-US" sz="1800" dirty="0" err="1" smtClean="0"/>
              <a:t>Xp</a:t>
            </a:r>
            <a:r>
              <a:rPr lang="en-US" sz="1800" dirty="0" smtClean="0"/>
              <a:t>, Solaris, Linux), this is used.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620688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Multiple-Processor Scheduling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08720"/>
            <a:ext cx="8028384" cy="2664296"/>
          </a:xfrm>
        </p:spPr>
        <p:txBody>
          <a:bodyPr/>
          <a:lstStyle/>
          <a:p>
            <a:r>
              <a:rPr lang="en-US" sz="2000" dirty="0" smtClean="0"/>
              <a:t>CPU scheduling more complex when multiple CPUs are available</a:t>
            </a:r>
          </a:p>
          <a:p>
            <a:endParaRPr lang="en-US" sz="500" dirty="0" smtClean="0"/>
          </a:p>
          <a:p>
            <a:r>
              <a:rPr lang="en-US" sz="2000" b="1" dirty="0" smtClean="0"/>
              <a:t>Homogeneous processors </a:t>
            </a:r>
            <a:r>
              <a:rPr lang="en-US" sz="2000" dirty="0" smtClean="0"/>
              <a:t>within a multiprocessor</a:t>
            </a:r>
          </a:p>
          <a:p>
            <a:pPr lvl="1"/>
            <a:r>
              <a:rPr lang="en-US" sz="1600" dirty="0" smtClean="0"/>
              <a:t>Any processor can run any process in queue.</a:t>
            </a:r>
          </a:p>
          <a:p>
            <a:endParaRPr lang="en-US" sz="500" dirty="0" smtClean="0"/>
          </a:p>
          <a:p>
            <a:r>
              <a:rPr lang="en-US" sz="2000" b="1" dirty="0" smtClean="0"/>
              <a:t>1</a:t>
            </a:r>
            <a:r>
              <a:rPr lang="en-US" sz="2000" b="1" baseline="30000" dirty="0" smtClean="0"/>
              <a:t>st</a:t>
            </a:r>
            <a:r>
              <a:rPr lang="en-US" sz="2000" b="1" dirty="0" smtClean="0"/>
              <a:t> Approach: Asymmetric multiprocessing </a:t>
            </a:r>
            <a:r>
              <a:rPr lang="en-US" sz="2000" dirty="0" smtClean="0"/>
              <a:t>– </a:t>
            </a:r>
          </a:p>
          <a:p>
            <a:pPr lvl="1"/>
            <a:r>
              <a:rPr lang="en-US" sz="1600" dirty="0" smtClean="0"/>
              <a:t>All scheduling decisions, I/O processing, other system activities handled by a single processor – master.</a:t>
            </a:r>
          </a:p>
          <a:p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75656" y="3501008"/>
            <a:ext cx="7272808" cy="1908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r>
              <a:rPr lang="en-US" sz="2000" b="1" baseline="30000" dirty="0" smtClean="0"/>
              <a:t>nd</a:t>
            </a:r>
            <a:r>
              <a:rPr lang="en-US" sz="2000" b="1" dirty="0" smtClean="0"/>
              <a:t> Approach: Symmetric multiprocessing (SMP) </a:t>
            </a:r>
            <a:r>
              <a:rPr lang="en-US" sz="2000" dirty="0" smtClean="0"/>
              <a:t>– </a:t>
            </a:r>
          </a:p>
          <a:p>
            <a:pPr lvl="1"/>
            <a:r>
              <a:rPr lang="en-US" sz="1600" dirty="0" smtClean="0"/>
              <a:t>Each </a:t>
            </a:r>
            <a:r>
              <a:rPr lang="en-US" sz="1600" dirty="0" smtClean="0"/>
              <a:t>processor is </a:t>
            </a:r>
            <a:r>
              <a:rPr lang="en-US" sz="1600" dirty="0" smtClean="0"/>
              <a:t>self-scheduling</a:t>
            </a:r>
          </a:p>
          <a:p>
            <a:pPr lvl="1"/>
            <a:r>
              <a:rPr lang="en-US" sz="1600" dirty="0" smtClean="0"/>
              <a:t>All </a:t>
            </a:r>
            <a:r>
              <a:rPr lang="en-US" sz="1600" dirty="0" smtClean="0"/>
              <a:t>processes in common ready queue, or each has its own private queue of ready processes.</a:t>
            </a:r>
          </a:p>
          <a:p>
            <a:pPr lvl="1"/>
            <a:r>
              <a:rPr lang="en-US" sz="1600" dirty="0" smtClean="0"/>
              <a:t>Scheduler for each processor. </a:t>
            </a:r>
          </a:p>
          <a:p>
            <a:pPr lvl="1"/>
            <a:r>
              <a:rPr lang="en-US" sz="1600" b="1" dirty="0" smtClean="0"/>
              <a:t>Currently, most common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400" cy="620688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Multiple-Processor Scheduling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908720"/>
            <a:ext cx="8028384" cy="5949280"/>
          </a:xfrm>
        </p:spPr>
        <p:txBody>
          <a:bodyPr/>
          <a:lstStyle/>
          <a:p>
            <a:r>
              <a:rPr lang="en-US" sz="2000" b="1" dirty="0" smtClean="0"/>
              <a:t>Processor affinity </a:t>
            </a:r>
            <a:r>
              <a:rPr lang="en-US" sz="2000" dirty="0" smtClean="0"/>
              <a:t>– process has affinity for processor on which it is currently running. </a:t>
            </a:r>
          </a:p>
          <a:p>
            <a:endParaRPr lang="en-US" sz="2000" dirty="0" smtClean="0"/>
          </a:p>
          <a:p>
            <a:r>
              <a:rPr lang="en-US" sz="2000" dirty="0" smtClean="0"/>
              <a:t>Why ? (Detailed answer in Book)</a:t>
            </a:r>
          </a:p>
          <a:p>
            <a:endParaRPr lang="en-US" sz="2000" dirty="0" smtClean="0"/>
          </a:p>
          <a:p>
            <a:r>
              <a:rPr lang="en-US" sz="2000" dirty="0" smtClean="0"/>
              <a:t>Several forms of affinity.</a:t>
            </a:r>
          </a:p>
          <a:p>
            <a:pPr lvl="1"/>
            <a:r>
              <a:rPr lang="en-US" sz="1800" b="1" dirty="0" smtClean="0"/>
              <a:t>Soft affinity – </a:t>
            </a:r>
            <a:r>
              <a:rPr lang="en-US" sz="1800" dirty="0" smtClean="0"/>
              <a:t>OS attempts to keep process running on same processor, but process may migrate.</a:t>
            </a:r>
          </a:p>
          <a:p>
            <a:pPr lvl="1"/>
            <a:r>
              <a:rPr lang="en-US" sz="1800" b="1" dirty="0" smtClean="0"/>
              <a:t>Hard affinity – </a:t>
            </a:r>
            <a:r>
              <a:rPr lang="en-US" sz="1800" dirty="0" smtClean="0"/>
              <a:t>Process specify that it is not to migrate to other </a:t>
            </a:r>
            <a:r>
              <a:rPr lang="en-US" sz="1800" dirty="0" smtClean="0"/>
              <a:t>processor,</a:t>
            </a:r>
          </a:p>
          <a:p>
            <a:endParaRPr lang="en-US" sz="2200" dirty="0" smtClean="0"/>
          </a:p>
          <a:p>
            <a:r>
              <a:rPr lang="en-US" sz="2200" b="1" dirty="0" smtClean="0"/>
              <a:t>Load balancing</a:t>
            </a:r>
          </a:p>
          <a:p>
            <a:pPr lvl="1"/>
            <a:r>
              <a:rPr lang="en-US" sz="1800" dirty="0" smtClean="0"/>
              <a:t>Required in SMP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A separate task runs occasionally and checks the load on processes.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 smtClean="0"/>
              <a:t>Push Migration &amp; Pull </a:t>
            </a:r>
            <a:r>
              <a:rPr lang="en-US" sz="1800" dirty="0" smtClean="0"/>
              <a:t>Migration (Details from Book)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119188" y="277813"/>
            <a:ext cx="7567612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FF0000"/>
                </a:solidFill>
              </a:rPr>
              <a:t>Non-uniform memory access (NUMA) and CPU Scheduling</a:t>
            </a:r>
          </a:p>
        </p:txBody>
      </p:sp>
      <p:pic>
        <p:nvPicPr>
          <p:cNvPr id="44035" name="Picture 4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556792"/>
            <a:ext cx="5830888" cy="311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1691680" y="5013176"/>
            <a:ext cx="604867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dirty="0"/>
              <a:t>Note that memory-placement algorithms can also consider affinity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836712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Virtualization and Scheduling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331640" y="908720"/>
            <a:ext cx="7499350" cy="4800600"/>
          </a:xfrm>
        </p:spPr>
        <p:txBody>
          <a:bodyPr/>
          <a:lstStyle/>
          <a:p>
            <a:r>
              <a:rPr lang="en-US" sz="2400" dirty="0" smtClean="0"/>
              <a:t>Virtualization software schedules multiple guests onto CPU(s)</a:t>
            </a:r>
          </a:p>
          <a:p>
            <a:endParaRPr lang="en-US" sz="2400" dirty="0" smtClean="0"/>
          </a:p>
          <a:p>
            <a:r>
              <a:rPr lang="en-US" sz="2400" dirty="0" smtClean="0"/>
              <a:t>Each guest doing its own scheduling</a:t>
            </a:r>
          </a:p>
          <a:p>
            <a:pPr lvl="1"/>
            <a:r>
              <a:rPr lang="en-US" sz="2000" dirty="0" smtClean="0"/>
              <a:t>Not knowing it doesn’t own the CPUs</a:t>
            </a:r>
          </a:p>
          <a:p>
            <a:pPr lvl="1"/>
            <a:r>
              <a:rPr lang="en-US" sz="2000" dirty="0" smtClean="0"/>
              <a:t>Can result in poor response time</a:t>
            </a:r>
          </a:p>
          <a:p>
            <a:pPr lvl="1"/>
            <a:r>
              <a:rPr lang="en-US" sz="2000" dirty="0" smtClean="0"/>
              <a:t>Can effect time-of-day clocks in guests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Can undo good scheduling algorithm efforts of guests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6" y="5877272"/>
            <a:ext cx="48245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Self Study: Not included in Exams</a:t>
            </a:r>
            <a:endParaRPr lang="en-GB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616825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Algorithm Evaluation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052736"/>
            <a:ext cx="7566025" cy="4643437"/>
          </a:xfrm>
        </p:spPr>
        <p:txBody>
          <a:bodyPr/>
          <a:lstStyle/>
          <a:p>
            <a:r>
              <a:rPr lang="en-US" sz="2400" dirty="0" smtClean="0"/>
              <a:t>How to select CPU-scheduling algorithm for an OS?</a:t>
            </a:r>
          </a:p>
          <a:p>
            <a:endParaRPr lang="en-US" sz="2400" dirty="0" smtClean="0"/>
          </a:p>
          <a:p>
            <a:r>
              <a:rPr lang="en-US" sz="2400" dirty="0" smtClean="0"/>
              <a:t>Determine criteria, then evaluate algorithms</a:t>
            </a:r>
          </a:p>
          <a:p>
            <a:pPr lvl="1"/>
            <a:r>
              <a:rPr lang="en-US" sz="2000" dirty="0" smtClean="0"/>
              <a:t>Example </a:t>
            </a:r>
            <a:r>
              <a:rPr lang="en-US" sz="2000" dirty="0" err="1" smtClean="0"/>
              <a:t>criterias</a:t>
            </a:r>
            <a:r>
              <a:rPr lang="en-US" sz="2000" dirty="0" smtClean="0"/>
              <a:t>: CPU </a:t>
            </a:r>
            <a:r>
              <a:rPr lang="en-US" sz="2000" dirty="0" smtClean="0"/>
              <a:t>utilization, response time etc.</a:t>
            </a:r>
          </a:p>
          <a:p>
            <a:pPr lvl="1"/>
            <a:r>
              <a:rPr lang="en-US" sz="2000" dirty="0" smtClean="0"/>
              <a:t>Define relative importance of these criteria</a:t>
            </a:r>
          </a:p>
          <a:p>
            <a:pPr lvl="2"/>
            <a:r>
              <a:rPr lang="en-US" sz="1600" dirty="0" smtClean="0"/>
              <a:t>For example: maximize CPU utilization such that maximum response time is 1 sec.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7616825" cy="576262"/>
          </a:xfrm>
        </p:spPr>
        <p:txBody>
          <a:bodyPr lIns="64008" tIns="32004" rIns="64008" bIns="32004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/>
              <a:t>Algorithm Evaluation: </a:t>
            </a:r>
            <a:br>
              <a:rPr lang="en-US" sz="3600" dirty="0" smtClean="0"/>
            </a:br>
            <a:r>
              <a:rPr lang="en-US" sz="3600" dirty="0" smtClean="0"/>
              <a:t>Deterministic modeling</a:t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052736"/>
            <a:ext cx="7566025" cy="4643437"/>
          </a:xfrm>
        </p:spPr>
        <p:txBody>
          <a:bodyPr/>
          <a:lstStyle/>
          <a:p>
            <a:r>
              <a:rPr lang="en-US" sz="2400" dirty="0" smtClean="0"/>
              <a:t>Deterministic modeling</a:t>
            </a:r>
          </a:p>
          <a:p>
            <a:pPr lvl="1"/>
            <a:r>
              <a:rPr lang="en-US" sz="2000" dirty="0" smtClean="0"/>
              <a:t>Takes </a:t>
            </a:r>
            <a:r>
              <a:rPr lang="en-US" sz="2000" dirty="0" smtClean="0"/>
              <a:t>a particular predetermined workload and defines the performance of each algorithm  for that workload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Example: Given Processes and Burst Time</a:t>
            </a:r>
          </a:p>
          <a:p>
            <a:pPr lvl="1"/>
            <a:r>
              <a:rPr lang="en-US" sz="2000" dirty="0" smtClean="0"/>
              <a:t>P1 = 10</a:t>
            </a:r>
          </a:p>
          <a:p>
            <a:pPr lvl="1"/>
            <a:r>
              <a:rPr lang="en-US" sz="2000" dirty="0" smtClean="0"/>
              <a:t>P2 = 29</a:t>
            </a:r>
          </a:p>
          <a:p>
            <a:pPr lvl="1"/>
            <a:r>
              <a:rPr lang="en-US" sz="2000" dirty="0" smtClean="0"/>
              <a:t>P3 = 3</a:t>
            </a:r>
          </a:p>
          <a:p>
            <a:pPr lvl="1"/>
            <a:r>
              <a:rPr lang="en-US" sz="2000" dirty="0" smtClean="0"/>
              <a:t>P4 = 7</a:t>
            </a:r>
          </a:p>
          <a:p>
            <a:pPr lvl="1"/>
            <a:r>
              <a:rPr lang="en-US" sz="2000" dirty="0" smtClean="0"/>
              <a:t>P5 = 12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Consider FCFS, SJF and RR (Quantum = 10)</a:t>
            </a:r>
          </a:p>
          <a:p>
            <a:pPr>
              <a:buFont typeface="Monotype Sorts" charset="2"/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4564</TotalTime>
  <Words>710</Words>
  <Application>Microsoft Office PowerPoint</Application>
  <PresentationFormat>On-screen Show (4:3)</PresentationFormat>
  <Paragraphs>153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Operating Systems</vt:lpstr>
      <vt:lpstr>Thread Scheduling</vt:lpstr>
      <vt:lpstr>Thread Scheduling</vt:lpstr>
      <vt:lpstr>Multiple-Processor Scheduling</vt:lpstr>
      <vt:lpstr>Multiple-Processor Scheduling</vt:lpstr>
      <vt:lpstr>Non-uniform memory access (NUMA) and CPU Scheduling</vt:lpstr>
      <vt:lpstr>Virtualization and Scheduling</vt:lpstr>
      <vt:lpstr>Algorithm Evaluation</vt:lpstr>
      <vt:lpstr>Algorithm Evaluation:  Deterministic modeling </vt:lpstr>
      <vt:lpstr>Deterministic modeling FCFS</vt:lpstr>
      <vt:lpstr>Deterministic modeling Non-Preemptive SJF</vt:lpstr>
      <vt:lpstr>Deterministic modeling RR</vt:lpstr>
      <vt:lpstr>Algorithm Evaluation: Queuing Models</vt:lpstr>
      <vt:lpstr>Queuing Models - Little’s Formula</vt:lpstr>
      <vt:lpstr>Slide 15</vt:lpstr>
      <vt:lpstr>Pthread Scheduling</vt:lpstr>
      <vt:lpstr>Pthread Scheduling API</vt:lpstr>
      <vt:lpstr>Pthread Scheduling API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912</cp:revision>
  <dcterms:created xsi:type="dcterms:W3CDTF">2011-02-04T13:20:42Z</dcterms:created>
  <dcterms:modified xsi:type="dcterms:W3CDTF">2011-11-23T16:29:21Z</dcterms:modified>
</cp:coreProperties>
</file>