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1"/>
  </p:notesMasterIdLst>
  <p:handoutMasterIdLst>
    <p:handoutMasterId r:id="rId22"/>
  </p:handoutMasterIdLst>
  <p:sldIdLst>
    <p:sldId id="535" r:id="rId2"/>
    <p:sldId id="536" r:id="rId3"/>
    <p:sldId id="589" r:id="rId4"/>
    <p:sldId id="590" r:id="rId5"/>
    <p:sldId id="607" r:id="rId6"/>
    <p:sldId id="591" r:id="rId7"/>
    <p:sldId id="592" r:id="rId8"/>
    <p:sldId id="608" r:id="rId9"/>
    <p:sldId id="593" r:id="rId10"/>
    <p:sldId id="609" r:id="rId11"/>
    <p:sldId id="594" r:id="rId12"/>
    <p:sldId id="610" r:id="rId13"/>
    <p:sldId id="611" r:id="rId14"/>
    <p:sldId id="595" r:id="rId15"/>
    <p:sldId id="596" r:id="rId16"/>
    <p:sldId id="597" r:id="rId17"/>
    <p:sldId id="598" r:id="rId18"/>
    <p:sldId id="599" r:id="rId19"/>
    <p:sldId id="606" r:id="rId20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33" autoAdjust="0"/>
  </p:normalViewPr>
  <p:slideViewPr>
    <p:cSldViewPr>
      <p:cViewPr>
        <p:scale>
          <a:sx n="66" d="100"/>
          <a:sy n="66" d="100"/>
        </p:scale>
        <p:origin x="-120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BED8F52-50B0-4C9D-8DC7-1113AE9241FE}" type="datetimeFigureOut">
              <a:rPr lang="en-GB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5367C71-184F-455B-846D-ED466CC80B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9CF151D-19C0-4CFB-B936-918C2B979F4D}" type="datetimeFigureOut">
              <a:rPr lang="en-GB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8EA5306-2348-4E3D-8975-78FE81D970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856539-306F-4DFE-947D-AFAE5AC6BAC1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004AF-F070-4589-8710-5E468D7BC8FF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11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004AF-F070-4589-8710-5E468D7BC8FF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12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6004AF-F070-4589-8710-5E468D7BC8FF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4D970-2F6D-4B55-83C1-73C92F9B9764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6CFDFD-4583-4483-9F35-688A6CA7B2DC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EB7EA5-819D-4D17-8783-2D0D44513463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25D8B4-5404-4B03-88D3-7D2CFA044A95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68E996-4B73-4189-B29C-F2436874D5FF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E8EB05-BF99-42E9-9AD0-1BD9556A8F5D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19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2FA14E-D7E7-4C7D-BDAB-4193049DDAD8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3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E561D-E023-4599-B38F-559F9D3BDBA3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4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E561D-E023-4599-B38F-559F9D3BDBA3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5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5EA08A-907A-4B58-BCB3-0B1B515A3B1D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6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6388FB-8FF8-4A4B-A1A3-B78804367ADE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6388FB-8FF8-4A4B-A1A3-B78804367ADE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6E3526-7269-4DDA-ACDD-D11B38E017F6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9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6E3526-7269-4DDA-ACDD-D11B38E017F6}" type="slidenum">
              <a:rPr lang="en-US" smtClean="0">
                <a:latin typeface="Times New Roman" pitchFamily="18" charset="0"/>
                <a:ea typeface="MS PGothic" pitchFamily="34" charset="-128"/>
              </a:rPr>
              <a:pPr>
                <a:defRPr/>
              </a:pPr>
              <a:t>10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A38910D-F097-4935-AE81-89E2E0271703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397C232-BF97-43F3-877C-CE4C4EB013B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9A9180B-E146-45F1-B8EA-BFFC341C96F5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AF93CD1-4BEC-45D3-88BD-E8B1E282453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6438B5E-9D22-4460-A17B-9056E1B5CEAA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B3B404A-B39B-480D-BB23-F09C3638D45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 lIns="64008" tIns="32004" rIns="64008" bIns="32004"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73E443-E95C-48DA-81FF-B8FB14CE74FC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B5241C4-BB1B-42C2-BCCB-4194AF860F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E2BC543-CAFD-4D89-A0B9-3C9794BB3F95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2AC1FB3-9B3D-45EA-AA76-0B5455EAF38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057B64C-D915-428F-9174-5B50FB155CA1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11E546E8-3EA3-46E6-BBAB-AA75744EA0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DE2DCC7-E331-4FBE-8B2D-603839F57044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3B823FB-8CA6-4B2B-921F-A2B5AF1520C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3B10A44-654D-42CE-A756-0954C4EB6DE2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F111DB9-7248-4D60-9AF9-40FCFDC774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EDBE8A-0D20-44F6-8E71-6E281CFC51E1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81980BC-66F1-4088-9FFC-8FE95EDCC5B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874AEE06-1FEB-49FE-8EE6-24D6D6F3BE43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903F793-D7D3-4562-90E8-A8FBC3930282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7EF49F8-EAFD-49D2-B00D-87C3ECCE1CB6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3124967-17BE-4D2B-B51B-1EB8B302CAB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A2610F1-E71D-43FC-A376-E2D6C6A16152}" type="datetimeFigureOut">
              <a:rPr lang="en-GB" smtClean="0"/>
              <a:pPr>
                <a:defRPr/>
              </a:pPr>
              <a:t>21/12/2011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DF0378B-2849-49B6-916C-D71E50A42B1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6013" y="549275"/>
            <a:ext cx="7405687" cy="995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Operating Systems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43608" y="4077072"/>
            <a:ext cx="6019800" cy="385936"/>
          </a:xfrm>
        </p:spPr>
        <p:txBody>
          <a:bodyPr>
            <a:normAutofit fontScale="92500" lnSpcReduction="10000"/>
          </a:bodyPr>
          <a:lstStyle/>
          <a:p>
            <a:pPr algn="l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sz="2800" b="1" dirty="0" smtClean="0"/>
              <a:t>Hammad Afzal</a:t>
            </a:r>
          </a:p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800" b="1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dirty="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9825" y="4868863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>
              <a:latin typeface="Gill Sans MT"/>
            </a:endParaRPr>
          </a:p>
          <a:p>
            <a:endParaRPr lang="en-US" sz="1600">
              <a:latin typeface="Gill Sans MT"/>
            </a:endParaRPr>
          </a:p>
          <a:p>
            <a:r>
              <a:rPr lang="en-US" sz="1600">
                <a:latin typeface="Gill Sans MT"/>
              </a:rPr>
              <a:t>Department of Computer Software Engineering</a:t>
            </a:r>
          </a:p>
          <a:p>
            <a:r>
              <a:rPr lang="en-US" sz="1600">
                <a:latin typeface="Gill Sans MT"/>
              </a:rPr>
              <a:t>National University of Sciences and Technology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116013" y="4572000"/>
            <a:ext cx="30476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Gill Sans MT"/>
              </a:rPr>
              <a:t>hammad.afzal@mcs.edu.pk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004048" y="1916113"/>
            <a:ext cx="413995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>
                <a:latin typeface="Gill Sans MT"/>
              </a:rPr>
              <a:t>Chapter </a:t>
            </a:r>
            <a:r>
              <a:rPr lang="en-US" sz="2400" smtClean="0">
                <a:latin typeface="Gill Sans MT"/>
              </a:rPr>
              <a:t>6d</a:t>
            </a:r>
            <a:endParaRPr lang="en-US" sz="2400" dirty="0">
              <a:latin typeface="Gill Sans MT"/>
            </a:endParaRPr>
          </a:p>
          <a:p>
            <a:r>
              <a:rPr lang="en-US" sz="2400" b="1" dirty="0">
                <a:latin typeface="Gill Sans MT"/>
              </a:rPr>
              <a:t>Process Synchronization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80920" cy="587727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If system fails, restore state of all updated data via log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If log contains &lt;T</a:t>
            </a:r>
            <a:r>
              <a:rPr lang="en-US" baseline="-25000" dirty="0" smtClean="0"/>
              <a:t>i</a:t>
            </a:r>
            <a:r>
              <a:rPr lang="en-US" dirty="0" smtClean="0"/>
              <a:t> starts&gt; without &lt;T</a:t>
            </a:r>
            <a:r>
              <a:rPr lang="en-US" baseline="-25000" dirty="0" smtClean="0"/>
              <a:t>i</a:t>
            </a:r>
            <a:r>
              <a:rPr lang="en-US" dirty="0" smtClean="0"/>
              <a:t> commits&gt;, </a:t>
            </a:r>
            <a:r>
              <a:rPr lang="en-US" dirty="0" smtClean="0">
                <a:solidFill>
                  <a:srgbClr val="3366FF"/>
                </a:solidFill>
              </a:rPr>
              <a:t>undo(T</a:t>
            </a:r>
            <a:r>
              <a:rPr lang="en-US" baseline="-25000" dirty="0" smtClean="0">
                <a:solidFill>
                  <a:srgbClr val="3366FF"/>
                </a:solidFill>
              </a:rPr>
              <a:t>i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If log contains &lt;T</a:t>
            </a:r>
            <a:r>
              <a:rPr lang="en-US" baseline="-25000" dirty="0" smtClean="0"/>
              <a:t>i</a:t>
            </a:r>
            <a:r>
              <a:rPr lang="en-US" dirty="0" smtClean="0"/>
              <a:t> starts&gt; and &lt;T</a:t>
            </a:r>
            <a:r>
              <a:rPr lang="en-US" baseline="-25000" dirty="0" smtClean="0"/>
              <a:t>i</a:t>
            </a:r>
            <a:r>
              <a:rPr lang="en-US" dirty="0" smtClean="0"/>
              <a:t> commits&gt;, </a:t>
            </a:r>
            <a:r>
              <a:rPr lang="en-US" dirty="0" smtClean="0">
                <a:solidFill>
                  <a:srgbClr val="3366FF"/>
                </a:solidFill>
              </a:rPr>
              <a:t>redo(T</a:t>
            </a:r>
            <a:r>
              <a:rPr lang="en-US" baseline="-25000" dirty="0" smtClean="0">
                <a:solidFill>
                  <a:srgbClr val="3366FF"/>
                </a:solidFill>
              </a:rPr>
              <a:t>i</a:t>
            </a:r>
            <a:r>
              <a:rPr lang="en-US" dirty="0" smtClean="0">
                <a:solidFill>
                  <a:srgbClr val="3366FF"/>
                </a:solidFill>
              </a:rPr>
              <a:t>)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Log-Based Recovery Algorithm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379413" indent="-379413" defTabSz="463550" eaLnBrk="1" hangingPunct="1"/>
            <a:r>
              <a:rPr lang="en-US" dirty="0" smtClean="0"/>
              <a:t>In principle, in case of system failure, we need to see entire log to find which transactions to be redone and undone.</a:t>
            </a:r>
          </a:p>
          <a:p>
            <a:pPr marL="379413" indent="-379413" defTabSz="463550" eaLnBrk="1" hangingPunct="1"/>
            <a:endParaRPr lang="en-US" dirty="0" smtClean="0"/>
          </a:p>
          <a:p>
            <a:pPr marL="379413" indent="-379413" defTabSz="463550" eaLnBrk="1" hangingPunct="1"/>
            <a:r>
              <a:rPr lang="en-US" dirty="0" smtClean="0"/>
              <a:t>Two drawbacks of this approach:</a:t>
            </a:r>
          </a:p>
          <a:p>
            <a:pPr marL="635445" lvl="1" indent="-379413" defTabSz="463550"/>
            <a:r>
              <a:rPr lang="en-US" dirty="0" smtClean="0"/>
              <a:t>Searching process is time consuming.</a:t>
            </a:r>
          </a:p>
          <a:p>
            <a:pPr marL="635445" lvl="1" indent="-379413" defTabSz="463550"/>
            <a:endParaRPr lang="en-US" dirty="0" smtClean="0"/>
          </a:p>
          <a:p>
            <a:pPr marL="635445" lvl="1" indent="-379413" defTabSz="463550"/>
            <a:r>
              <a:rPr lang="en-US" dirty="0" smtClean="0"/>
              <a:t>Most transactions have already updated the data value.</a:t>
            </a:r>
          </a:p>
          <a:p>
            <a:pPr marL="635445" lvl="1" indent="-379413" defTabSz="463550"/>
            <a:endParaRPr lang="en-US" dirty="0" smtClean="0"/>
          </a:p>
          <a:p>
            <a:pPr marL="635445" lvl="1" indent="-379413" defTabSz="463550"/>
            <a:r>
              <a:rPr lang="en-US" dirty="0" smtClean="0"/>
              <a:t>Log could become long, and recovery could take long.</a:t>
            </a:r>
          </a:p>
          <a:p>
            <a:pPr marL="379413" indent="-379413" defTabSz="463550" eaLnBrk="1" hangingPunct="1"/>
            <a:endParaRPr lang="en-US" dirty="0" smtClean="0"/>
          </a:p>
          <a:p>
            <a:pPr marL="379413" indent="-379413" defTabSz="463550" eaLnBrk="1" hangingPunct="1"/>
            <a:r>
              <a:rPr lang="en-US" dirty="0" smtClean="0"/>
              <a:t>Checkpoints shorten log and recovery time.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Checkpoints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379413" indent="-379413" defTabSz="463550" eaLnBrk="1" hangingPunct="1"/>
            <a:r>
              <a:rPr lang="en-US" dirty="0" smtClean="0"/>
              <a:t>Checkpoint scheme:</a:t>
            </a:r>
          </a:p>
          <a:p>
            <a:pPr marL="798513" lvl="1" indent="-341313" defTabSz="463550" eaLnBrk="1" hangingPunct="1">
              <a:buFont typeface="Monotype Sorts"/>
              <a:buAutoNum type="arabicPeriod"/>
            </a:pPr>
            <a:r>
              <a:rPr lang="en-US" dirty="0" smtClean="0"/>
              <a:t>Output all log records currently in volatile storage to stable storage</a:t>
            </a:r>
          </a:p>
          <a:p>
            <a:pPr marL="798513" lvl="1" indent="-341313" defTabSz="463550" eaLnBrk="1" hangingPunct="1">
              <a:buFont typeface="Monotype Sorts"/>
              <a:buAutoNum type="arabicPeriod"/>
            </a:pPr>
            <a:endParaRPr lang="en-US" dirty="0" smtClean="0"/>
          </a:p>
          <a:p>
            <a:pPr marL="798513" lvl="1" indent="-341313" defTabSz="463550" eaLnBrk="1" hangingPunct="1">
              <a:buFont typeface="Monotype Sorts"/>
              <a:buAutoNum type="arabicPeriod"/>
            </a:pPr>
            <a:r>
              <a:rPr lang="en-US" dirty="0" smtClean="0"/>
              <a:t>Output all modified data from volatile to stable storage</a:t>
            </a:r>
          </a:p>
          <a:p>
            <a:pPr marL="798513" lvl="1" indent="-341313" defTabSz="463550" eaLnBrk="1" hangingPunct="1">
              <a:buFont typeface="Monotype Sorts"/>
              <a:buAutoNum type="arabicPeriod"/>
            </a:pPr>
            <a:endParaRPr lang="en-US" dirty="0" smtClean="0"/>
          </a:p>
          <a:p>
            <a:pPr marL="798513" lvl="1" indent="-341313" defTabSz="463550" eaLnBrk="1" hangingPunct="1">
              <a:buFont typeface="Monotype Sorts"/>
              <a:buAutoNum type="arabicPeriod"/>
            </a:pPr>
            <a:r>
              <a:rPr lang="en-US" dirty="0" smtClean="0"/>
              <a:t>Output a log record &lt;checkpoint&gt; to the log on stable storage</a:t>
            </a:r>
          </a:p>
          <a:p>
            <a:pPr marL="379413" indent="-379413" defTabSz="463550" eaLnBrk="1" hangingPunct="1"/>
            <a:endParaRPr lang="en-US" dirty="0" smtClean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Checkpoints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marL="379413" indent="-379413" defTabSz="463550" eaLnBrk="1" hangingPunct="1"/>
            <a:r>
              <a:rPr lang="en-US" sz="2400" dirty="0" smtClean="0"/>
              <a:t>Now recovery only includes Ti, such that Ti committed prior to checkpoint.</a:t>
            </a:r>
          </a:p>
          <a:p>
            <a:pPr marL="379413" indent="-379413" defTabSz="463550" eaLnBrk="1" hangingPunct="1"/>
            <a:endParaRPr lang="en-US" sz="2400" dirty="0" smtClean="0"/>
          </a:p>
          <a:p>
            <a:pPr marL="379413" indent="-379413" defTabSz="463550" eaLnBrk="1" hangingPunct="1"/>
            <a:r>
              <a:rPr lang="en-US" sz="2400" dirty="0" smtClean="0"/>
              <a:t>The &lt;Ti commits&gt; record appears in log before checkpoint.</a:t>
            </a:r>
          </a:p>
          <a:p>
            <a:pPr marL="379413" indent="-379413" defTabSz="463550" eaLnBrk="1" hangingPunct="1"/>
            <a:endParaRPr lang="en-US" sz="2400" dirty="0" smtClean="0"/>
          </a:p>
          <a:p>
            <a:pPr marL="379413" indent="-379413" defTabSz="463550" eaLnBrk="1" hangingPunct="1"/>
            <a:r>
              <a:rPr lang="en-US" sz="2400" dirty="0" smtClean="0"/>
              <a:t>Any modifications written by Ti must be written to stable storage. Thus no need to redo.</a:t>
            </a: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Checkpoints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5760640"/>
          </a:xfrm>
        </p:spPr>
        <p:txBody>
          <a:bodyPr/>
          <a:lstStyle/>
          <a:p>
            <a:pPr eaLnBrk="1" hangingPunct="1"/>
            <a:r>
              <a:rPr lang="en-US" dirty="0" smtClean="0"/>
              <a:t>Must be equivalent to serial execution – </a:t>
            </a:r>
            <a:r>
              <a:rPr lang="en-US" dirty="0" smtClean="0">
                <a:solidFill>
                  <a:srgbClr val="3366FF"/>
                </a:solidFill>
              </a:rPr>
              <a:t>serializability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Could perform all transactions in critical section</a:t>
            </a:r>
          </a:p>
          <a:p>
            <a:pPr lvl="1" eaLnBrk="1" hangingPunct="1"/>
            <a:r>
              <a:rPr lang="en-US" dirty="0" smtClean="0"/>
              <a:t>Inefficient, too restrictive</a:t>
            </a:r>
          </a:p>
          <a:p>
            <a:pPr eaLnBrk="1" hangingPunct="1"/>
            <a:endParaRPr lang="en-US" dirty="0" smtClean="0">
              <a:solidFill>
                <a:srgbClr val="3366FF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3366FF"/>
                </a:solidFill>
              </a:rPr>
              <a:t>Concurrency-control algorithms </a:t>
            </a:r>
            <a:r>
              <a:rPr lang="en-US" dirty="0" smtClean="0"/>
              <a:t>provide serializability</a:t>
            </a:r>
          </a:p>
          <a:p>
            <a:pPr eaLnBrk="1" hangingPunct="1">
              <a:buFont typeface="Monotype Sorts"/>
              <a:buNone/>
            </a:pPr>
            <a:endParaRPr lang="en-US" dirty="0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Concurrent Transactions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 eaLnBrk="1" hangingPunct="1"/>
            <a:r>
              <a:rPr lang="en-US" dirty="0" smtClean="0"/>
              <a:t>Consider two data items A and B</a:t>
            </a:r>
          </a:p>
          <a:p>
            <a:pPr eaLnBrk="1" hangingPunct="1"/>
            <a:r>
              <a:rPr lang="en-US" dirty="0" smtClean="0"/>
              <a:t>Consider Transactions T</a:t>
            </a:r>
            <a:r>
              <a:rPr lang="en-US" baseline="-25000" dirty="0" smtClean="0"/>
              <a:t>0 </a:t>
            </a:r>
            <a:r>
              <a:rPr lang="en-US" dirty="0" smtClean="0"/>
              <a:t>and T</a:t>
            </a:r>
            <a:r>
              <a:rPr lang="en-US" baseline="-25000" dirty="0" smtClean="0"/>
              <a:t>1</a:t>
            </a:r>
          </a:p>
          <a:p>
            <a:pPr eaLnBrk="1" hangingPunct="1"/>
            <a:r>
              <a:rPr lang="en-US" dirty="0" smtClean="0"/>
              <a:t>Execute T</a:t>
            </a:r>
            <a:r>
              <a:rPr lang="en-US" baseline="-25000" dirty="0" smtClean="0"/>
              <a:t>0</a:t>
            </a:r>
            <a:r>
              <a:rPr lang="en-US" dirty="0" smtClean="0"/>
              <a:t>, T</a:t>
            </a:r>
            <a:r>
              <a:rPr lang="en-US" baseline="-25000" dirty="0" smtClean="0"/>
              <a:t>1</a:t>
            </a:r>
            <a:r>
              <a:rPr lang="en-US" dirty="0" smtClean="0"/>
              <a:t> atomically</a:t>
            </a:r>
          </a:p>
          <a:p>
            <a:pPr eaLnBrk="1" hangingPunct="1"/>
            <a:r>
              <a:rPr lang="en-US" dirty="0" smtClean="0"/>
              <a:t>Execution sequence called </a:t>
            </a:r>
            <a:r>
              <a:rPr lang="en-US" dirty="0" smtClean="0">
                <a:solidFill>
                  <a:schemeClr val="tx2"/>
                </a:solidFill>
              </a:rPr>
              <a:t>schedule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Atomically executed transaction order called </a:t>
            </a:r>
            <a:r>
              <a:rPr lang="en-US" dirty="0" smtClean="0">
                <a:solidFill>
                  <a:schemeClr val="tx2"/>
                </a:solidFill>
              </a:rPr>
              <a:t>serial schedule</a:t>
            </a:r>
          </a:p>
          <a:p>
            <a:pPr lvl="1"/>
            <a:r>
              <a:rPr lang="en-US" dirty="0" smtClean="0"/>
              <a:t>For N transactions, there are N! valid serial schedules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Serializability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77200" cy="884238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Schedule 1: T0 then T1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 l="19115" t="2287" r="19363" b="2287"/>
          <a:stretch>
            <a:fillRect/>
          </a:stretch>
        </p:blipFill>
        <p:spPr bwMode="auto">
          <a:xfrm>
            <a:off x="2411760" y="1268760"/>
            <a:ext cx="3365500" cy="391477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587727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solidFill>
                  <a:srgbClr val="3366FF"/>
                </a:solidFill>
              </a:rPr>
              <a:t>Non-serial schedule </a:t>
            </a:r>
            <a:r>
              <a:rPr lang="en-US" sz="2400" dirty="0" smtClean="0"/>
              <a:t>allows overlapped execute</a:t>
            </a:r>
          </a:p>
          <a:p>
            <a:pPr lvl="1" eaLnBrk="1" hangingPunct="1"/>
            <a:r>
              <a:rPr lang="en-US" sz="2000" dirty="0" smtClean="0"/>
              <a:t>Resulting execution not necessarily incorrect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Consider schedule S, operations O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O</a:t>
            </a:r>
            <a:r>
              <a:rPr lang="en-US" sz="2400" baseline="-25000" dirty="0" smtClean="0"/>
              <a:t>j</a:t>
            </a:r>
          </a:p>
          <a:p>
            <a:pPr lvl="1" eaLnBrk="1" hangingPunct="1"/>
            <a:r>
              <a:rPr lang="en-US" sz="2000" dirty="0" smtClean="0">
                <a:solidFill>
                  <a:srgbClr val="3366FF"/>
                </a:solidFill>
              </a:rPr>
              <a:t>Conflicting Operation</a:t>
            </a:r>
            <a:r>
              <a:rPr lang="en-US" sz="2000" dirty="0" smtClean="0"/>
              <a:t> if access same data item, with at least one write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If O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, O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consecutive and operations of different transactions &amp; O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and O</a:t>
            </a:r>
            <a:r>
              <a:rPr lang="en-US" sz="2400" baseline="-25000" dirty="0" smtClean="0"/>
              <a:t>j</a:t>
            </a:r>
            <a:r>
              <a:rPr lang="en-US" sz="2400" dirty="0" smtClean="0"/>
              <a:t> don’t conflict</a:t>
            </a:r>
          </a:p>
          <a:p>
            <a:pPr lvl="1" eaLnBrk="1" hangingPunct="1"/>
            <a:r>
              <a:rPr lang="en-US" sz="2000" dirty="0" smtClean="0"/>
              <a:t>Then S’ with swapped order O</a:t>
            </a:r>
            <a:r>
              <a:rPr lang="en-US" sz="2000" baseline="-25000" dirty="0" smtClean="0"/>
              <a:t>j</a:t>
            </a:r>
            <a:r>
              <a:rPr lang="en-US" sz="2000" dirty="0" smtClean="0"/>
              <a:t> O</a:t>
            </a:r>
            <a:r>
              <a:rPr lang="en-US" sz="2000" baseline="-25000" dirty="0" smtClean="0"/>
              <a:t>i </a:t>
            </a:r>
            <a:r>
              <a:rPr lang="en-US" sz="2000" dirty="0" smtClean="0"/>
              <a:t>equivalent to 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If S can become S’ via swapping </a:t>
            </a:r>
            <a:r>
              <a:rPr lang="en-US" sz="2400" dirty="0" err="1" smtClean="0"/>
              <a:t>nonconflicting</a:t>
            </a:r>
            <a:r>
              <a:rPr lang="en-US" sz="2400" dirty="0" smtClean="0"/>
              <a:t> operations</a:t>
            </a:r>
          </a:p>
          <a:p>
            <a:pPr lvl="1" eaLnBrk="1" hangingPunct="1"/>
            <a:r>
              <a:rPr lang="en-US" sz="2000" dirty="0" smtClean="0"/>
              <a:t>S is </a:t>
            </a:r>
            <a:r>
              <a:rPr lang="en-US" sz="2000" dirty="0" smtClean="0">
                <a:solidFill>
                  <a:srgbClr val="3366FF"/>
                </a:solidFill>
              </a:rPr>
              <a:t>conflict </a:t>
            </a:r>
            <a:r>
              <a:rPr lang="en-US" sz="2000" dirty="0" err="1" smtClean="0">
                <a:solidFill>
                  <a:srgbClr val="3366FF"/>
                </a:solidFill>
              </a:rPr>
              <a:t>serializable</a:t>
            </a:r>
            <a:endParaRPr lang="en-US" sz="2000" dirty="0" smtClean="0">
              <a:solidFill>
                <a:srgbClr val="3366FF"/>
              </a:solidFill>
            </a:endParaRPr>
          </a:p>
          <a:p>
            <a:pPr lvl="2" eaLnBrk="1" hangingPunct="1"/>
            <a:endParaRPr lang="en-US" sz="2000" dirty="0" smtClean="0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err="1" smtClean="0"/>
              <a:t>Nonserial</a:t>
            </a:r>
            <a:r>
              <a:rPr lang="en-US" sz="4000" dirty="0" smtClean="0"/>
              <a:t> Schedule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725"/>
            <a:ext cx="9036050" cy="609600"/>
          </a:xfrm>
        </p:spPr>
        <p:txBody>
          <a:bodyPr lIns="64008" tIns="32004" rIns="64008" bIns="32004">
            <a:noAutofit/>
          </a:bodyPr>
          <a:lstStyle/>
          <a:p>
            <a:pPr algn="ctr">
              <a:defRPr/>
            </a:pPr>
            <a:r>
              <a:rPr lang="en-US" sz="3200" dirty="0" smtClean="0"/>
              <a:t>Schedule 2: Concurrent Serializable Schedule</a:t>
            </a:r>
          </a:p>
        </p:txBody>
      </p:sp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 cstate="print"/>
          <a:srcRect l="18951" t="3987" r="19218" b="4343"/>
          <a:stretch>
            <a:fillRect/>
          </a:stretch>
        </p:blipFill>
        <p:spPr bwMode="auto">
          <a:xfrm>
            <a:off x="2483768" y="1484784"/>
            <a:ext cx="3635375" cy="404336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End of Chapter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8101012" cy="53292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Atomic Transactions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3263"/>
          </a:xfrm>
        </p:spPr>
        <p:txBody>
          <a:bodyPr lIns="64008" tIns="32004" rIns="64008" bIns="32004">
            <a:normAutofit/>
          </a:bodyPr>
          <a:lstStyle/>
          <a:p>
            <a:pPr algn="ctr" eaLnBrk="1" hangingPunct="1">
              <a:defRPr/>
            </a:pPr>
            <a:r>
              <a:rPr lang="en-US" sz="4000" dirty="0" smtClean="0"/>
              <a:t>Process Synchronization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2286000" y="5116513"/>
            <a:ext cx="4078288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  <a:p>
            <a:endParaRPr kumimoji="1" lang="en-US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923925" y="1071563"/>
            <a:ext cx="7297738" cy="4935537"/>
          </a:xfrm>
        </p:spPr>
        <p:txBody>
          <a:bodyPr/>
          <a:lstStyle/>
          <a:p>
            <a:pPr eaLnBrk="1" hangingPunct="1">
              <a:buFont typeface="Monotype Sorts"/>
              <a:buNone/>
            </a:pPr>
            <a:endParaRPr lang="en-US" sz="2000" b="1" dirty="0" smtClean="0"/>
          </a:p>
          <a:p>
            <a:pPr eaLnBrk="1" hangingPunct="1"/>
            <a:r>
              <a:rPr lang="en-US" dirty="0" smtClean="0"/>
              <a:t>System Model</a:t>
            </a:r>
          </a:p>
          <a:p>
            <a:pPr eaLnBrk="1" hangingPunct="1"/>
            <a:r>
              <a:rPr lang="en-US" dirty="0" smtClean="0"/>
              <a:t>Log-based Recovery</a:t>
            </a:r>
          </a:p>
          <a:p>
            <a:pPr eaLnBrk="1" hangingPunct="1"/>
            <a:r>
              <a:rPr lang="en-US" dirty="0" smtClean="0"/>
              <a:t>Checkpoints</a:t>
            </a:r>
          </a:p>
          <a:p>
            <a:pPr eaLnBrk="1" hangingPunct="1"/>
            <a:r>
              <a:rPr lang="en-US" dirty="0" smtClean="0"/>
              <a:t>Concurrent Atomic Transactions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Atomic Transactions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Assures that operations happen as a single logical unit of work, in its entirety, or not at all (atomic)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Related to field of database systems (also applicable and useful for operating system)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Challenge is assuring atomicity  despite computer system failures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lIns="64008" tIns="32004" rIns="64008" bIns="32004">
            <a:normAutofit fontScale="90000"/>
          </a:bodyPr>
          <a:lstStyle/>
          <a:p>
            <a:pPr algn="ctr">
              <a:defRPr/>
            </a:pPr>
            <a:r>
              <a:rPr lang="en-US" sz="4000" dirty="0" smtClean="0"/>
              <a:t>System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3366FF"/>
                </a:solidFill>
              </a:rPr>
              <a:t>Transaction </a:t>
            </a:r>
            <a:r>
              <a:rPr lang="en-US" dirty="0" smtClean="0"/>
              <a:t>- collection of instructions or operations that performs single logical function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Here we are concerned with changes to stable storage – disk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Transaction is series of </a:t>
            </a:r>
            <a:r>
              <a:rPr lang="en-US" dirty="0" smtClean="0">
                <a:solidFill>
                  <a:srgbClr val="0000FF"/>
                </a:solidFill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write</a:t>
            </a:r>
            <a:r>
              <a:rPr lang="en-US" dirty="0" smtClean="0"/>
              <a:t> operations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Terminated by </a:t>
            </a:r>
            <a:r>
              <a:rPr lang="en-US" dirty="0" smtClean="0">
                <a:solidFill>
                  <a:srgbClr val="0000FF"/>
                </a:solidFill>
              </a:rPr>
              <a:t>commit</a:t>
            </a:r>
            <a:r>
              <a:rPr lang="en-US" dirty="0" smtClean="0"/>
              <a:t>  (transaction successful) or </a:t>
            </a:r>
            <a:r>
              <a:rPr lang="en-US" dirty="0" smtClean="0">
                <a:solidFill>
                  <a:srgbClr val="0000FF"/>
                </a:solidFill>
              </a:rPr>
              <a:t>abort</a:t>
            </a:r>
            <a:r>
              <a:rPr lang="en-US" dirty="0" smtClean="0"/>
              <a:t> (transaction failed due to some logical error or system failure) operation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Aborted transaction must be </a:t>
            </a:r>
            <a:r>
              <a:rPr lang="en-US" dirty="0" smtClean="0">
                <a:solidFill>
                  <a:srgbClr val="3366FF"/>
                </a:solidFill>
              </a:rPr>
              <a:t>rolled back </a:t>
            </a:r>
            <a:r>
              <a:rPr lang="en-US" dirty="0" smtClean="0"/>
              <a:t>to undo any changes it performed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20688"/>
          </a:xfrm>
        </p:spPr>
        <p:txBody>
          <a:bodyPr lIns="64008" tIns="32004" rIns="64008" bIns="32004">
            <a:normAutofit fontScale="90000"/>
          </a:bodyPr>
          <a:lstStyle/>
          <a:p>
            <a:pPr algn="ctr">
              <a:defRPr/>
            </a:pPr>
            <a:r>
              <a:rPr lang="en-US" sz="4000" dirty="0" smtClean="0"/>
              <a:t>System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0" y="764704"/>
            <a:ext cx="9144000" cy="403244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Volatile storage – information stored here does not survive system crashes</a:t>
            </a:r>
          </a:p>
          <a:p>
            <a:pPr lvl="1" eaLnBrk="1" hangingPunct="1"/>
            <a:r>
              <a:rPr lang="en-US" dirty="0" smtClean="0"/>
              <a:t>Example:  main memory, cache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Nonvolatile storage – Information usually survives crashes</a:t>
            </a:r>
          </a:p>
          <a:p>
            <a:pPr lvl="1" eaLnBrk="1" hangingPunct="1"/>
            <a:r>
              <a:rPr lang="en-US" dirty="0" smtClean="0"/>
              <a:t>Example:  disk and tape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Stable storage – Information never lost</a:t>
            </a:r>
          </a:p>
          <a:p>
            <a:pPr lvl="1" eaLnBrk="1" hangingPunct="1"/>
            <a:r>
              <a:rPr lang="en-US" dirty="0" smtClean="0"/>
              <a:t>Not actually possible, so approximated via replication or RAID to devices with independent failure modes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Types of Storage Media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23528" y="5085184"/>
            <a:ext cx="8280920" cy="1114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35" tIns="45718" rIns="91435" bIns="45718">
            <a:spAutoFit/>
          </a:bodyPr>
          <a:lstStyle/>
          <a:p>
            <a:pPr algn="ctr">
              <a:spcBef>
                <a:spcPct val="35000"/>
              </a:spcBef>
              <a:buClr>
                <a:srgbClr val="993300"/>
              </a:buClr>
              <a:buSzPct val="90000"/>
              <a:buFont typeface="Monotype Sorts"/>
              <a:buNone/>
            </a:pPr>
            <a:r>
              <a:rPr kumimoji="1" lang="en-US" sz="2000" b="1" dirty="0">
                <a:latin typeface="Helvetica" charset="0"/>
              </a:rPr>
              <a:t>Goal is to assure transaction atomicity where failures cause loss of information on volatile storage</a:t>
            </a:r>
          </a:p>
          <a:p>
            <a:pPr algn="ctr">
              <a:spcBef>
                <a:spcPct val="50000"/>
              </a:spcBef>
            </a:pPr>
            <a:endParaRPr lang="en-US" b="1" dirty="0">
              <a:latin typeface="Helvetica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764704"/>
            <a:ext cx="8640960" cy="5904656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Record to stable storage information about all modifications by a transaction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Most common is </a:t>
            </a:r>
            <a:r>
              <a:rPr lang="en-US" dirty="0" smtClean="0">
                <a:solidFill>
                  <a:srgbClr val="3366FF"/>
                </a:solidFill>
              </a:rPr>
              <a:t>write-ahead logging</a:t>
            </a:r>
          </a:p>
          <a:p>
            <a:pPr lvl="1" eaLnBrk="1" hangingPunct="1"/>
            <a:r>
              <a:rPr lang="en-US" dirty="0" smtClean="0"/>
              <a:t>Log on stable storage, each log record describes single transaction write operation, including</a:t>
            </a:r>
          </a:p>
          <a:p>
            <a:pPr lvl="2" eaLnBrk="1" hangingPunct="1"/>
            <a:r>
              <a:rPr lang="en-US" dirty="0" smtClean="0"/>
              <a:t>Transaction name</a:t>
            </a:r>
          </a:p>
          <a:p>
            <a:pPr lvl="2" eaLnBrk="1" hangingPunct="1"/>
            <a:r>
              <a:rPr lang="en-US" dirty="0" smtClean="0"/>
              <a:t>Data item name</a:t>
            </a:r>
          </a:p>
          <a:p>
            <a:pPr lvl="2" eaLnBrk="1" hangingPunct="1"/>
            <a:r>
              <a:rPr lang="en-US" dirty="0" smtClean="0"/>
              <a:t>Old value</a:t>
            </a:r>
          </a:p>
          <a:p>
            <a:pPr lvl="2" eaLnBrk="1" hangingPunct="1"/>
            <a:r>
              <a:rPr lang="en-US" dirty="0" smtClean="0"/>
              <a:t>New value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&lt;T</a:t>
            </a:r>
            <a:r>
              <a:rPr lang="en-US" baseline="-25000" dirty="0" smtClean="0"/>
              <a:t>i</a:t>
            </a:r>
            <a:r>
              <a:rPr lang="en-US" dirty="0" smtClean="0"/>
              <a:t> starts&gt; written to log when transaction T</a:t>
            </a:r>
            <a:r>
              <a:rPr lang="en-US" baseline="-25000" dirty="0" smtClean="0"/>
              <a:t>i</a:t>
            </a:r>
            <a:r>
              <a:rPr lang="en-US" dirty="0" smtClean="0"/>
              <a:t> starts</a:t>
            </a:r>
          </a:p>
          <a:p>
            <a:pPr lvl="1" eaLnBrk="1" hangingPunct="1"/>
            <a:r>
              <a:rPr lang="en-US" dirty="0" smtClean="0"/>
              <a:t>&lt;T</a:t>
            </a:r>
            <a:r>
              <a:rPr lang="en-US" baseline="-25000" dirty="0" smtClean="0"/>
              <a:t>i </a:t>
            </a:r>
            <a:r>
              <a:rPr lang="en-US" dirty="0" smtClean="0"/>
              <a:t>commits&gt; written when T</a:t>
            </a:r>
            <a:r>
              <a:rPr lang="en-US" baseline="-25000" dirty="0" smtClean="0"/>
              <a:t>i</a:t>
            </a:r>
            <a:r>
              <a:rPr lang="en-US" dirty="0" smtClean="0"/>
              <a:t> commits</a:t>
            </a:r>
          </a:p>
          <a:p>
            <a:pPr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  <a:p>
            <a:pPr lvl="2" eaLnBrk="1" hangingPunct="1"/>
            <a:endParaRPr lang="en-US" sz="2000" dirty="0" smtClean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Log-Based Recovery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764704"/>
            <a:ext cx="8640960" cy="59046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 entry must reach stable storage before operation on data occurs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Two physical writes are requested for every logical write requested.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More storage is required.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Log-Based Recovery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80920" cy="587727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Using the log, system can handle any volatile memory errors</a:t>
            </a:r>
          </a:p>
          <a:p>
            <a:pPr lvl="1" eaLnBrk="1" hangingPunct="1"/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Undo(T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restores value of all data updated by T</a:t>
            </a:r>
            <a:r>
              <a:rPr lang="en-US" baseline="-25000" dirty="0" smtClean="0"/>
              <a:t>i</a:t>
            </a:r>
          </a:p>
          <a:p>
            <a:pPr lvl="1" eaLnBrk="1" hangingPunct="1"/>
            <a:endParaRPr lang="en-US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dirty="0" smtClean="0">
                <a:solidFill>
                  <a:srgbClr val="0000FF"/>
                </a:solidFill>
              </a:rPr>
              <a:t>Redo(T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dirty="0" smtClean="0"/>
              <a:t> sets values of all data in transaction T</a:t>
            </a:r>
            <a:r>
              <a:rPr lang="en-US" baseline="-25000" dirty="0" smtClean="0"/>
              <a:t>i</a:t>
            </a:r>
            <a:r>
              <a:rPr lang="en-US" dirty="0" smtClean="0"/>
              <a:t> to new values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Undo(T</a:t>
            </a:r>
            <a:r>
              <a:rPr lang="en-US" baseline="-25000" dirty="0" smtClean="0"/>
              <a:t>i</a:t>
            </a:r>
            <a:r>
              <a:rPr lang="en-US" dirty="0" smtClean="0"/>
              <a:t>) and redo(T</a:t>
            </a:r>
            <a:r>
              <a:rPr lang="en-US" baseline="-25000" dirty="0" smtClean="0"/>
              <a:t>i</a:t>
            </a:r>
            <a:r>
              <a:rPr lang="en-US" dirty="0" smtClean="0"/>
              <a:t>) must be </a:t>
            </a:r>
            <a:r>
              <a:rPr lang="en-US" dirty="0" smtClean="0">
                <a:solidFill>
                  <a:srgbClr val="3366FF"/>
                </a:solidFill>
              </a:rPr>
              <a:t>idempotent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dirty="0" smtClean="0"/>
              <a:t>Multiple executions must have the same result as one execution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 lIns="64008" tIns="32004" rIns="64008" bIns="32004">
            <a:normAutofit/>
          </a:bodyPr>
          <a:lstStyle/>
          <a:p>
            <a:pPr algn="ctr">
              <a:defRPr/>
            </a:pPr>
            <a:r>
              <a:rPr lang="en-US" sz="4000" dirty="0" smtClean="0"/>
              <a:t>Log-Based Recovery Algorithm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4199</TotalTime>
  <Words>727</Words>
  <Application>Microsoft Office PowerPoint</Application>
  <PresentationFormat>On-screen Show (4:3)</PresentationFormat>
  <Paragraphs>151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Operating Systems</vt:lpstr>
      <vt:lpstr>Process Synchronization</vt:lpstr>
      <vt:lpstr>Atomic Transactions</vt:lpstr>
      <vt:lpstr>System Model</vt:lpstr>
      <vt:lpstr>System Model</vt:lpstr>
      <vt:lpstr>Types of Storage Media</vt:lpstr>
      <vt:lpstr>Log-Based Recovery</vt:lpstr>
      <vt:lpstr>Log-Based Recovery</vt:lpstr>
      <vt:lpstr>Log-Based Recovery Algorithm</vt:lpstr>
      <vt:lpstr>Log-Based Recovery Algorithm</vt:lpstr>
      <vt:lpstr>Checkpoints</vt:lpstr>
      <vt:lpstr>Checkpoints</vt:lpstr>
      <vt:lpstr>Checkpoints</vt:lpstr>
      <vt:lpstr>Concurrent Transactions</vt:lpstr>
      <vt:lpstr>Serializability</vt:lpstr>
      <vt:lpstr>Schedule 1: T0 then T1</vt:lpstr>
      <vt:lpstr>Nonserial Schedule</vt:lpstr>
      <vt:lpstr>Schedule 2: Concurrent Serializable Schedule</vt:lpstr>
      <vt:lpstr>End of Chapter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Fundamentals</dc:title>
  <dc:creator>Hammad</dc:creator>
  <cp:lastModifiedBy>Hammad</cp:lastModifiedBy>
  <cp:revision>834</cp:revision>
  <dcterms:created xsi:type="dcterms:W3CDTF">2011-02-04T13:20:42Z</dcterms:created>
  <dcterms:modified xsi:type="dcterms:W3CDTF">2011-12-21T06:08:46Z</dcterms:modified>
</cp:coreProperties>
</file>