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27"/>
  </p:notesMasterIdLst>
  <p:handoutMasterIdLst>
    <p:handoutMasterId r:id="rId28"/>
  </p:handoutMasterIdLst>
  <p:sldIdLst>
    <p:sldId id="318" r:id="rId2"/>
    <p:sldId id="264" r:id="rId3"/>
    <p:sldId id="310" r:id="rId4"/>
    <p:sldId id="267" r:id="rId5"/>
    <p:sldId id="319" r:id="rId6"/>
    <p:sldId id="320" r:id="rId7"/>
    <p:sldId id="329" r:id="rId8"/>
    <p:sldId id="330" r:id="rId9"/>
    <p:sldId id="321" r:id="rId10"/>
    <p:sldId id="331" r:id="rId11"/>
    <p:sldId id="333" r:id="rId12"/>
    <p:sldId id="268" r:id="rId13"/>
    <p:sldId id="322" r:id="rId14"/>
    <p:sldId id="269" r:id="rId15"/>
    <p:sldId id="270" r:id="rId16"/>
    <p:sldId id="271" r:id="rId17"/>
    <p:sldId id="256" r:id="rId18"/>
    <p:sldId id="272" r:id="rId19"/>
    <p:sldId id="273" r:id="rId20"/>
    <p:sldId id="335" r:id="rId21"/>
    <p:sldId id="274" r:id="rId22"/>
    <p:sldId id="275" r:id="rId23"/>
    <p:sldId id="323" r:id="rId24"/>
    <p:sldId id="276" r:id="rId25"/>
    <p:sldId id="324" r:id="rId26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9900"/>
    <a:srgbClr val="5FD5FF"/>
    <a:srgbClr val="B3EBFF"/>
    <a:srgbClr val="79DCFF"/>
    <a:srgbClr val="33CC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00" autoAdjust="0"/>
  </p:normalViewPr>
  <p:slideViewPr>
    <p:cSldViewPr snapToGrid="0">
      <p:cViewPr varScale="1">
        <p:scale>
          <a:sx n="60" d="100"/>
          <a:sy n="60" d="100"/>
        </p:scale>
        <p:origin x="-1350" y="-78"/>
      </p:cViewPr>
      <p:guideLst>
        <p:guide orient="horz" pos="801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5845927-4D03-4CE5-A096-E8E1C0D16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765" y="0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227" y="4690607"/>
            <a:ext cx="4987223" cy="44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13"/>
            <a:ext cx="2943912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765" y="9381213"/>
            <a:ext cx="2943911" cy="4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000452CC-4704-42D3-9EB7-0B2F97EE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40A77-9799-4338-91B1-12DC091777C5}" type="slidenum">
              <a:rPr lang="en-US" smtClean="0">
                <a:ea typeface="MS PGothic" pitchFamily="34" charset="-128"/>
              </a:rPr>
              <a:pPr/>
              <a:t>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Whether or not deadlock occurs depends on both the dynamics of the execution and on the details of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04A963-3F08-4D53-801D-4262C9275B4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F7380-C9AE-4947-B8B6-4199A673746D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F7380-C9AE-4947-B8B6-4199A673746D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6F106-6439-4AC6-A3AE-F626848F2B6E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57D76-5B60-4880-8967-11637991BA57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ADC88-BE82-4D47-A52D-65B56DFADAC3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9A69E-5B51-45BF-8C85-6C76D4C62DF7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6B375-8F7C-4DEE-ACF1-DBFA25FCA274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A9CA4-8EC9-4BD5-B1E9-8F3D69F84EAE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Three general approaches exist for dealing with deadlock.</a:t>
            </a:r>
          </a:p>
          <a:p>
            <a:endParaRPr lang="en-NZ" smtClean="0"/>
          </a:p>
          <a:p>
            <a:r>
              <a:rPr lang="en-NZ" b="1" smtClean="0"/>
              <a:t>prevent deadlock </a:t>
            </a:r>
          </a:p>
          <a:p>
            <a:pPr lvl="1"/>
            <a:r>
              <a:rPr lang="en-NZ" smtClean="0"/>
              <a:t>adopt a policy that eliminates one of the conditions (conditions 1 through 4). </a:t>
            </a:r>
          </a:p>
          <a:p>
            <a:pPr lvl="1"/>
            <a:endParaRPr lang="en-NZ" smtClean="0"/>
          </a:p>
          <a:p>
            <a:r>
              <a:rPr lang="en-NZ" b="1" smtClean="0"/>
              <a:t>avoid deadlock </a:t>
            </a:r>
          </a:p>
          <a:p>
            <a:pPr lvl="1"/>
            <a:r>
              <a:rPr lang="en-NZ" smtClean="0"/>
              <a:t>by making the appropriate dynamic choices based on the current state of resource allocation.</a:t>
            </a:r>
          </a:p>
          <a:p>
            <a:pPr lvl="1"/>
            <a:endParaRPr lang="en-NZ" smtClean="0"/>
          </a:p>
          <a:p>
            <a:r>
              <a:rPr lang="en-NZ" b="1" smtClean="0"/>
              <a:t>detect the presence of deadlock </a:t>
            </a:r>
          </a:p>
          <a:p>
            <a:pPr lvl="1"/>
            <a:r>
              <a:rPr lang="en-NZ" smtClean="0"/>
              <a:t>(conditions 1 through 4 hold) and take action to recover.</a:t>
            </a:r>
          </a:p>
          <a:p>
            <a:pPr lvl="1"/>
            <a:endParaRPr lang="en-NZ" smtClean="0"/>
          </a:p>
          <a:p>
            <a:r>
              <a:rPr lang="en-NZ" smtClean="0"/>
              <a:t>We discuss each of these approaches in 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B4F5B-4F06-4778-8662-88CF3B1756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37599-4641-42D6-896E-494048AAFB54}" type="slidenum">
              <a:rPr lang="en-US" smtClean="0">
                <a:ea typeface="MS PGothic" pitchFamily="34" charset="-128"/>
              </a:rPr>
              <a:pPr/>
              <a:t>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B7A48-E90B-408E-891C-5C53B90B6225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315D7-762B-406A-B029-11EE2727F49D}" type="slidenum">
              <a:rPr lang="en-US" smtClean="0">
                <a:ea typeface="MS PGothic" pitchFamily="34" charset="-128"/>
              </a:rPr>
              <a:pPr/>
              <a:t>22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315D7-762B-406A-B029-11EE2727F49D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F1229-965B-4D18-84BB-B27902540F48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F1229-965B-4D18-84BB-B27902540F48}" type="slidenum">
              <a:rPr lang="en-US" smtClean="0">
                <a:ea typeface="MS PGothic" pitchFamily="34" charset="-128"/>
              </a:rPr>
              <a:pPr/>
              <a:t>25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BBD22-5369-44D5-9CD4-9F3E1E922E7C}" type="slidenum">
              <a:rPr lang="en-US" smtClean="0">
                <a:ea typeface="MS PGothic" pitchFamily="34" charset="-128"/>
              </a:rPr>
              <a:pPr/>
              <a:t>4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C79CD-2B37-48DE-99AC-9ACCE19BE807}" type="slidenum">
              <a:rPr lang="en-US" smtClean="0">
                <a:ea typeface="MS PGothic" pitchFamily="34" charset="-128"/>
              </a:rPr>
              <a:pPr/>
              <a:t>5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A54BA-2247-40E5-8250-069E0D675062}" type="slidenum">
              <a:rPr lang="en-US" smtClean="0">
                <a:ea typeface="MS PGothic" pitchFamily="34" charset="-128"/>
              </a:rPr>
              <a:pPr/>
              <a:t>6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NZ" b="1" dirty="0" smtClean="0"/>
              <a:t>Animated Slide</a:t>
            </a:r>
          </a:p>
          <a:p>
            <a:pPr>
              <a:buFont typeface="Arial" pitchFamily="34" charset="0"/>
              <a:buNone/>
              <a:defRPr/>
            </a:pPr>
            <a:r>
              <a:rPr lang="en-NZ" b="1" i="1" dirty="0" smtClean="0"/>
              <a:t>Click 1</a:t>
            </a:r>
            <a:r>
              <a:rPr lang="en-NZ" dirty="0" smtClean="0"/>
              <a:t> Cars approach intersection</a:t>
            </a:r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 </a:t>
            </a:r>
            <a:r>
              <a:rPr lang="en-NZ" b="1" i="1" dirty="0" smtClean="0"/>
              <a:t>Then </a:t>
            </a:r>
            <a:r>
              <a:rPr lang="en-NZ" dirty="0" smtClean="0"/>
              <a:t>Cars announce their resource needs</a:t>
            </a:r>
          </a:p>
          <a:p>
            <a:pPr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All deadlocks involve conflicting needs for resources by two or more processes.   A common example is the traffic deadlock. </a:t>
            </a:r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The typical rule of the road in the United States is that a car at a four-way stop should defer to a car immediately to its right.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defRPr/>
            </a:pPr>
            <a:r>
              <a:rPr lang="en-NZ" dirty="0" smtClean="0"/>
              <a:t>This rule works if there are only two or three cars at the intersection. </a:t>
            </a:r>
          </a:p>
          <a:p>
            <a:pPr>
              <a:buFont typeface="Arial" pitchFamily="34" charset="0"/>
              <a:buNone/>
              <a:defRPr/>
            </a:pPr>
            <a:endParaRPr lang="en-NZ" dirty="0" smtClean="0"/>
          </a:p>
          <a:p>
            <a:pPr>
              <a:buFont typeface="Arial" pitchFamily="34" charset="0"/>
              <a:buNone/>
              <a:defRPr/>
            </a:pPr>
            <a:r>
              <a:rPr lang="en-NZ" dirty="0" smtClean="0"/>
              <a:t>If all four cars arrive at about the same time, each will refrain from entering the intersection, this causes a  </a:t>
            </a:r>
            <a:r>
              <a:rPr lang="en-NZ" b="1" dirty="0" smtClean="0"/>
              <a:t>potential deadlock.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The deadlock is only potential, not actual, because the necessary resources are available for any of the cars to proceed.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NZ" dirty="0" smtClean="0"/>
              <a:t>If one car eventually does proceed, it can do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C7C1D-2AD7-4C38-B561-E8F5C2CEEB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 smtClean="0"/>
              <a:t>Animated Slide</a:t>
            </a:r>
          </a:p>
          <a:p>
            <a:r>
              <a:rPr lang="en-NZ" b="1" i="1" smtClean="0"/>
              <a:t>Click 1</a:t>
            </a:r>
            <a:r>
              <a:rPr lang="en-NZ" smtClean="0"/>
              <a:t> Cars move to deadlock</a:t>
            </a:r>
          </a:p>
          <a:p>
            <a:r>
              <a:rPr lang="en-NZ" b="1" i="1" smtClean="0"/>
              <a:t>Then  </a:t>
            </a:r>
            <a:r>
              <a:rPr lang="en-NZ" smtClean="0"/>
              <a:t>Cars announce their resource need</a:t>
            </a:r>
          </a:p>
          <a:p>
            <a:endParaRPr lang="en-NZ" smtClean="0"/>
          </a:p>
          <a:p>
            <a:r>
              <a:rPr lang="en-NZ" b="1" i="1" smtClean="0"/>
              <a:t>But </a:t>
            </a:r>
            <a:r>
              <a:rPr lang="en-NZ" smtClean="0"/>
              <a:t>if all four cars ignore the rules and proceed (cautiously) into the intersection at the same time, then </a:t>
            </a:r>
            <a:r>
              <a:rPr lang="en-NZ" b="1" smtClean="0"/>
              <a:t>each car seizes one resource </a:t>
            </a:r>
            <a:r>
              <a:rPr lang="en-NZ" smtClean="0"/>
              <a:t>(one quadrant) but cannot proceed because the required second resource has already been seized by another car.</a:t>
            </a:r>
          </a:p>
          <a:p>
            <a:endParaRPr lang="en-NZ" smtClean="0"/>
          </a:p>
          <a:p>
            <a:r>
              <a:rPr lang="en-NZ" smtClean="0"/>
              <a:t>This is an actual deadlock.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D2877-1232-441F-B4B8-8AA11D943E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87DC1-97E5-4277-84DB-6D59F45604FE}" type="slidenum">
              <a:rPr lang="en-US" smtClean="0">
                <a:ea typeface="MS PGothic" pitchFamily="34" charset="-128"/>
              </a:rPr>
              <a:pPr/>
              <a:t>9</a:t>
            </a:fld>
            <a:endParaRPr lang="en-US" smtClean="0">
              <a:ea typeface="MS PGothic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Each process needs exclusive use of both resources for a certain period of time. </a:t>
            </a:r>
          </a:p>
          <a:p>
            <a:r>
              <a:rPr lang="en-NZ" smtClean="0"/>
              <a:t>Two processes, P and Q, have the following general form: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94ACC-3298-46C8-9997-5419E63FD2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E62F82-8BF3-4423-8570-C09500FC3465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976C83-B62F-45C3-90CC-F7BE3032A54C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32F44A-5211-4D69-AAF9-C0F4A65E100B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54DAF-00EB-4A1B-A51B-CF7E2209F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78E833-3926-4D49-AC56-53132D5C4BE7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594639-DF36-4AEB-A6B2-5A516C416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F254C7-B580-4973-8EB1-DD59382972EA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434268-F237-460A-83A4-BF2D7447C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71AA84-10A2-46BA-956C-320F6FF0C92A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E3F84D-5E6F-4CB0-A211-4F5C9C1FEA0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C04DB35-C31B-4114-A1F7-45DC80455ADA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DB460D-95A2-4530-8C56-E645A3204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3D49E0-A6F5-4262-8BF5-2BAB5FECA1B3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642024-D3C5-4E17-A55F-0ECE1EBCF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6465F7-2526-4E2B-B526-548380F7718D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01F1B9-5C33-43C2-A898-C5BDC0CBD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2D566A-D802-4883-8C33-2564C49DCE4E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99FC69-4A7A-4258-87A0-5875438DE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DE4E4E-5ED5-4539-8E4A-813F4CF1EBDB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1A6B8B-93EB-4BD2-BA4F-0D4AA258660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7B48BF-B393-4544-8A08-3B6072C6937F}" type="datetimeFigureOut">
              <a:rPr lang="en-US"/>
              <a:pPr>
                <a:defRPr/>
              </a:pPr>
              <a:t>12/23/2011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DD7358F-40C0-44BB-B8DD-18B4658E13F9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AB5A98-BFAE-42A2-BA0D-6C836905C84C}" type="datetimeFigureOut">
              <a:rPr lang="en-US"/>
              <a:pPr>
                <a:defRPr/>
              </a:pPr>
              <a:t>12/23/2011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B61F6D8-7D02-4809-92F9-E95C08A1101A}" type="slidenum">
              <a:rPr lang="en-US"/>
              <a:pPr>
                <a:defRPr/>
              </a:pPr>
              <a:t>‹#›</a:t>
            </a:fld>
            <a:endParaRPr lang="en-US" sz="1600" b="1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7328502" cy="601663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 smtClean="0"/>
              <a:t>Hammad Afzal</a:t>
            </a:r>
          </a:p>
          <a:p>
            <a:pPr marR="0" algn="ctr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000" b="1" dirty="0" smtClean="0"/>
          </a:p>
          <a:p>
            <a:pPr marR="0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39825" y="4868863"/>
            <a:ext cx="52294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latin typeface="Gill Sans MT"/>
            </a:endParaRPr>
          </a:p>
          <a:p>
            <a:endParaRPr lang="en-US" dirty="0">
              <a:latin typeface="Gill Sans MT"/>
            </a:endParaRPr>
          </a:p>
          <a:p>
            <a:r>
              <a:rPr lang="en-US" dirty="0">
                <a:latin typeface="Gill Sans MT"/>
              </a:rPr>
              <a:t>Department of Computer Software Engineering</a:t>
            </a:r>
          </a:p>
          <a:p>
            <a:r>
              <a:rPr lang="en-US" dirty="0">
                <a:latin typeface="Gill Sans MT"/>
              </a:rPr>
              <a:t>National University of Sciences and Technology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5759450" y="1916113"/>
            <a:ext cx="3384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Gill Sans MT"/>
              </a:rPr>
              <a:t>Chapter </a:t>
            </a:r>
            <a:r>
              <a:rPr lang="en-US" sz="2400" dirty="0" smtClean="0">
                <a:latin typeface="Gill Sans MT"/>
              </a:rPr>
              <a:t>7 (a)</a:t>
            </a:r>
          </a:p>
          <a:p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Deadlocks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Two Processes P and Q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4724400" cy="4159250"/>
          </a:xfrm>
        </p:spPr>
        <p:txBody>
          <a:bodyPr/>
          <a:lstStyle/>
          <a:p>
            <a:r>
              <a:rPr lang="en-NZ"/>
              <a:t>Lets look at this with two processes P and Q</a:t>
            </a:r>
          </a:p>
          <a:p>
            <a:r>
              <a:rPr lang="en-NZ"/>
              <a:t>Each  needing exclusive access to a resource A and B for a period of time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00200"/>
            <a:ext cx="3271838" cy="2830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Alternative logic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800600" cy="4953000"/>
          </a:xfrm>
        </p:spPr>
        <p:txBody>
          <a:bodyPr/>
          <a:lstStyle/>
          <a:p>
            <a:r>
              <a:rPr lang="en-NZ"/>
              <a:t>Suppose that P does not need both resources at the same time so that the two processes have this form</a:t>
            </a:r>
          </a:p>
          <a:p>
            <a:endParaRPr lang="en-NZ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6038" y="1752600"/>
            <a:ext cx="371316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7165" y="1739284"/>
            <a:ext cx="7204075" cy="46688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Mutual exclusion: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At least one resource must be held in non-sharable mode - only one process at a time can use a resource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Hold and wait: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process holding at least one resource and is waiting to acquire additional resources held by other processes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Characterization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93488" y="1099261"/>
            <a:ext cx="635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7165" y="1739284"/>
            <a:ext cx="7204075" cy="46688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No preemption: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resource can be released only voluntarily by the process holding it, after that process has completed its task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 smtClean="0"/>
              <a:t>Circular wait:</a:t>
            </a:r>
            <a:r>
              <a:rPr lang="en-US" dirty="0" smtClean="0"/>
              <a:t>  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there exists a set {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 of waiting processes such that </a:t>
            </a:r>
            <a:r>
              <a:rPr lang="en-US" i="1" dirty="0" smtClean="0"/>
              <a:t>P</a:t>
            </a:r>
            <a:r>
              <a:rPr lang="en-US" baseline="-25000" dirty="0" smtClean="0"/>
              <a:t>0 </a:t>
            </a:r>
            <a:r>
              <a:rPr lang="en-US" dirty="0" smtClean="0"/>
              <a:t>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–1</a:t>
            </a:r>
            <a:r>
              <a:rPr lang="en-US" dirty="0" smtClean="0"/>
              <a:t> is waiting for a resource that is held by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 and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Characterization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784560" y="1181149"/>
            <a:ext cx="6353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924968" y="1891636"/>
            <a:ext cx="7265988" cy="4019550"/>
          </a:xfrm>
        </p:spPr>
        <p:txBody>
          <a:bodyPr/>
          <a:lstStyle/>
          <a:p>
            <a:pPr eaLnBrk="1" hangingPunct="1"/>
            <a:r>
              <a:rPr lang="en-US" dirty="0" smtClean="0"/>
              <a:t>V is partitioned into two types:</a:t>
            </a:r>
          </a:p>
          <a:p>
            <a:pPr lvl="1" eaLnBrk="1" hangingPunct="1"/>
            <a:r>
              <a:rPr lang="en-US" i="1" dirty="0" smtClean="0"/>
              <a:t>P</a:t>
            </a:r>
            <a:r>
              <a:rPr lang="en-US" dirty="0" smtClean="0"/>
              <a:t> = {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the set consisting of all the processes in the system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i="1" dirty="0" smtClean="0"/>
              <a:t>R</a:t>
            </a:r>
            <a:r>
              <a:rPr lang="en-US" dirty="0" smtClean="0"/>
              <a:t> = {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</a:t>
            </a:r>
            <a:r>
              <a:rPr lang="en-US" dirty="0" smtClean="0"/>
              <a:t>}, the set consisting of all resource types in the system</a:t>
            </a:r>
          </a:p>
          <a:p>
            <a:pPr lvl="1" eaLnBrk="1" hangingPunct="1"/>
            <a:endParaRPr lang="en-US" sz="900" dirty="0" smtClean="0"/>
          </a:p>
          <a:p>
            <a:pPr eaLnBrk="1" hangingPunct="1"/>
            <a:r>
              <a:rPr lang="en-US" b="1" dirty="0" smtClean="0">
                <a:solidFill>
                  <a:srgbClr val="3366FF"/>
                </a:solidFill>
              </a:rPr>
              <a:t>request edge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directed edge </a:t>
            </a:r>
            <a:r>
              <a:rPr lang="en-US" i="1" dirty="0" smtClean="0"/>
              <a:t>P</a:t>
            </a:r>
            <a:r>
              <a:rPr lang="en-US" i="1" baseline="-25000" dirty="0" smtClean="0"/>
              <a:t>i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err="1" smtClean="0">
                <a:sym typeface="Symbol" pitchFamily="18" charset="2"/>
              </a:rPr>
              <a:t>R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endParaRPr lang="en-US" i="1" baseline="-25000" dirty="0" smtClean="0">
              <a:sym typeface="Symbol" pitchFamily="18" charset="2"/>
            </a:endParaRPr>
          </a:p>
          <a:p>
            <a:pPr eaLnBrk="1" hangingPunct="1"/>
            <a:endParaRPr lang="en-US" sz="800" i="1" baseline="-25000" dirty="0" smtClean="0">
              <a:sym typeface="Symbol" pitchFamily="18" charset="2"/>
            </a:endParaRPr>
          </a:p>
          <a:p>
            <a:pPr eaLnBrk="1" hangingPunct="1"/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dirty="0" smtClean="0"/>
              <a:t>– directed edge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Resource-Allocation Graph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59053" y="1203349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Helvetica" charset="0"/>
              </a:rPr>
              <a:t>A set of vertices </a:t>
            </a:r>
            <a:r>
              <a:rPr lang="en-US" sz="2000" i="1" dirty="0">
                <a:latin typeface="Helvetica" charset="0"/>
              </a:rPr>
              <a:t>V</a:t>
            </a:r>
            <a:r>
              <a:rPr lang="en-US" sz="2000" dirty="0">
                <a:latin typeface="Helvetica" charset="0"/>
              </a:rPr>
              <a:t> and a set of edges </a:t>
            </a:r>
            <a:r>
              <a:rPr lang="en-US" sz="2000" i="1" dirty="0">
                <a:latin typeface="Helvetica" charset="0"/>
              </a:rPr>
              <a:t>E</a:t>
            </a:r>
            <a:r>
              <a:rPr lang="en-US" sz="2000" dirty="0">
                <a:latin typeface="Helvetica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Type with 4 instances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requests instance of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is holding an instance of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endParaRPr lang="en-US" i="1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01"/>
            <a:ext cx="9144000" cy="5762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700" dirty="0" smtClean="0"/>
              <a:t>Resource-Allocation Graph (Cont.)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7637201" y="1455474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7630568" y="2684297"/>
            <a:ext cx="438150" cy="419100"/>
            <a:chOff x="2666" y="1966"/>
            <a:chExt cx="276" cy="264"/>
          </a:xfrm>
        </p:grpSpPr>
        <p:sp>
          <p:nvSpPr>
            <p:cNvPr id="23576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2364" y="3723137"/>
            <a:ext cx="1270000" cy="495300"/>
            <a:chOff x="6822364" y="3723137"/>
            <a:chExt cx="1270000" cy="495300"/>
          </a:xfrm>
        </p:grpSpPr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6822364" y="3723137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charset="0"/>
                </a:rPr>
                <a:t>P</a:t>
              </a:r>
              <a:r>
                <a:rPr lang="en-US" i="1" baseline="-25000">
                  <a:latin typeface="Helvetica" charset="0"/>
                </a:rPr>
                <a:t>i</a:t>
              </a:r>
              <a:endParaRPr lang="en-US" i="1">
                <a:latin typeface="Helvetica" charset="0"/>
              </a:endParaRPr>
            </a:p>
          </p:txBody>
        </p:sp>
        <p:grpSp>
          <p:nvGrpSpPr>
            <p:cNvPr id="23560" name="Group 13"/>
            <p:cNvGrpSpPr>
              <a:grpSpLocks/>
            </p:cNvGrpSpPr>
            <p:nvPr/>
          </p:nvGrpSpPr>
          <p:grpSpPr bwMode="auto">
            <a:xfrm>
              <a:off x="7654214" y="3786637"/>
              <a:ext cx="438150" cy="419100"/>
              <a:chOff x="2666" y="1966"/>
              <a:chExt cx="276" cy="264"/>
            </a:xfrm>
          </p:grpSpPr>
          <p:sp>
            <p:nvSpPr>
              <p:cNvPr id="23571" name="Rectangle 14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15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16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17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18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1" name="Line 19"/>
            <p:cNvSpPr>
              <a:spLocks noChangeShapeType="1"/>
            </p:cNvSpPr>
            <p:nvPr/>
          </p:nvSpPr>
          <p:spPr bwMode="auto">
            <a:xfrm>
              <a:off x="7327189" y="398983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3562" name="Text Box 20"/>
          <p:cNvSpPr txBox="1">
            <a:spLocks noChangeArrowheads="1"/>
          </p:cNvSpPr>
          <p:nvPr/>
        </p:nvSpPr>
        <p:spPr bwMode="auto">
          <a:xfrm>
            <a:off x="4752975" y="458628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2937" y="4825621"/>
            <a:ext cx="1231900" cy="495300"/>
            <a:chOff x="6782937" y="4825621"/>
            <a:chExt cx="1231900" cy="495300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6782937" y="4825621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Helvetica" charset="0"/>
                </a:rPr>
                <a:t>P</a:t>
              </a:r>
              <a:r>
                <a:rPr lang="en-US" i="1" baseline="-25000">
                  <a:latin typeface="Helvetica" charset="0"/>
                </a:rPr>
                <a:t>i</a:t>
              </a:r>
              <a:endParaRPr lang="en-US">
                <a:latin typeface="Helvetica" charset="0"/>
              </a:endParaRPr>
            </a:p>
          </p:txBody>
        </p:sp>
        <p:grpSp>
          <p:nvGrpSpPr>
            <p:cNvPr id="23563" name="Group 21"/>
            <p:cNvGrpSpPr>
              <a:grpSpLocks/>
            </p:cNvGrpSpPr>
            <p:nvPr/>
          </p:nvGrpSpPr>
          <p:grpSpPr bwMode="auto">
            <a:xfrm>
              <a:off x="7576687" y="4889121"/>
              <a:ext cx="438150" cy="419100"/>
              <a:chOff x="2666" y="1966"/>
              <a:chExt cx="276" cy="264"/>
            </a:xfrm>
          </p:grpSpPr>
          <p:sp>
            <p:nvSpPr>
              <p:cNvPr id="23566" name="Rectangle 22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Rectangle 23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Rectangle 24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Rectangle 25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Rectangle 26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4" name="Line 27"/>
            <p:cNvSpPr>
              <a:spLocks noChangeShapeType="1"/>
            </p:cNvSpPr>
            <p:nvPr/>
          </p:nvSpPr>
          <p:spPr bwMode="auto">
            <a:xfrm flipH="1">
              <a:off x="7249662" y="5035171"/>
              <a:ext cx="476250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3565" name="Text Box 28"/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8832"/>
            <a:ext cx="9144000" cy="66355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Example of a Resource Allocation Graph</a:t>
            </a:r>
          </a:p>
        </p:txBody>
      </p:sp>
      <p:pic>
        <p:nvPicPr>
          <p:cNvPr id="24579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3160073" y="1190839"/>
            <a:ext cx="2741613" cy="40592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35623" y="5103674"/>
            <a:ext cx="6926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P={P</a:t>
            </a:r>
            <a:r>
              <a:rPr lang="en-GB" baseline="-25000" dirty="0" smtClean="0"/>
              <a:t>1,</a:t>
            </a:r>
            <a:r>
              <a:rPr lang="en-GB" dirty="0" smtClean="0"/>
              <a:t> P</a:t>
            </a:r>
            <a:r>
              <a:rPr lang="en-GB" baseline="-25000" dirty="0" smtClean="0"/>
              <a:t>2,</a:t>
            </a:r>
            <a:r>
              <a:rPr lang="en-GB" dirty="0" smtClean="0"/>
              <a:t> P</a:t>
            </a:r>
            <a:r>
              <a:rPr lang="en-GB" baseline="-25000" dirty="0" smtClean="0"/>
              <a:t>3,</a:t>
            </a:r>
            <a:r>
              <a:rPr lang="en-GB" dirty="0" smtClean="0"/>
              <a:t>}</a:t>
            </a:r>
          </a:p>
          <a:p>
            <a:r>
              <a:rPr lang="en-GB" dirty="0" smtClean="0"/>
              <a:t>R={R</a:t>
            </a:r>
            <a:r>
              <a:rPr lang="en-GB" baseline="-25000" dirty="0" smtClean="0"/>
              <a:t>1,</a:t>
            </a:r>
            <a:r>
              <a:rPr lang="en-GB" dirty="0" smtClean="0"/>
              <a:t> R</a:t>
            </a:r>
            <a:r>
              <a:rPr lang="en-GB" baseline="-25000" dirty="0" smtClean="0"/>
              <a:t>2,</a:t>
            </a:r>
            <a:r>
              <a:rPr lang="en-GB" dirty="0" smtClean="0"/>
              <a:t> R</a:t>
            </a:r>
            <a:r>
              <a:rPr lang="en-GB" baseline="-25000" dirty="0" smtClean="0"/>
              <a:t>3,</a:t>
            </a:r>
            <a:r>
              <a:rPr lang="en-GB" dirty="0" smtClean="0"/>
              <a:t> R</a:t>
            </a:r>
            <a:r>
              <a:rPr lang="en-GB" baseline="-25000" dirty="0" smtClean="0"/>
              <a:t>4,</a:t>
            </a:r>
            <a:r>
              <a:rPr lang="en-GB" dirty="0" smtClean="0"/>
              <a:t>}</a:t>
            </a:r>
          </a:p>
          <a:p>
            <a:r>
              <a:rPr lang="en-GB" dirty="0" smtClean="0"/>
              <a:t>E={P1</a:t>
            </a:r>
            <a:r>
              <a:rPr lang="en-GB" dirty="0" smtClean="0">
                <a:sym typeface="Wingdings" pitchFamily="2" charset="2"/>
              </a:rPr>
              <a:t> R</a:t>
            </a:r>
            <a:r>
              <a:rPr lang="en-GB" dirty="0" smtClean="0"/>
              <a:t>1,P2</a:t>
            </a:r>
            <a:r>
              <a:rPr lang="en-GB" dirty="0" smtClean="0">
                <a:sym typeface="Wingdings" pitchFamily="2" charset="2"/>
              </a:rPr>
              <a:t>R3, R1 P2, R2 P2, R2 P1, R3P3</a:t>
            </a:r>
            <a:r>
              <a:rPr lang="en-GB" dirty="0" smtClean="0"/>
              <a:t> }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91625" cy="8540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Resource Allocation Graph With A Deadlock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0700" y="1051092"/>
            <a:ext cx="27813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21223" y="5417572"/>
            <a:ext cx="7908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the graph contains cycle, then a deadlock may exist.</a:t>
            </a:r>
          </a:p>
          <a:p>
            <a:r>
              <a:rPr lang="en-GB" dirty="0" smtClean="0"/>
              <a:t>If resources in cycle have single instance, then deadlock exists.</a:t>
            </a:r>
          </a:p>
          <a:p>
            <a:r>
              <a:rPr lang="en-GB" dirty="0" smtClean="0"/>
              <a:t>Each process involved in cycle are deadlocked.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217" y="0"/>
            <a:ext cx="7954962" cy="457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Graph With A Cycle But No Deadlock</a:t>
            </a:r>
          </a:p>
        </p:txBody>
      </p:sp>
      <p:pic>
        <p:nvPicPr>
          <p:cNvPr id="26627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75" y="1066801"/>
            <a:ext cx="2998195" cy="382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921223" y="5417572"/>
            <a:ext cx="7908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resources have multiple instances, then deadlock doesn’t necessarily exist.</a:t>
            </a:r>
          </a:p>
          <a:p>
            <a:r>
              <a:rPr lang="en-GB" dirty="0" smtClean="0"/>
              <a:t>Cycle is necessary but not sufficient condition for deadlock.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840735" y="1126604"/>
            <a:ext cx="7599362" cy="3308918"/>
          </a:xfrm>
        </p:spPr>
        <p:txBody>
          <a:bodyPr/>
          <a:lstStyle/>
          <a:p>
            <a:pPr eaLnBrk="1" hangingPunct="1"/>
            <a:r>
              <a:rPr lang="en-US" dirty="0" smtClean="0"/>
              <a:t>If graph contains no cycles </a:t>
            </a:r>
            <a:r>
              <a:rPr lang="en-US" dirty="0" smtClean="0">
                <a:sym typeface="Symbol" pitchFamily="18" charset="2"/>
              </a:rPr>
              <a:t> no deadlock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If graph contains a cycle 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if only one instance per resource type, then deadlock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if several instances per resource type, possibility of deadlock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6979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Basic Conditions for deadlock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5000"/>
            </a:pPr>
            <a:r>
              <a:rPr lang="en-US" dirty="0" smtClean="0"/>
              <a:t>The Deadlock Problem</a:t>
            </a:r>
          </a:p>
          <a:p>
            <a:pPr eaLnBrk="1" hangingPunct="1">
              <a:buSzPct val="85000"/>
            </a:pPr>
            <a:r>
              <a:rPr lang="en-US" dirty="0" smtClean="0"/>
              <a:t>System Model</a:t>
            </a:r>
          </a:p>
          <a:p>
            <a:pPr eaLnBrk="1" hangingPunct="1">
              <a:buSzPct val="85000"/>
            </a:pPr>
            <a:r>
              <a:rPr lang="en-US" dirty="0" smtClean="0"/>
              <a:t>Deadlock Characterization</a:t>
            </a:r>
          </a:p>
          <a:p>
            <a:pPr eaLnBrk="1" hangingPunct="1">
              <a:buSzPct val="85000"/>
            </a:pPr>
            <a:r>
              <a:rPr lang="en-US" dirty="0" smtClean="0"/>
              <a:t>Methods for Handling Deadlocks</a:t>
            </a:r>
          </a:p>
          <a:p>
            <a:pPr eaLnBrk="1" hangingPunct="1"/>
            <a:r>
              <a:rPr lang="en-US" smtClean="0"/>
              <a:t>Deadlock </a:t>
            </a:r>
            <a:r>
              <a:rPr lang="en-US" smtClean="0"/>
              <a:t>Prevention</a:t>
            </a:r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7:  Deadlocks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 dirty="0"/>
              <a:t>Dealing with Deadlock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NZ"/>
              <a:t>Three general approaches exist for dealing with deadlock.</a:t>
            </a:r>
          </a:p>
          <a:p>
            <a:pPr lvl="1"/>
            <a:r>
              <a:rPr lang="en-NZ"/>
              <a:t>Prevent deadlock</a:t>
            </a:r>
          </a:p>
          <a:p>
            <a:pPr lvl="1"/>
            <a:r>
              <a:rPr lang="en-NZ"/>
              <a:t>Avoid deadlock</a:t>
            </a:r>
          </a:p>
          <a:p>
            <a:pPr lvl="1"/>
            <a:r>
              <a:rPr lang="en-NZ"/>
              <a:t>Detect Deadlock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56074" y="805218"/>
            <a:ext cx="8555914" cy="5813946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Three ways</a:t>
            </a:r>
          </a:p>
          <a:p>
            <a:pPr lvl="1" eaLnBrk="1" hangingPunct="1"/>
            <a:r>
              <a:rPr lang="en-US" sz="2000" dirty="0" smtClean="0"/>
              <a:t>Use a protocol to prevent or avoid deadlocks, ensuring that the system will </a:t>
            </a:r>
            <a:r>
              <a:rPr lang="en-US" sz="2000" b="1" dirty="0" smtClean="0">
                <a:solidFill>
                  <a:srgbClr val="FF0066"/>
                </a:solidFill>
              </a:rPr>
              <a:t>never</a:t>
            </a:r>
            <a:r>
              <a:rPr lang="en-US" sz="2000" dirty="0" smtClean="0"/>
              <a:t> enter a deadlock state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/>
            <a:r>
              <a:rPr lang="en-US" sz="2000" dirty="0" smtClean="0"/>
              <a:t>Allow the system to enter a deadlock state and then recover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/>
            <a:r>
              <a:rPr lang="en-US" sz="2000" dirty="0" smtClean="0"/>
              <a:t>Ignore the problem and pretend that deadlocks never occur in the system; used by most operating systems, including UNIX.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1800" dirty="0" smtClean="0"/>
              <a:t>Deadlock prevention provides a set of methods for ensuring that at least one of the necessary conditions doesn’t occur.</a:t>
            </a:r>
          </a:p>
          <a:p>
            <a:pPr lvl="1" eaLnBrk="1" hangingPunct="1"/>
            <a:r>
              <a:rPr lang="en-US" sz="1600" dirty="0" smtClean="0"/>
              <a:t>Constraint on how request for resources are made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Deadlock avoidance requires that the OS be given in advance additional information concerning which resources a process will request.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6604" y="0"/>
            <a:ext cx="8686800" cy="5762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Dealing with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idx="1"/>
          </p:nvPr>
        </p:nvSpPr>
        <p:spPr>
          <a:xfrm>
            <a:off x="505371" y="1310517"/>
            <a:ext cx="7245350" cy="38227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Mutual Exclusion</a:t>
            </a:r>
            <a:r>
              <a:rPr lang="en-US" sz="2000" dirty="0" smtClean="0"/>
              <a:t> – </a:t>
            </a:r>
          </a:p>
          <a:p>
            <a:pPr marL="603250" lvl="2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dirty="0" smtClean="0"/>
              <a:t>Must be supported by the OS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Must hold for non-sharable resources. E.g. printer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Not required for sharable resources; these resources cannot be involved in deadlock. </a:t>
            </a:r>
          </a:p>
          <a:p>
            <a:pPr lvl="1" eaLnBrk="1" hangingPunct="1"/>
            <a:r>
              <a:rPr lang="en-US" sz="1600" dirty="0" smtClean="0"/>
              <a:t>E.g. read only files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 process never needs to wait for sharable resource.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</a:t>
            </a: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628082" y="772378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idx="1"/>
          </p:nvPr>
        </p:nvSpPr>
        <p:spPr>
          <a:xfrm>
            <a:off x="505371" y="1310517"/>
            <a:ext cx="7245350" cy="3822700"/>
          </a:xfrm>
        </p:spPr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b="1" dirty="0" smtClean="0"/>
              <a:t>Hold and Wait</a:t>
            </a:r>
            <a:r>
              <a:rPr lang="en-US" sz="2000" dirty="0" smtClean="0"/>
              <a:t> – </a:t>
            </a:r>
          </a:p>
          <a:p>
            <a:pPr eaLnBrk="1" hangingPunct="1"/>
            <a:r>
              <a:rPr lang="en-US" sz="2000" dirty="0" smtClean="0"/>
              <a:t>Must guarantee that whenever a process requests a resource, it does not hold any other resources</a:t>
            </a:r>
          </a:p>
          <a:p>
            <a:pPr lvl="1" eaLnBrk="1" hangingPunct="1"/>
            <a:r>
              <a:rPr lang="en-US" sz="1800" dirty="0" smtClean="0"/>
              <a:t>Require process to request and be allocated all its resources before it begins execution, 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or allow process to request resources only when the process has none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smtClean="0"/>
              <a:t>Low resource utilization; </a:t>
            </a:r>
          </a:p>
          <a:p>
            <a:pPr lvl="2" eaLnBrk="1" hangingPunct="1"/>
            <a:r>
              <a:rPr lang="en-US" sz="1600" dirty="0" smtClean="0"/>
              <a:t>Example from Book. (File from DVD, to file, sort and print)</a:t>
            </a:r>
          </a:p>
          <a:p>
            <a:pPr lvl="2" eaLnBrk="1" hangingPunct="1"/>
            <a:r>
              <a:rPr lang="en-US" sz="1600" dirty="0" smtClean="0"/>
              <a:t>Starvation possible (if process needs lots of popular resources)</a:t>
            </a:r>
          </a:p>
        </p:txBody>
      </p:sp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</a:t>
            </a: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628082" y="772378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410665" y="905941"/>
            <a:ext cx="8474028" cy="5644984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No Preemption</a:t>
            </a:r>
            <a:r>
              <a:rPr lang="en-US" sz="2400" dirty="0" smtClean="0"/>
              <a:t> –</a:t>
            </a:r>
          </a:p>
          <a:p>
            <a:pPr lvl="1" eaLnBrk="1" hangingPunct="1"/>
            <a:r>
              <a:rPr lang="en-US" sz="1800" dirty="0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 eaLnBrk="1" hangingPunct="1"/>
            <a:endParaRPr lang="en-US" sz="1800" dirty="0" smtClean="0"/>
          </a:p>
          <a:p>
            <a:pPr lvl="2" eaLnBrk="1" hangingPunct="1"/>
            <a:r>
              <a:rPr lang="en-US" sz="1600" dirty="0" smtClean="0"/>
              <a:t>Preempted resources are added to the list of resources for which the process is waiting</a:t>
            </a:r>
          </a:p>
          <a:p>
            <a:pPr lvl="2" eaLnBrk="1" hangingPunct="1"/>
            <a:endParaRPr lang="en-US" sz="1600" dirty="0" smtClean="0"/>
          </a:p>
          <a:p>
            <a:pPr lvl="2" eaLnBrk="1" hangingPunct="1"/>
            <a:r>
              <a:rPr lang="en-US" sz="1600" dirty="0" smtClean="0"/>
              <a:t>Process will be restarted only when it can regain its old resources, as well as the new ones that it is requesting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 (Cont.)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7"/>
          <p:cNvSpPr>
            <a:spLocks noGrp="1" noChangeArrowheads="1"/>
          </p:cNvSpPr>
          <p:nvPr>
            <p:ph idx="1"/>
          </p:nvPr>
        </p:nvSpPr>
        <p:spPr>
          <a:xfrm>
            <a:off x="410665" y="905941"/>
            <a:ext cx="7639050" cy="444658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Circular Wait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Impose a total ordering of all resource types, and require that each process requests resources in an increasing order of enumeration.</a:t>
            </a:r>
          </a:p>
          <a:p>
            <a:pPr lvl="1" eaLnBrk="1" hangingPunct="1"/>
            <a:endParaRPr lang="en-US" sz="2000" b="1" dirty="0" smtClean="0"/>
          </a:p>
          <a:p>
            <a:pPr lvl="1" eaLnBrk="1" hangingPunct="1"/>
            <a:r>
              <a:rPr lang="en-US" sz="2000" b="1" dirty="0" smtClean="0"/>
              <a:t>Example from Book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Prevention (Cont.)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751859" y="1520091"/>
            <a:ext cx="7607300" cy="4500562"/>
          </a:xfrm>
        </p:spPr>
        <p:txBody>
          <a:bodyPr/>
          <a:lstStyle/>
          <a:p>
            <a:pPr eaLnBrk="1" hangingPunct="1"/>
            <a:r>
              <a:rPr lang="en-US" dirty="0" smtClean="0"/>
              <a:t>To develop a description of deadlocks, which prevent sets of concurrent processes from completing their tasks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 present a number of different methods for preventing or avoiding deadlocks in a computer system</a:t>
            </a:r>
          </a:p>
          <a:p>
            <a:pPr eaLnBrk="1" hangingPunct="1">
              <a:buSzPct val="85000"/>
              <a:buFont typeface="Monotype Sorts"/>
              <a:buNone/>
            </a:pPr>
            <a:endParaRPr lang="en-US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25575"/>
            <a:ext cx="7351712" cy="44831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Resource types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. . .,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pPr marL="859536" lvl="2" eaLnBrk="1" fontAlgn="auto" hangingPunct="1">
              <a:spcAft>
                <a:spcPts val="0"/>
              </a:spcAft>
              <a:buFont typeface="Webdings" pitchFamily="18" charset="2"/>
              <a:buNone/>
              <a:defRPr/>
            </a:pPr>
            <a:r>
              <a:rPr lang="en-US" dirty="0" smtClean="0"/>
              <a:t>CPU cycles, memory space, I/O devices</a:t>
            </a:r>
          </a:p>
          <a:p>
            <a:pPr marL="859536" lvl="2" eaLnBrk="1" fontAlgn="auto" hangingPunct="1">
              <a:spcAft>
                <a:spcPts val="0"/>
              </a:spcAft>
              <a:buFont typeface="Webdings" pitchFamily="18" charset="2"/>
              <a:buNone/>
              <a:defRPr/>
            </a:pPr>
            <a:endParaRPr lang="en-US" i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Each resource type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has </a:t>
            </a:r>
            <a:r>
              <a:rPr lang="en-US" i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instances.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Each process utilizes a resource as follows: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Request: 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Request can be granted immediately or process has to wait if resource is being used by other process</a:t>
            </a:r>
            <a:r>
              <a:rPr lang="en-US" b="1" dirty="0" smtClean="0"/>
              <a:t>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Use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Process can operate a resource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b="1" dirty="0" smtClean="0"/>
              <a:t>Release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Process releases the resource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25575"/>
            <a:ext cx="7351712" cy="4483100"/>
          </a:xfrm>
        </p:spPr>
        <p:txBody>
          <a:bodyPr/>
          <a:lstStyle/>
          <a:p>
            <a:pPr eaLnBrk="1" hangingPunct="1"/>
            <a:r>
              <a:rPr lang="en-US" smtClean="0"/>
              <a:t>Request and release are system calls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000" smtClean="0"/>
              <a:t>Examples: request() device, open(), close();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00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000" smtClean="0"/>
              <a:t>For kernel resources, system table records whether each resource is free or allocated.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00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000" smtClean="0"/>
              <a:t>For each allocated resource, table also records the process to which resource is allocated.</a:t>
            </a:r>
          </a:p>
          <a:p>
            <a:pPr lvl="1" indent="-255588" eaLnBrk="1" hangingPunct="1">
              <a:buFont typeface="Wingdings 3" pitchFamily="18" charset="2"/>
              <a:buChar char=""/>
            </a:pPr>
            <a:endParaRPr lang="en-US" sz="2000" smtClean="0"/>
          </a:p>
          <a:p>
            <a:pPr lvl="1" indent="-255588" eaLnBrk="1" hangingPunct="1">
              <a:buFont typeface="Wingdings 3" pitchFamily="18" charset="2"/>
              <a:buChar char=""/>
            </a:pPr>
            <a:r>
              <a:rPr lang="en-US" sz="2000" smtClean="0"/>
              <a:t>If a process requests a resource that is currently allocated to another process, it can be added to a queue of processes waiting for this instance.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9904" y="0"/>
            <a:ext cx="8229600" cy="80521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56525" cy="4843462"/>
          </a:xfrm>
        </p:spPr>
        <p:txBody>
          <a:bodyPr/>
          <a:lstStyle/>
          <a:p>
            <a:pPr eaLnBrk="1" hangingPunct="1"/>
            <a:r>
              <a:rPr lang="en-US" smtClean="0"/>
              <a:t>A set of blocked processes each holding a resource and waiting to acquire a resource held by another process in the set</a:t>
            </a:r>
          </a:p>
          <a:p>
            <a:pPr eaLnBrk="1" hangingPunct="1"/>
            <a:endParaRPr lang="en-US" smtClean="0"/>
          </a:p>
          <a:p>
            <a:pPr eaLnBrk="1" hangingPunct="1">
              <a:buSzPct val="85000"/>
            </a:pPr>
            <a:r>
              <a:rPr lang="en-US" smtClean="0"/>
              <a:t>Example </a:t>
            </a:r>
          </a:p>
          <a:p>
            <a:pPr lvl="1" eaLnBrk="1" hangingPunct="1"/>
            <a:r>
              <a:rPr lang="en-US" smtClean="0"/>
              <a:t>System has 2 disk drives</a:t>
            </a:r>
          </a:p>
          <a:p>
            <a:pPr lvl="1" eaLnBrk="1" hangingPunct="1"/>
            <a:endParaRPr lang="en-US" i="1" smtClean="0"/>
          </a:p>
          <a:p>
            <a:pPr lvl="1" eaLnBrk="1" hangingPunct="1"/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each hold one disk drive and each needs another one</a:t>
            </a:r>
          </a:p>
          <a:p>
            <a:pPr lvl="1" eaLnBrk="1" hangingPunct="1"/>
            <a:endParaRPr lang="en-US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Deadlock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Potential Deadlock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8775" y="-838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5338" y="7035800"/>
            <a:ext cx="3794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7988" y="3515365"/>
            <a:ext cx="7604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914400" y="4006850"/>
            <a:ext cx="700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A and B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B and C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C and </a:t>
            </a:r>
            <a:r>
              <a:rPr lang="en-NZ" sz="2400" dirty="0" smtClean="0"/>
              <a:t>D</a:t>
            </a:r>
            <a:endParaRPr lang="en-NZ" sz="2400" dirty="0"/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D and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NZ"/>
              <a:t>Actual Deadlock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582988"/>
            <a:ext cx="7604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3962400"/>
            <a:ext cx="700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B is free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C is free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D is free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A  is free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19188" y="3302000"/>
            <a:ext cx="7793037" cy="323532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Traffic only in one direction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Each section of a bridge can be viewed as a resource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If a deadlock occurs, it can be resolved if one car backs up (preempt resources and rollback)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Several cars may have to be backed up if a deadlock occurs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 smtClean="0"/>
              <a:t>Starvation is possible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2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Bridge Crossing Example</a:t>
            </a:r>
          </a:p>
        </p:txBody>
      </p:sp>
      <p:grpSp>
        <p:nvGrpSpPr>
          <p:cNvPr id="20484" name="Group 35"/>
          <p:cNvGrpSpPr>
            <a:grpSpLocks/>
          </p:cNvGrpSpPr>
          <p:nvPr/>
        </p:nvGrpSpPr>
        <p:grpSpPr bwMode="auto">
          <a:xfrm>
            <a:off x="1266825" y="1600200"/>
            <a:ext cx="6276975" cy="1371600"/>
            <a:chOff x="798" y="1008"/>
            <a:chExt cx="3954" cy="864"/>
          </a:xfrm>
        </p:grpSpPr>
        <p:grpSp>
          <p:nvGrpSpPr>
            <p:cNvPr id="20485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20509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0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1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2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13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0486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20504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5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6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7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8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0487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20502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88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9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0490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20500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1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20498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2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20496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7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3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20494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2821</TotalTime>
  <Words>1395</Words>
  <Application>Microsoft Office PowerPoint</Application>
  <PresentationFormat>On-screen Show (4:3)</PresentationFormat>
  <Paragraphs>232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Operating Systems</vt:lpstr>
      <vt:lpstr>Chapter 7:  Deadlocks</vt:lpstr>
      <vt:lpstr>Chapter Objectives</vt:lpstr>
      <vt:lpstr>System Model</vt:lpstr>
      <vt:lpstr>System Model</vt:lpstr>
      <vt:lpstr>The Deadlock Problem</vt:lpstr>
      <vt:lpstr>Potential Deadlock </vt:lpstr>
      <vt:lpstr>Actual Deadlock</vt:lpstr>
      <vt:lpstr>Bridge Crossing Example</vt:lpstr>
      <vt:lpstr>Two Processes P and Q</vt:lpstr>
      <vt:lpstr>Alternative logic</vt:lpstr>
      <vt:lpstr>Deadlock Characterization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Conditions for deadlock</vt:lpstr>
      <vt:lpstr>Dealing with Deadlock</vt:lpstr>
      <vt:lpstr>Dealing with Deadlocks</vt:lpstr>
      <vt:lpstr>Deadlock Prevention</vt:lpstr>
      <vt:lpstr>Deadlock Prevention</vt:lpstr>
      <vt:lpstr>Deadlock Prevention (Cont.)</vt:lpstr>
      <vt:lpstr>Deadlock Prevention (Cont.)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Hammad</cp:lastModifiedBy>
  <cp:revision>226</cp:revision>
  <cp:lastPrinted>2001-06-14T19:16:14Z</cp:lastPrinted>
  <dcterms:created xsi:type="dcterms:W3CDTF">2008-08-18T22:49:08Z</dcterms:created>
  <dcterms:modified xsi:type="dcterms:W3CDTF">2011-12-23T09:43:26Z</dcterms:modified>
</cp:coreProperties>
</file>