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32"/>
  </p:notesMasterIdLst>
  <p:handoutMasterIdLst>
    <p:handoutMasterId r:id="rId33"/>
  </p:handoutMasterIdLst>
  <p:sldIdLst>
    <p:sldId id="318" r:id="rId2"/>
    <p:sldId id="264" r:id="rId3"/>
    <p:sldId id="336" r:id="rId4"/>
    <p:sldId id="277" r:id="rId5"/>
    <p:sldId id="337" r:id="rId6"/>
    <p:sldId id="325" r:id="rId7"/>
    <p:sldId id="278" r:id="rId8"/>
    <p:sldId id="327" r:id="rId9"/>
    <p:sldId id="279" r:id="rId10"/>
    <p:sldId id="308" r:id="rId11"/>
    <p:sldId id="280" r:id="rId12"/>
    <p:sldId id="328" r:id="rId13"/>
    <p:sldId id="316" r:id="rId14"/>
    <p:sldId id="315" r:id="rId15"/>
    <p:sldId id="260" r:id="rId16"/>
    <p:sldId id="31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 snapToGrid="0">
      <p:cViewPr varScale="1">
        <p:scale>
          <a:sx n="62" d="100"/>
          <a:sy n="62" d="100"/>
        </p:scale>
        <p:origin x="-1290" y="-66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5845927-4D03-4CE5-A096-E8E1C0D16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27" y="4690607"/>
            <a:ext cx="4987223" cy="44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000452CC-4704-42D3-9EB7-0B2F97EE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40A77-9799-4338-91B1-12DC091777C5}" type="slidenum">
              <a:rPr lang="en-US" smtClean="0">
                <a:ea typeface="MS PGothic" pitchFamily="34" charset="-128"/>
              </a:rPr>
              <a:pPr/>
              <a:t>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84DDF-9473-4135-9FFC-8C6F56135CA4}" type="slidenum">
              <a:rPr lang="en-US" smtClean="0">
                <a:ea typeface="MS PGothic" pitchFamily="34" charset="-128"/>
              </a:rPr>
              <a:pPr/>
              <a:t>11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84DDF-9473-4135-9FFC-8C6F56135CA4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6FF8-B440-45B6-9DCF-EE95E21D436E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E5A5C-E096-4082-BB30-C287D67CB793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86425-377C-4D5D-93ED-A4542939166D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2B8A5-DE5E-4F26-970B-63867D42265F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process is only started if the maximum claim of all current processes plus those of the new process can be met.</a:t>
            </a:r>
          </a:p>
          <a:p>
            <a:r>
              <a:rPr lang="en-NZ" smtClean="0"/>
              <a:t> </a:t>
            </a:r>
          </a:p>
          <a:p>
            <a:r>
              <a:rPr lang="en-NZ" smtClean="0"/>
              <a:t>This strategy is hardly optimal, because it assumes the worst: </a:t>
            </a:r>
          </a:p>
          <a:p>
            <a:pPr lvl="1"/>
            <a:r>
              <a:rPr lang="en-NZ" b="1" smtClean="0"/>
              <a:t>that all processes will make their maximum claims together.</a:t>
            </a:r>
          </a:p>
          <a:p>
            <a:endParaRPr lang="en-NZ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754001-081C-447B-9230-A64F1AB715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Movie button goes to http://gaia.ecs.csus.edu/~zhangd/oscal/Banker/Banker.html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32855-32D5-4C92-A3C7-14CF565744F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b="1" dirty="0" smtClean="0"/>
              <a:t>Animation:</a:t>
            </a:r>
            <a:r>
              <a:rPr lang="en-NZ" dirty="0" smtClean="0"/>
              <a:t> Callouts explain resource parts of figure</a:t>
            </a:r>
          </a:p>
          <a:p>
            <a:pPr>
              <a:defRPr/>
            </a:pPr>
            <a:endParaRPr lang="en-NZ" b="1" dirty="0" smtClean="0"/>
          </a:p>
          <a:p>
            <a:pPr>
              <a:defRPr/>
            </a:pPr>
            <a:r>
              <a:rPr lang="en-NZ" dirty="0" smtClean="0"/>
              <a:t>This figure shows the state of a system consisting of four processes and three resources. 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Total amount of resources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R1 = 9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R2 = 3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R3 = 6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In the current state allocations have been made to the four processes, leaving available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1 unit of R2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1 unit of R3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b="1" dirty="0" smtClean="0"/>
              <a:t>Is this a safe state? </a:t>
            </a:r>
          </a:p>
          <a:p>
            <a:pPr>
              <a:defRPr/>
            </a:pPr>
            <a:endParaRPr lang="en-NZ" b="1" dirty="0" smtClean="0"/>
          </a:p>
          <a:p>
            <a:pPr>
              <a:defRPr/>
            </a:pPr>
            <a:r>
              <a:rPr lang="en-NZ" dirty="0" smtClean="0"/>
              <a:t>To answer this question, we ask an intermediate question: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Can any of the four processes be run to completion with the resources available?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That is, can the difference between the maximum requirement and current allocation for any process be met with the available resources?</a:t>
            </a:r>
            <a:endParaRPr lang="en-US" dirty="0" smtClean="0"/>
          </a:p>
          <a:p>
            <a:pPr>
              <a:defRPr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4EA26A-99B2-4B6C-8B65-F43DAEFEC0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In this case, each of the remaining processes could be completed as shown on the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D3F71-49A7-4C9C-A3BB-5897B220635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Deadlock avoidance allows the three necessary conditions </a:t>
            </a:r>
          </a:p>
          <a:p>
            <a:pPr lvl="1"/>
            <a:r>
              <a:rPr lang="en-NZ" dirty="0" smtClean="0"/>
              <a:t>but makes judicious choices to assure that the deadlock point is never reached. 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Avoidance allows more concurrency than prevention.</a:t>
            </a:r>
          </a:p>
          <a:p>
            <a:endParaRPr lang="en-NZ" dirty="0" smtClean="0"/>
          </a:p>
          <a:p>
            <a:r>
              <a:rPr lang="en-NZ" dirty="0" smtClean="0"/>
              <a:t>With deadlock avoidance, a decision is made dynamically whether the current resource allocation request will, if granted, potentially lead to a deadlock. </a:t>
            </a:r>
          </a:p>
          <a:p>
            <a:endParaRPr lang="en-NZ" dirty="0" smtClean="0"/>
          </a:p>
          <a:p>
            <a:r>
              <a:rPr lang="en-NZ" dirty="0" smtClean="0"/>
              <a:t>Deadlock avoidance requires knowledge of future process resource requests.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20AB5-298B-4E87-8EEB-FEBD1F7017D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Suppose we choose P1, </a:t>
            </a:r>
          </a:p>
          <a:p>
            <a:pPr lvl="1">
              <a:buFontTx/>
              <a:buChar char="•"/>
            </a:pPr>
            <a:r>
              <a:rPr lang="en-NZ" dirty="0" smtClean="0"/>
              <a:t> allocate the required resources, </a:t>
            </a:r>
          </a:p>
          <a:p>
            <a:pPr lvl="1">
              <a:buFontTx/>
              <a:buChar char="•"/>
            </a:pPr>
            <a:r>
              <a:rPr lang="en-NZ" dirty="0" smtClean="0"/>
              <a:t> complete P1, </a:t>
            </a:r>
          </a:p>
          <a:p>
            <a:pPr lvl="1">
              <a:buFontTx/>
              <a:buChar char="•"/>
            </a:pPr>
            <a:r>
              <a:rPr lang="en-NZ" dirty="0" smtClean="0"/>
              <a:t> and return all of P1’s resources to the available pool.</a:t>
            </a:r>
          </a:p>
          <a:p>
            <a:endParaRPr lang="en-NZ" dirty="0" smtClean="0"/>
          </a:p>
          <a:p>
            <a:r>
              <a:rPr lang="en-NZ" dirty="0" smtClean="0"/>
              <a:t>We are left in the state shown in Figure 6.7c on this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C867DF-61E2-4E20-A7BA-A5227EB58E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P3 completes, resulting in the state of Figure 6.7d shown on this slide</a:t>
            </a:r>
          </a:p>
          <a:p>
            <a:endParaRPr lang="en-NZ" dirty="0" smtClean="0"/>
          </a:p>
          <a:p>
            <a:r>
              <a:rPr lang="en-NZ" dirty="0" smtClean="0"/>
              <a:t>Finally, we can complete P4. At this point, all of the processes have been run to completion. </a:t>
            </a:r>
          </a:p>
          <a:p>
            <a:endParaRPr lang="en-NZ" dirty="0" smtClean="0"/>
          </a:p>
          <a:p>
            <a:r>
              <a:rPr lang="en-NZ" dirty="0" smtClean="0"/>
              <a:t>Thus, the state defined by Figure 6.7a is a safe state.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2093D-471C-4C15-A077-C680552EBF3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Suppose that P1 makes the request for one additional unit each of R1 and R3; if we assume that the request is granted,</a:t>
            </a:r>
          </a:p>
          <a:p>
            <a:endParaRPr lang="en-NZ" dirty="0" smtClean="0"/>
          </a:p>
          <a:p>
            <a:r>
              <a:rPr lang="en-NZ" dirty="0" smtClean="0"/>
              <a:t>Is this a safe state? </a:t>
            </a:r>
          </a:p>
          <a:p>
            <a:pPr lvl="1">
              <a:buFontTx/>
              <a:buChar char="•"/>
            </a:pPr>
            <a:r>
              <a:rPr lang="en-NZ" dirty="0" smtClean="0"/>
              <a:t> No, </a:t>
            </a:r>
          </a:p>
          <a:p>
            <a:pPr lvl="1">
              <a:buFontTx/>
              <a:buChar char="•"/>
            </a:pPr>
            <a:r>
              <a:rPr lang="en-NZ" dirty="0" smtClean="0"/>
              <a:t> because each process will need at least one additional unit of R1, and there are none available.</a:t>
            </a:r>
          </a:p>
          <a:p>
            <a:endParaRPr lang="en-NZ" dirty="0" smtClean="0"/>
          </a:p>
          <a:p>
            <a:r>
              <a:rPr lang="en-NZ" dirty="0" smtClean="0"/>
              <a:t>Thus, on the basis of deadlock avoidance, the request by P1 should be denied and P1 should be blocked.</a:t>
            </a:r>
          </a:p>
          <a:p>
            <a:endParaRPr lang="en-NZ" dirty="0" smtClean="0"/>
          </a:p>
          <a:p>
            <a:r>
              <a:rPr lang="en-NZ" b="1" dirty="0" smtClean="0"/>
              <a:t>NOTE: </a:t>
            </a:r>
            <a:r>
              <a:rPr lang="en-NZ" dirty="0" smtClean="0"/>
              <a:t>This is </a:t>
            </a:r>
            <a:r>
              <a:rPr lang="en-NZ" b="1" i="1" dirty="0" smtClean="0"/>
              <a:t>not </a:t>
            </a:r>
            <a:r>
              <a:rPr lang="en-NZ" dirty="0" smtClean="0"/>
              <a:t>a deadlocked state. </a:t>
            </a:r>
          </a:p>
          <a:p>
            <a:pPr lvl="1"/>
            <a:r>
              <a:rPr lang="en-NZ" dirty="0" smtClean="0"/>
              <a:t>It merely has the potential for deadlock. </a:t>
            </a:r>
          </a:p>
          <a:p>
            <a:endParaRPr lang="en-NZ" dirty="0" smtClean="0"/>
          </a:p>
          <a:p>
            <a:r>
              <a:rPr lang="en-NZ" dirty="0" smtClean="0"/>
              <a:t>It is possible, for example, that if P1 were run from this state it would subsequently release one unit of R1 and one unit of R3 prior to needing these resources again. </a:t>
            </a:r>
          </a:p>
          <a:p>
            <a:pPr lvl="1">
              <a:buFontTx/>
              <a:buChar char="•"/>
            </a:pPr>
            <a:r>
              <a:rPr lang="en-NZ" dirty="0" smtClean="0"/>
              <a:t>If that happened, the system would return to a safe state. </a:t>
            </a:r>
          </a:p>
          <a:p>
            <a:pPr lvl="1">
              <a:buFontTx/>
              <a:buChar char="•"/>
            </a:pPr>
            <a:r>
              <a:rPr lang="en-NZ" dirty="0" smtClean="0"/>
              <a:t>Thus, the deadlock avoidance strategy does not predict deadlock with certainty; it merely anticipates the possibility of deadlock and assures that there is never such a possibility.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1B4F45-9B5A-413C-A258-6FCAD8C2E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This suggests the following deadlock avoidance strategy, </a:t>
            </a:r>
          </a:p>
          <a:p>
            <a:pPr lvl="1"/>
            <a:r>
              <a:rPr lang="en-NZ" dirty="0" smtClean="0"/>
              <a:t>which ensures that the system of processes and resources is always in a safe state. 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When a process makes a request for a set of resources, assume that the request is granted, update</a:t>
            </a:r>
          </a:p>
          <a:p>
            <a:r>
              <a:rPr lang="en-NZ" dirty="0" smtClean="0"/>
              <a:t>the system state accordingly, and then determine if the result is a safe state. If so,</a:t>
            </a:r>
          </a:p>
          <a:p>
            <a:r>
              <a:rPr lang="en-NZ" dirty="0" smtClean="0"/>
              <a:t>grant the request and, if not, block the process until it is safe to grant the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6F1D5-AEA6-4166-9CC6-F783E1B1CAD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This slide gives an abstract version of the deadlock avoidance logic. </a:t>
            </a:r>
          </a:p>
          <a:p>
            <a:pPr lvl="1"/>
            <a:r>
              <a:rPr lang="en-NZ" dirty="0" smtClean="0"/>
              <a:t>The main algorithm is shown in part (b).</a:t>
            </a:r>
          </a:p>
          <a:p>
            <a:endParaRPr lang="en-NZ" dirty="0" smtClean="0"/>
          </a:p>
          <a:p>
            <a:r>
              <a:rPr lang="en-NZ" dirty="0" smtClean="0"/>
              <a:t>With the state of the system defined by the data structure state, request[*] is a vector defining the resources requested by process </a:t>
            </a:r>
            <a:r>
              <a:rPr lang="en-NZ" dirty="0" err="1" smtClean="0"/>
              <a:t>i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 smtClean="0"/>
              <a:t>First, a check is made to assure that the request does not exceed the original claim of the process. </a:t>
            </a:r>
          </a:p>
          <a:p>
            <a:pPr lvl="1">
              <a:buFontTx/>
              <a:buChar char="•"/>
            </a:pPr>
            <a:r>
              <a:rPr lang="en-NZ" dirty="0" smtClean="0"/>
              <a:t> If the request is valid, the next step is to determine if it is possible to </a:t>
            </a:r>
            <a:r>
              <a:rPr lang="en-NZ" dirty="0" err="1" smtClean="0"/>
              <a:t>fulfill</a:t>
            </a:r>
            <a:r>
              <a:rPr lang="en-NZ" dirty="0" smtClean="0"/>
              <a:t> the request (i.e., there are sufficient resources available). </a:t>
            </a:r>
          </a:p>
          <a:p>
            <a:pPr lvl="2">
              <a:buFontTx/>
              <a:buChar char="•"/>
            </a:pPr>
            <a:r>
              <a:rPr lang="en-NZ" dirty="0" smtClean="0"/>
              <a:t> If it is not possible, then the process is suspended. </a:t>
            </a:r>
          </a:p>
          <a:p>
            <a:pPr lvl="2">
              <a:buFontTx/>
              <a:buChar char="•"/>
            </a:pPr>
            <a:r>
              <a:rPr lang="en-NZ" dirty="0" smtClean="0"/>
              <a:t> If it is possible, the final step is to determine if it is safe to </a:t>
            </a:r>
            <a:r>
              <a:rPr lang="en-NZ" dirty="0" err="1" smtClean="0"/>
              <a:t>fulfill</a:t>
            </a:r>
            <a:r>
              <a:rPr lang="en-NZ" dirty="0" smtClean="0"/>
              <a:t> the request. To do this, the resources are tentatively assigned to process </a:t>
            </a:r>
            <a:r>
              <a:rPr lang="en-NZ" dirty="0" err="1" smtClean="0"/>
              <a:t>i</a:t>
            </a:r>
            <a:r>
              <a:rPr lang="en-NZ" dirty="0" smtClean="0"/>
              <a:t> to form </a:t>
            </a:r>
            <a:r>
              <a:rPr lang="en-NZ" dirty="0" err="1" smtClean="0"/>
              <a:t>newstate</a:t>
            </a:r>
            <a:r>
              <a:rPr lang="en-NZ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F26788-42B7-4B5A-9F6A-94BC872E704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Then a test for safety is made using the algorithm in Figure 6.9c.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6E5E51-29BC-4B02-BB13-B5F311CFDF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Deadlock avoidance has the advantage that it is not necessary to preempt and</a:t>
            </a:r>
          </a:p>
          <a:p>
            <a:r>
              <a:rPr lang="en-NZ" smtClean="0"/>
              <a:t>rollback processes, as in deadlock detection, and is less restrictive than deadlock</a:t>
            </a:r>
          </a:p>
          <a:p>
            <a:r>
              <a:rPr lang="en-NZ" smtClean="0"/>
              <a:t>prevention.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062DDA-236B-427C-94BE-F14357AB732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However, it does have a number of restrictions on its use:</a:t>
            </a:r>
          </a:p>
          <a:p>
            <a:r>
              <a:rPr lang="en-NZ" smtClean="0"/>
              <a:t>• The maximum resource requirement for each process must be stated in advance.</a:t>
            </a:r>
          </a:p>
          <a:p>
            <a:r>
              <a:rPr lang="en-NZ" smtClean="0"/>
              <a:t>• The processes under consideration must be independent; </a:t>
            </a:r>
          </a:p>
          <a:p>
            <a:pPr lvl="1"/>
            <a:r>
              <a:rPr lang="en-NZ" smtClean="0"/>
              <a:t>that is, the order in which they execute must be unconstrained by any synchronization requirements.</a:t>
            </a:r>
          </a:p>
          <a:p>
            <a:r>
              <a:rPr lang="en-NZ" smtClean="0"/>
              <a:t>• There must be a fixed number of resources to allocate.</a:t>
            </a:r>
          </a:p>
          <a:p>
            <a:r>
              <a:rPr lang="en-NZ" smtClean="0"/>
              <a:t>• No process may exit while holding resources.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82128-91FE-4F69-8D1C-3A05FB8007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2994D-0995-43D3-83A5-00B6D41451C8}" type="slidenum">
              <a:rPr lang="en-US" smtClean="0">
                <a:ea typeface="MS PGothic" pitchFamily="34" charset="-128"/>
              </a:rPr>
              <a:pPr/>
              <a:t>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F725D-C93C-447A-90ED-E4CF67E04DD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2994D-0995-43D3-83A5-00B6D41451C8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6FFFE-CF39-4B02-8ADA-32CC4B938C05}" type="slidenum">
              <a:rPr lang="en-US" smtClean="0">
                <a:ea typeface="MS PGothic" pitchFamily="34" charset="-128"/>
              </a:rPr>
              <a:pPr/>
              <a:t>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6FFFE-CF39-4B02-8ADA-32CC4B938C05}" type="slidenum">
              <a:rPr lang="en-US" smtClean="0">
                <a:ea typeface="MS PGothic" pitchFamily="34" charset="-128"/>
              </a:rPr>
              <a:pPr/>
              <a:t>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D0A02-2B67-47F3-ADB2-7059D1B6E795}" type="slidenum">
              <a:rPr lang="en-US" smtClean="0">
                <a:ea typeface="MS PGothic" pitchFamily="34" charset="-128"/>
              </a:rPr>
              <a:pPr/>
              <a:t>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B2884-9DE2-4FCE-BD9E-EA3DC753FC61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E62F82-8BF3-4423-8570-C09500FC3465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976C83-B62F-45C3-90CC-F7BE3032A54C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32F44A-5211-4D69-AAF9-C0F4A65E100B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54DAF-00EB-4A1B-A51B-CF7E2209F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78E833-3926-4D49-AC56-53132D5C4BE7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594639-DF36-4AEB-A6B2-5A516C416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F254C7-B580-4973-8EB1-DD59382972EA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34268-F237-460A-83A4-BF2D7447C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71AA84-10A2-46BA-956C-320F6FF0C92A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E3F84D-5E6F-4CB0-A211-4F5C9C1FEA0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04DB35-C31B-4114-A1F7-45DC80455ADA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DB460D-95A2-4530-8C56-E645A320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3D49E0-A6F5-4262-8BF5-2BAB5FECA1B3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642024-D3C5-4E17-A55F-0ECE1EBCF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6465F7-2526-4E2B-B526-548380F7718D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01F1B9-5C33-43C2-A898-C5BDC0CBD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2D566A-D802-4883-8C33-2564C49DCE4E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99FC69-4A7A-4258-87A0-5875438DE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DE4E4E-5ED5-4539-8E4A-813F4CF1EBDB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1A6B8B-93EB-4BD2-BA4F-0D4AA258660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7B48BF-B393-4544-8A08-3B6072C6937F}" type="datetimeFigureOut">
              <a:rPr lang="en-US"/>
              <a:pPr>
                <a:defRPr/>
              </a:pPr>
              <a:t>12/27/2011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DD7358F-40C0-44BB-B8DD-18B4658E13F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AB5A98-BFAE-42A2-BA0D-6C836905C84C}" type="datetimeFigureOut">
              <a:rPr lang="en-US"/>
              <a:pPr>
                <a:defRPr/>
              </a:pPr>
              <a:t>12/27/2011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61F6D8-7D02-4809-92F9-E95C08A1101A}" type="slidenum">
              <a:rPr lang="en-US"/>
              <a:pPr>
                <a:defRPr/>
              </a:pPr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7328502" cy="601663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/>
              <a:t>Dr. Hammad Afzal</a:t>
            </a:r>
          </a:p>
          <a:p>
            <a:pPr marR="0" algn="ctr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/>
          </a:p>
          <a:p>
            <a:pPr marR="0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39825" y="4868863"/>
            <a:ext cx="52294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latin typeface="Gill Sans MT"/>
            </a:endParaRPr>
          </a:p>
          <a:p>
            <a:endParaRPr lang="en-US" dirty="0">
              <a:latin typeface="Gill Sans MT"/>
            </a:endParaRPr>
          </a:p>
          <a:p>
            <a:r>
              <a:rPr lang="en-US" dirty="0">
                <a:latin typeface="Gill Sans MT"/>
              </a:rPr>
              <a:t>Department of Computer Software Engineering</a:t>
            </a:r>
          </a:p>
          <a:p>
            <a:r>
              <a:rPr lang="en-US" dirty="0">
                <a:latin typeface="Gill Sans MT"/>
              </a:rPr>
              <a:t>National University of Sciences and Technology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5759450" y="1916113"/>
            <a:ext cx="3384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Gill Sans MT"/>
              </a:rPr>
              <a:t>Chapter </a:t>
            </a:r>
            <a:r>
              <a:rPr lang="en-US" sz="2400" smtClean="0">
                <a:latin typeface="Gill Sans MT"/>
              </a:rPr>
              <a:t>7(b)</a:t>
            </a:r>
            <a:endParaRPr lang="en-US" sz="2400" dirty="0" smtClean="0">
              <a:latin typeface="Gill Sans MT"/>
            </a:endParaRPr>
          </a:p>
          <a:p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Deadlocks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745" y="236482"/>
            <a:ext cx="6847434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Safe, Unsafe, Deadlock State 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4041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Avoidance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2"/>
          </p:nvPr>
        </p:nvGraphicFramePr>
        <p:xfrm>
          <a:off x="678426" y="1134909"/>
          <a:ext cx="74331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29"/>
                <a:gridCol w="2477729"/>
                <a:gridCol w="247772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Max Needs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Needs</a:t>
                      </a:r>
                      <a:endParaRPr lang="en-GB" dirty="0"/>
                    </a:p>
                  </a:txBody>
                  <a:tcPr marL="55474" marR="5547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P0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55474" marR="5547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55474" marR="5547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55474" marR="55474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5129" y="3080347"/>
            <a:ext cx="8361527" cy="3187717"/>
          </a:xfrm>
        </p:spPr>
        <p:txBody>
          <a:bodyPr/>
          <a:lstStyle/>
          <a:p>
            <a:r>
              <a:rPr lang="en-GB" sz="2000" dirty="0" smtClean="0"/>
              <a:t>System has 12 Magnetic disks.</a:t>
            </a:r>
          </a:p>
          <a:p>
            <a:endParaRPr lang="en-GB" sz="2000" dirty="0" smtClean="0"/>
          </a:p>
          <a:p>
            <a:r>
              <a:rPr lang="en-GB" sz="2000" dirty="0" smtClean="0"/>
              <a:t>At time t0, system is in safe state</a:t>
            </a:r>
          </a:p>
          <a:p>
            <a:pPr lvl="1"/>
            <a:r>
              <a:rPr lang="en-GB" sz="1800" dirty="0" smtClean="0"/>
              <a:t>&lt;P1,P0,P2&gt;</a:t>
            </a:r>
          </a:p>
          <a:p>
            <a:endParaRPr lang="en-GB" sz="2000" dirty="0" smtClean="0"/>
          </a:p>
          <a:p>
            <a:r>
              <a:rPr lang="en-GB" sz="2000" dirty="0" smtClean="0"/>
              <a:t>At time t1, P2 requests and is allocated one more drive.</a:t>
            </a:r>
          </a:p>
          <a:p>
            <a:pPr lvl="1"/>
            <a:r>
              <a:rPr lang="en-GB" sz="1800" dirty="0" smtClean="0"/>
              <a:t>System can go in unsafe state</a:t>
            </a:r>
          </a:p>
          <a:p>
            <a:endParaRPr lang="en-GB" sz="2000" dirty="0" smtClean="0"/>
          </a:p>
          <a:p>
            <a:r>
              <a:rPr lang="en-GB" sz="2000" dirty="0" smtClean="0"/>
              <a:t>Hence, if a process requests a resource that is currently available, the system can decide whether resources should be allocated immediately or process must wait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39863"/>
            <a:ext cx="6659562" cy="4483100"/>
          </a:xfrm>
        </p:spPr>
        <p:txBody>
          <a:bodyPr/>
          <a:lstStyle/>
          <a:p>
            <a:pPr eaLnBrk="1" hangingPunct="1"/>
            <a:r>
              <a:rPr lang="en-US" dirty="0" smtClean="0"/>
              <a:t>Single instance of a resource type</a:t>
            </a:r>
          </a:p>
          <a:p>
            <a:pPr lvl="1" eaLnBrk="1" hangingPunct="1"/>
            <a:r>
              <a:rPr lang="en-US" dirty="0" smtClean="0"/>
              <a:t>Use a resource-allocation graph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Multiple instances of a resource type</a:t>
            </a:r>
          </a:p>
          <a:p>
            <a:pPr lvl="1" eaLnBrk="1" hangingPunct="1"/>
            <a:r>
              <a:rPr lang="en-US" dirty="0" smtClean="0"/>
              <a:t> Use the banker’s algorithm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813"/>
            <a:ext cx="76454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Avoidance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44951" y="880305"/>
            <a:ext cx="7515225" cy="3057514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3366FF"/>
                </a:solidFill>
              </a:rPr>
              <a:t>Claim edge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i="1" dirty="0" err="1" smtClean="0">
                <a:sym typeface="Symbol" pitchFamily="18" charset="2"/>
              </a:rPr>
              <a:t>R</a:t>
            </a:r>
            <a:r>
              <a:rPr lang="en-US" sz="2000" i="1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 indicate that process </a:t>
            </a:r>
            <a:r>
              <a:rPr lang="en-US" sz="2000" i="1" dirty="0" err="1" smtClean="0">
                <a:sym typeface="Symbol" pitchFamily="18" charset="2"/>
              </a:rPr>
              <a:t>P</a:t>
            </a:r>
            <a:r>
              <a:rPr lang="en-US" sz="2000" i="1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 may request resource </a:t>
            </a:r>
            <a:r>
              <a:rPr lang="en-US" sz="2000" i="1" dirty="0" err="1" smtClean="0">
                <a:sym typeface="Symbol" pitchFamily="18" charset="2"/>
              </a:rPr>
              <a:t>R</a:t>
            </a:r>
            <a:r>
              <a:rPr lang="en-US" sz="2000" i="1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; in future, represented by a dashed line</a:t>
            </a:r>
            <a:br>
              <a:rPr lang="en-US" sz="2000" dirty="0" smtClean="0">
                <a:sym typeface="Symbol" pitchFamily="18" charset="2"/>
              </a:rPr>
            </a:b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Claim edge converts to request edge when a process requests a resource</a:t>
            </a:r>
            <a:br>
              <a:rPr lang="en-US" sz="2000" dirty="0" smtClean="0">
                <a:sym typeface="Symbol" pitchFamily="18" charset="2"/>
              </a:rPr>
            </a:b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 eaLnBrk="1" hangingPunct="1">
              <a:buFont typeface="Monotype Sorts"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When a resource is released by a process, assignment edge reconverts to a claim edge</a:t>
            </a:r>
            <a:br>
              <a:rPr lang="en-US" sz="2000" dirty="0" smtClean="0">
                <a:sym typeface="Symbol" pitchFamily="18" charset="2"/>
              </a:rPr>
            </a:b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Resources must be claimed </a:t>
            </a:r>
            <a:r>
              <a:rPr lang="en-US" sz="2000" i="1" dirty="0" smtClean="0">
                <a:sym typeface="Symbol" pitchFamily="18" charset="2"/>
              </a:rPr>
              <a:t>a priori</a:t>
            </a:r>
            <a:r>
              <a:rPr lang="en-US" sz="2000" dirty="0" smtClean="0">
                <a:sym typeface="Symbol" pitchFamily="18" charset="2"/>
              </a:rPr>
              <a:t> in the system.</a:t>
            </a:r>
          </a:p>
          <a:p>
            <a:pPr lvl="1" eaLnBrk="1" hangingPunct="1"/>
            <a:r>
              <a:rPr lang="en-US" sz="1600" dirty="0" smtClean="0">
                <a:sym typeface="Symbol" pitchFamily="18" charset="2"/>
              </a:rPr>
              <a:t>All claim edges for a process should be in graph before it starts executing.</a:t>
            </a:r>
            <a:endParaRPr lang="en-US" sz="1600" dirty="0" smtClean="0"/>
          </a:p>
          <a:p>
            <a:pPr eaLnBrk="1" hangingPunct="1"/>
            <a:endParaRPr lang="en-US" sz="2000" dirty="0" smtClean="0">
              <a:sym typeface="Symbol" pitchFamily="18" charset="2"/>
            </a:endParaRPr>
          </a:p>
          <a:p>
            <a:pPr eaLnBrk="1" hangingPunct="1"/>
            <a:endParaRPr lang="en-US" sz="2000" dirty="0" smtClean="0">
              <a:sym typeface="Symbol" pitchFamily="18" charset="2"/>
            </a:endParaRPr>
          </a:p>
          <a:p>
            <a:pPr eaLnBrk="1" hangingPunct="1"/>
            <a:endParaRPr lang="en-US" sz="2000" dirty="0" smtClean="0">
              <a:sym typeface="Symbol" pitchFamily="18" charset="2"/>
            </a:endParaRPr>
          </a:p>
          <a:p>
            <a:pPr eaLnBrk="1" hangingPunct="1">
              <a:buFont typeface="Monotype Sorts"/>
              <a:buNone/>
            </a:pP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 Scheme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16194" y="1392238"/>
            <a:ext cx="8288593" cy="4698846"/>
          </a:xfrm>
        </p:spPr>
        <p:txBody>
          <a:bodyPr/>
          <a:lstStyle/>
          <a:p>
            <a:pPr eaLnBrk="1" hangingPunct="1"/>
            <a:r>
              <a:rPr lang="en-US" dirty="0" smtClean="0"/>
              <a:t>Suppose that process</a:t>
            </a:r>
            <a:r>
              <a:rPr lang="en-US" i="1" dirty="0" smtClean="0"/>
              <a:t> P</a:t>
            </a:r>
            <a:r>
              <a:rPr lang="en-US" i="1" baseline="-25000" dirty="0" smtClean="0"/>
              <a:t>i</a:t>
            </a:r>
            <a:r>
              <a:rPr lang="en-US" dirty="0" smtClean="0"/>
              <a:t> requests a resource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endParaRPr lang="en-US" i="1" baseline="-25000" dirty="0" smtClean="0">
              <a:sym typeface="Symbol" pitchFamily="18" charset="2"/>
            </a:endParaRPr>
          </a:p>
          <a:p>
            <a:pPr eaLnBrk="1" hangingPunct="1"/>
            <a:endParaRPr lang="en-US" i="1" baseline="-25000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6916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</a:t>
            </a:r>
          </a:p>
        </p:txBody>
      </p:sp>
      <p:pic>
        <p:nvPicPr>
          <p:cNvPr id="37891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0025" y="1427163"/>
            <a:ext cx="411638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588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Unsafe State In Resource-Allocation Graph</a:t>
            </a:r>
          </a:p>
        </p:txBody>
      </p:sp>
      <p:pic>
        <p:nvPicPr>
          <p:cNvPr id="38915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4425" y="1230313"/>
            <a:ext cx="4337050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438" y="27081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/>
              <a:t>Banker’s algorithm from William </a:t>
            </a:r>
            <a:r>
              <a:rPr lang="en-GB" sz="3200" dirty="0" err="1" smtClean="0"/>
              <a:t>Stalling’s</a:t>
            </a:r>
            <a:r>
              <a:rPr lang="en-GB" sz="3200" dirty="0" smtClean="0"/>
              <a:t> Book</a:t>
            </a:r>
            <a:endParaRPr lang="en-GB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Process </a:t>
            </a:r>
            <a:r>
              <a:rPr lang="en-NZ" dirty="0" smtClean="0">
                <a:solidFill>
                  <a:srgbClr val="FF0000"/>
                </a:solidFill>
              </a:rPr>
              <a:t>Initiation </a:t>
            </a:r>
            <a:r>
              <a:rPr lang="en-NZ" dirty="0">
                <a:solidFill>
                  <a:srgbClr val="FF0000"/>
                </a:solidFill>
              </a:rPr>
              <a:t>Denial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dirty="0"/>
              <a:t>A process is only started if the maximum claim of all current processes plus those of the new process can be met. </a:t>
            </a:r>
          </a:p>
          <a:p>
            <a:endParaRPr lang="en-NZ" dirty="0" smtClean="0"/>
          </a:p>
          <a:p>
            <a:r>
              <a:rPr lang="en-NZ" dirty="0" smtClean="0"/>
              <a:t>Not </a:t>
            </a:r>
            <a:r>
              <a:rPr lang="en-NZ" dirty="0"/>
              <a:t>optimal, </a:t>
            </a:r>
          </a:p>
          <a:p>
            <a:pPr lvl="1"/>
            <a:r>
              <a:rPr lang="en-NZ" dirty="0"/>
              <a:t>Assumes the worst: that all processes will make their maximum claims together.</a:t>
            </a:r>
          </a:p>
          <a:p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84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Resource </a:t>
            </a:r>
            <a:r>
              <a:rPr lang="en-US" dirty="0" smtClean="0"/>
              <a:t>Allocation </a:t>
            </a:r>
            <a:r>
              <a:rPr lang="en-US" dirty="0"/>
              <a:t>Denial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39761"/>
            <a:ext cx="8229600" cy="4953000"/>
          </a:xfrm>
        </p:spPr>
        <p:txBody>
          <a:bodyPr/>
          <a:lstStyle/>
          <a:p>
            <a:r>
              <a:rPr lang="en-US" dirty="0"/>
              <a:t>Referred to as the banker’s algorithm</a:t>
            </a:r>
          </a:p>
          <a:p>
            <a:pPr lvl="1"/>
            <a:r>
              <a:rPr lang="en-US" dirty="0"/>
              <a:t>A </a:t>
            </a:r>
            <a:r>
              <a:rPr lang="en-NZ" dirty="0"/>
              <a:t>strategy of resource allocation denial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system with fixed number of resources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dirty="0"/>
              <a:t>of the system is the current allocation of resources to process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dirty="0" smtClean="0"/>
              <a:t>Safe </a:t>
            </a:r>
            <a:r>
              <a:rPr lang="en-US" b="1" dirty="0"/>
              <a:t>state</a:t>
            </a:r>
            <a:r>
              <a:rPr lang="en-US" b="1" i="1" dirty="0"/>
              <a:t> </a:t>
            </a:r>
            <a:r>
              <a:rPr lang="en-US" dirty="0"/>
              <a:t>is where there is at least one sequence that does not result in deadlock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dirty="0" smtClean="0"/>
              <a:t>Unsafe </a:t>
            </a:r>
            <a:r>
              <a:rPr lang="en-US" b="1" dirty="0"/>
              <a:t>state </a:t>
            </a:r>
            <a:r>
              <a:rPr lang="en-US" dirty="0"/>
              <a:t>is a state that is not safe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5000"/>
            </a:pPr>
            <a:r>
              <a:rPr lang="en-US" dirty="0" smtClean="0"/>
              <a:t>Deadlock Avoidance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7:  Deadlocks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 anchor="ctr"/>
          <a:lstStyle/>
          <a:p>
            <a:pPr algn="ctr"/>
            <a:r>
              <a:rPr lang="en-NZ" sz="3500"/>
              <a:t>Determination of Safe State</a:t>
            </a:r>
          </a:p>
        </p:txBody>
      </p:sp>
      <p:pic>
        <p:nvPicPr>
          <p:cNvPr id="88067" name="Content Placeholder 3" descr="Fig06_07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86200"/>
            <a:ext cx="72961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2 12"/>
          <p:cNvSpPr/>
          <p:nvPr/>
        </p:nvSpPr>
        <p:spPr>
          <a:xfrm>
            <a:off x="0" y="5562600"/>
            <a:ext cx="1600200" cy="1371600"/>
          </a:xfrm>
          <a:prstGeom prst="borderCallout2">
            <a:avLst>
              <a:gd name="adj1" fmla="val 47968"/>
              <a:gd name="adj2" fmla="val 103468"/>
              <a:gd name="adj3" fmla="val 47967"/>
              <a:gd name="adj4" fmla="val 132401"/>
              <a:gd name="adj5" fmla="val 16674"/>
              <a:gd name="adj6" fmla="val 175694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b="1" dirty="0"/>
              <a:t>Amount of Existing Resources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543800" y="5410200"/>
            <a:ext cx="1600200" cy="1447800"/>
          </a:xfrm>
          <a:prstGeom prst="borderCallout2">
            <a:avLst>
              <a:gd name="adj1" fmla="val 49011"/>
              <a:gd name="adj2" fmla="val -880"/>
              <a:gd name="adj3" fmla="val 47967"/>
              <a:gd name="adj4" fmla="val -32816"/>
              <a:gd name="adj5" fmla="val 15731"/>
              <a:gd name="adj6" fmla="val -75239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b="1" dirty="0"/>
              <a:t>Resources available after allocation</a:t>
            </a:r>
          </a:p>
        </p:txBody>
      </p:sp>
      <p:pic>
        <p:nvPicPr>
          <p:cNvPr id="15" name="Content Placeholder 3" descr="Fig06_07a.gif"/>
          <p:cNvPicPr>
            <a:picLocks noChangeAspect="1"/>
          </p:cNvPicPr>
          <p:nvPr/>
        </p:nvPicPr>
        <p:blipFill>
          <a:blip r:embed="rId3" cstate="print"/>
          <a:srcRect l="-16710" r="-8617" b="-19838"/>
          <a:stretch>
            <a:fillRect/>
          </a:stretch>
        </p:blipFill>
        <p:spPr bwMode="auto">
          <a:xfrm>
            <a:off x="0" y="1524000"/>
            <a:ext cx="9144000" cy="586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51560"/>
          </a:xfrm>
        </p:spPr>
        <p:txBody>
          <a:bodyPr anchor="ctr">
            <a:normAutofit/>
          </a:bodyPr>
          <a:lstStyle/>
          <a:p>
            <a:pPr algn="ctr"/>
            <a:r>
              <a:rPr lang="en-NZ" sz="4000" dirty="0"/>
              <a:t>Process </a:t>
            </a:r>
            <a:r>
              <a:rPr lang="en-NZ" sz="4000" i="1" dirty="0" err="1"/>
              <a:t>i</a:t>
            </a:r>
            <a:endParaRPr lang="en-NZ" sz="4000" dirty="0"/>
          </a:p>
        </p:txBody>
      </p:sp>
      <p:sp>
        <p:nvSpPr>
          <p:cNvPr id="9011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dirty="0" err="1"/>
              <a:t>C</a:t>
            </a:r>
            <a:r>
              <a:rPr lang="en-NZ" baseline="-25000" dirty="0" err="1"/>
              <a:t>ij</a:t>
            </a:r>
            <a:r>
              <a:rPr lang="en-NZ" dirty="0"/>
              <a:t> - </a:t>
            </a:r>
            <a:r>
              <a:rPr lang="en-NZ" dirty="0" err="1"/>
              <a:t>A</a:t>
            </a:r>
            <a:r>
              <a:rPr lang="en-NZ" baseline="-25000" dirty="0" err="1"/>
              <a:t>ij</a:t>
            </a:r>
            <a:r>
              <a:rPr lang="en-NZ" dirty="0"/>
              <a:t> ≤ </a:t>
            </a:r>
            <a:r>
              <a:rPr lang="en-NZ" dirty="0" err="1"/>
              <a:t>V</a:t>
            </a:r>
            <a:r>
              <a:rPr lang="en-NZ" baseline="-25000" dirty="0" err="1"/>
              <a:t>j</a:t>
            </a:r>
            <a:r>
              <a:rPr lang="en-NZ" dirty="0"/>
              <a:t>, for all j</a:t>
            </a:r>
          </a:p>
          <a:p>
            <a:endParaRPr lang="en-NZ" dirty="0" smtClean="0"/>
          </a:p>
          <a:p>
            <a:r>
              <a:rPr lang="en-NZ" dirty="0" smtClean="0"/>
              <a:t>This </a:t>
            </a:r>
            <a:r>
              <a:rPr lang="en-NZ" dirty="0"/>
              <a:t>is not possible for P1, </a:t>
            </a:r>
          </a:p>
          <a:p>
            <a:pPr lvl="1"/>
            <a:r>
              <a:rPr lang="en-NZ" dirty="0"/>
              <a:t>which has only 1 unit of R1 and requires 2 more units of R1, 2 units of R2, and 2 units of R3. </a:t>
            </a:r>
          </a:p>
          <a:p>
            <a:endParaRPr lang="en-NZ" dirty="0" smtClean="0"/>
          </a:p>
          <a:p>
            <a:r>
              <a:rPr lang="en-NZ" dirty="0" smtClean="0"/>
              <a:t>If </a:t>
            </a:r>
            <a:r>
              <a:rPr lang="en-NZ" dirty="0"/>
              <a:t>we assign one unit of R3 to process P2, </a:t>
            </a:r>
          </a:p>
          <a:p>
            <a:pPr lvl="1"/>
            <a:r>
              <a:rPr lang="en-NZ" dirty="0"/>
              <a:t>Then P2 has its maximum required resources allocated and can run to completion and return resources to ‘available’ pool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77240"/>
          </a:xfrm>
        </p:spPr>
        <p:txBody>
          <a:bodyPr anchor="ctr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NZ" sz="4000" dirty="0"/>
              <a:t>After P2 </a:t>
            </a:r>
            <a:r>
              <a:rPr lang="en-NZ" sz="4000" dirty="0" smtClean="0"/>
              <a:t>runs </a:t>
            </a:r>
            <a:r>
              <a:rPr lang="en-NZ" sz="4000" dirty="0"/>
              <a:t>to completion</a:t>
            </a:r>
          </a:p>
        </p:txBody>
      </p:sp>
      <p:pic>
        <p:nvPicPr>
          <p:cNvPr id="91138" name="Content Placeholder 5" descr="Fig06_07b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255520"/>
            <a:ext cx="8704263" cy="44196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7680" y="112776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NZ" sz="2800" dirty="0">
                <a:latin typeface="+mn-lt"/>
              </a:rPr>
              <a:t>Can any of the remaining processes can be completed?</a:t>
            </a:r>
          </a:p>
        </p:txBody>
      </p:sp>
      <p:sp>
        <p:nvSpPr>
          <p:cNvPr id="5" name="Line Callout 2 4"/>
          <p:cNvSpPr>
            <a:spLocks/>
          </p:cNvSpPr>
          <p:nvPr/>
        </p:nvSpPr>
        <p:spPr bwMode="auto">
          <a:xfrm>
            <a:off x="914400" y="606552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7333"/>
              <a:gd name="adj5" fmla="val -446875"/>
              <a:gd name="adj6" fmla="val -2867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lt1"/>
                </a:solidFill>
                <a:latin typeface="+mn-lt"/>
              </a:rPr>
              <a:t>Note P2 is completed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After P1 completes</a:t>
            </a:r>
          </a:p>
        </p:txBody>
      </p:sp>
      <p:pic>
        <p:nvPicPr>
          <p:cNvPr id="93186" name="Content Placeholder 5" descr="Fig06_07c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447800"/>
            <a:ext cx="8154988" cy="361791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484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P3 Completes</a:t>
            </a:r>
          </a:p>
        </p:txBody>
      </p:sp>
      <p:pic>
        <p:nvPicPr>
          <p:cNvPr id="95234" name="Content Placeholder 5" descr="Fig06_07d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5588" y="1066800"/>
            <a:ext cx="8507412" cy="3962400"/>
          </a:xfrm>
        </p:spPr>
      </p:pic>
      <p:sp>
        <p:nvSpPr>
          <p:cNvPr id="4" name="Vertical Scroll 3"/>
          <p:cNvSpPr/>
          <p:nvPr/>
        </p:nvSpPr>
        <p:spPr>
          <a:xfrm>
            <a:off x="1981200" y="5410200"/>
            <a:ext cx="6248400" cy="1447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800" dirty="0"/>
              <a:t>Thus, the state defined originally  is a safe state.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r>
              <a:rPr lang="en-NZ"/>
              <a:t>Determination of an </a:t>
            </a:r>
            <a:br>
              <a:rPr lang="en-NZ"/>
            </a:br>
            <a:r>
              <a:rPr lang="en-NZ"/>
              <a:t>Unsafe State</a:t>
            </a:r>
            <a:endParaRPr lang="en-US"/>
          </a:p>
        </p:txBody>
      </p:sp>
      <p:pic>
        <p:nvPicPr>
          <p:cNvPr id="97282" name="Content Placeholder 4" descr="Fig06_08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676400"/>
            <a:ext cx="6811963" cy="5181600"/>
          </a:xfrm>
        </p:spPr>
      </p:pic>
      <p:sp>
        <p:nvSpPr>
          <p:cNvPr id="7" name="Line Callout 2 6"/>
          <p:cNvSpPr/>
          <p:nvPr/>
        </p:nvSpPr>
        <p:spPr>
          <a:xfrm>
            <a:off x="7315200" y="2209800"/>
            <a:ext cx="1828800" cy="2362200"/>
          </a:xfrm>
          <a:prstGeom prst="borderCallout2">
            <a:avLst>
              <a:gd name="adj1" fmla="val 47782"/>
              <a:gd name="adj2" fmla="val -3125"/>
              <a:gd name="adj3" fmla="val 48589"/>
              <a:gd name="adj4" fmla="val -40625"/>
              <a:gd name="adj5" fmla="val 90994"/>
              <a:gd name="adj6" fmla="val -128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dirty="0"/>
              <a:t>This time Suppose that P1 makes the request for one additional unit each of R1 and R3.</a:t>
            </a:r>
          </a:p>
          <a:p>
            <a:pPr>
              <a:defRPr/>
            </a:pPr>
            <a:r>
              <a:rPr lang="en-NZ" b="1" i="1" dirty="0"/>
              <a:t>Is this safe?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 dirty="0"/>
              <a:t>Deadlock </a:t>
            </a:r>
            <a:r>
              <a:rPr lang="en-NZ" dirty="0" smtClean="0"/>
              <a:t>Avoidance Strategy</a:t>
            </a:r>
            <a:endParaRPr lang="en-NZ" dirty="0"/>
          </a:p>
        </p:txBody>
      </p:sp>
      <p:sp>
        <p:nvSpPr>
          <p:cNvPr id="993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400" dirty="0"/>
              <a:t>When a process makes a request for a set of resources, </a:t>
            </a:r>
          </a:p>
          <a:p>
            <a:pPr lvl="1"/>
            <a:r>
              <a:rPr lang="en-NZ" sz="2000" dirty="0"/>
              <a:t>assume that the request is granted, </a:t>
            </a:r>
          </a:p>
          <a:p>
            <a:pPr lvl="1"/>
            <a:r>
              <a:rPr lang="en-NZ" sz="2000" dirty="0"/>
              <a:t>Update the system state accordingly, </a:t>
            </a:r>
          </a:p>
          <a:p>
            <a:endParaRPr lang="en-NZ" sz="2400" dirty="0" smtClean="0"/>
          </a:p>
          <a:p>
            <a:r>
              <a:rPr lang="en-NZ" sz="2400" dirty="0" smtClean="0"/>
              <a:t>Then </a:t>
            </a:r>
            <a:r>
              <a:rPr lang="en-NZ" sz="2400" dirty="0"/>
              <a:t>determine if the result is a safe state. </a:t>
            </a:r>
          </a:p>
          <a:p>
            <a:pPr lvl="1"/>
            <a:r>
              <a:rPr lang="en-NZ" sz="2000" dirty="0"/>
              <a:t>If so, grant the request and, </a:t>
            </a:r>
          </a:p>
          <a:p>
            <a:pPr lvl="1"/>
            <a:r>
              <a:rPr lang="en-NZ" sz="2000" dirty="0"/>
              <a:t>if not, block the process until it is safe to grant the request.</a:t>
            </a:r>
          </a:p>
          <a:p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448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Deadlock Avoidance </a:t>
            </a:r>
            <a:r>
              <a:rPr lang="en-US" sz="4000" dirty="0" smtClean="0"/>
              <a:t>Logic</a:t>
            </a:r>
            <a:endParaRPr lang="en-US" sz="4000" dirty="0"/>
          </a:p>
        </p:txBody>
      </p:sp>
      <p:pic>
        <p:nvPicPr>
          <p:cNvPr id="101378" name="Content Placeholder 3" descr="Fig06_09a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51548" y="1188720"/>
            <a:ext cx="7600950" cy="5334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34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Deadlock Avoidance </a:t>
            </a:r>
            <a:r>
              <a:rPr lang="en-US" dirty="0" smtClean="0">
                <a:solidFill>
                  <a:srgbClr val="FF0000"/>
                </a:solidFill>
              </a:rPr>
              <a:t>Logic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426" name="Content Placeholder 3" descr="Fig06_09b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6280" y="1171575"/>
            <a:ext cx="8202613" cy="47720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r>
              <a:rPr lang="en-US"/>
              <a:t>Deadlock Avoidance Advantages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dirty="0"/>
              <a:t>It is not necessary to </a:t>
            </a:r>
            <a:r>
              <a:rPr lang="en-NZ" dirty="0" smtClean="0"/>
              <a:t>pre-empt </a:t>
            </a:r>
            <a:r>
              <a:rPr lang="en-NZ" dirty="0"/>
              <a:t>and rollback processes, as in deadlock detection, </a:t>
            </a:r>
          </a:p>
          <a:p>
            <a:endParaRPr lang="en-NZ" dirty="0" smtClean="0"/>
          </a:p>
          <a:p>
            <a:r>
              <a:rPr lang="en-NZ" dirty="0" smtClean="0"/>
              <a:t>It </a:t>
            </a:r>
            <a:r>
              <a:rPr lang="en-NZ" dirty="0"/>
              <a:t>is less restrictive than deadlock prevention.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98634"/>
          </a:xfrm>
        </p:spPr>
        <p:txBody>
          <a:bodyPr anchor="ctr"/>
          <a:lstStyle/>
          <a:p>
            <a:pPr algn="ctr"/>
            <a:r>
              <a:rPr lang="en-US" dirty="0"/>
              <a:t>Deadlock Avoidance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 smtClean="0"/>
              <a:t>Deadlock Prevention: Low system utilization, low system throughput</a:t>
            </a:r>
          </a:p>
          <a:p>
            <a:endParaRPr lang="en-US" sz="2400" dirty="0" smtClean="0"/>
          </a:p>
          <a:p>
            <a:r>
              <a:rPr lang="en-US" sz="2400" dirty="0" smtClean="0"/>
              <a:t>Deadlock Avoidance: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decision is made dynamically whether the current resource allocation request will, if granted, potentially lead to a deadlock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Requires </a:t>
            </a:r>
            <a:r>
              <a:rPr lang="en-US" sz="2000" dirty="0"/>
              <a:t>knowledge of future process requests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r>
              <a:rPr lang="en-US"/>
              <a:t>Deadlock Avoidance Restrictions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/>
              <a:t>Maximum resource requirement must be stated in advance</a:t>
            </a:r>
          </a:p>
          <a:p>
            <a:endParaRPr lang="en-US" sz="2400" dirty="0" smtClean="0"/>
          </a:p>
          <a:p>
            <a:r>
              <a:rPr lang="en-US" sz="2400" dirty="0" smtClean="0"/>
              <a:t>Processes </a:t>
            </a:r>
            <a:r>
              <a:rPr lang="en-US" sz="2400" dirty="0"/>
              <a:t>under consideration must be independent and with no synchronization requirements</a:t>
            </a:r>
          </a:p>
          <a:p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must be a fixed number of resources to allocate</a:t>
            </a:r>
          </a:p>
          <a:p>
            <a:endParaRPr lang="en-US" sz="2400" smtClean="0"/>
          </a:p>
          <a:p>
            <a:r>
              <a:rPr lang="en-US" sz="2400" smtClean="0"/>
              <a:t>No </a:t>
            </a:r>
            <a:r>
              <a:rPr lang="en-US" sz="2400" dirty="0"/>
              <a:t>process may exit while holding resources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Avoidance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93371" y="1062910"/>
            <a:ext cx="798307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latin typeface="Helvetica" charset="0"/>
              </a:rPr>
              <a:t>Requires that the system has some additional </a:t>
            </a:r>
            <a:r>
              <a:rPr lang="en-US" sz="2400" i="1" dirty="0">
                <a:latin typeface="Helvetica" charset="0"/>
              </a:rPr>
              <a:t>a priori </a:t>
            </a:r>
            <a:r>
              <a:rPr lang="en-US" sz="2400" dirty="0">
                <a:latin typeface="Helvetica" charset="0"/>
              </a:rPr>
              <a:t>information </a:t>
            </a:r>
            <a:r>
              <a:rPr lang="en-US" sz="2400" dirty="0" smtClean="0">
                <a:latin typeface="Helvetica" charset="0"/>
              </a:rPr>
              <a:t>available.</a:t>
            </a:r>
          </a:p>
          <a:p>
            <a:pPr marL="812800" lvl="1" indent="-3556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Helvetica" charset="0"/>
              </a:rPr>
              <a:t>For example, system knows that process P will require disk and then printer, whereas process Q will require printer and than disk.</a:t>
            </a:r>
          </a:p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 smtClean="0">
              <a:latin typeface="Helvetica" charset="0"/>
            </a:endParaRPr>
          </a:p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Helvetica" charset="0"/>
              </a:rPr>
              <a:t>Each request requires that in making the decision the system consider the resources currently available, the resources currently allocated to each process and future requests and releases of each process.</a:t>
            </a:r>
          </a:p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 smtClean="0">
              <a:latin typeface="Helvetic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Two Approaches to </a:t>
            </a:r>
            <a:r>
              <a:rPr lang="en-US" sz="3200" dirty="0" smtClean="0">
                <a:solidFill>
                  <a:srgbClr val="FF0000"/>
                </a:solidFill>
              </a:rPr>
              <a:t>Deadlock </a:t>
            </a:r>
            <a:r>
              <a:rPr lang="en-US" sz="3200" dirty="0">
                <a:solidFill>
                  <a:srgbClr val="FF0000"/>
                </a:solidFill>
              </a:rPr>
              <a:t>Avoidance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Process Initiation Denial</a:t>
            </a:r>
          </a:p>
          <a:p>
            <a:pPr lvl="1"/>
            <a:r>
              <a:rPr lang="en-US"/>
              <a:t>Do not start a process if its demands might lead to deadlock</a:t>
            </a:r>
          </a:p>
          <a:p>
            <a:pPr lvl="1"/>
            <a:endParaRPr lang="en-US"/>
          </a:p>
          <a:p>
            <a:r>
              <a:rPr lang="en-US"/>
              <a:t>Resource Allocation Denial</a:t>
            </a:r>
          </a:p>
          <a:p>
            <a:pPr lvl="1"/>
            <a:r>
              <a:rPr lang="en-US"/>
              <a:t>Do not grant an incremental resource request to a process if this allocation might lead to deadlock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62461" y="788277"/>
            <a:ext cx="7977041" cy="2270233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mbria" pitchFamily="18" charset="0"/>
              </a:rPr>
              <a:t>Various algorithms that use this approach differ in amount and type of information required.</a:t>
            </a:r>
          </a:p>
          <a:p>
            <a:pPr eaLnBrk="1" hangingPunct="1"/>
            <a:endParaRPr lang="en-US" sz="2000" dirty="0" smtClean="0">
              <a:latin typeface="Cambria" pitchFamily="18" charset="0"/>
            </a:endParaRPr>
          </a:p>
          <a:p>
            <a:pPr eaLnBrk="1" hangingPunct="1"/>
            <a:r>
              <a:rPr lang="en-US" sz="2000" dirty="0" smtClean="0">
                <a:latin typeface="Cambria" pitchFamily="18" charset="0"/>
              </a:rPr>
              <a:t>Simplest and most useful model requires that each process declare the </a:t>
            </a:r>
            <a:r>
              <a:rPr lang="en-US" sz="2000" i="1" dirty="0" smtClean="0">
                <a:latin typeface="Cambria" pitchFamily="18" charset="0"/>
              </a:rPr>
              <a:t>maximum number</a:t>
            </a:r>
            <a:r>
              <a:rPr lang="en-US" sz="2000" dirty="0" smtClean="0">
                <a:latin typeface="Cambria" pitchFamily="18" charset="0"/>
              </a:rPr>
              <a:t> of resources of each type that it may need</a:t>
            </a:r>
            <a:br>
              <a:rPr lang="en-US" sz="2000" dirty="0" smtClean="0">
                <a:latin typeface="Cambria" pitchFamily="18" charset="0"/>
              </a:rPr>
            </a:br>
            <a:endParaRPr lang="en-US" sz="2000" dirty="0" smtClean="0">
              <a:latin typeface="Cambria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mbria" pitchFamily="18" charset="0"/>
              </a:rPr>
              <a:t>Deadlock Avoidance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281" y="2863305"/>
            <a:ext cx="839700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The deadlock-avoidance algorithm dynamically examines the resource-allocation state to ensure that there can never be a circular-wait condition</a:t>
            </a:r>
            <a:endParaRPr lang="en-GB" sz="2400" b="1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337" y="4610697"/>
            <a:ext cx="830642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Resource-allocation state is defined by the number of available and allocated resources, and the maximum demands of the processes</a:t>
            </a:r>
          </a:p>
          <a:p>
            <a:pPr algn="ctr"/>
            <a:endParaRPr lang="en-GB" sz="24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96356" y="978967"/>
            <a:ext cx="7656512" cy="1322799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mbria" pitchFamily="18" charset="0"/>
              </a:rPr>
              <a:t>When a process requests an available resource, system must decide if immediate allocation leaves the system in a safe state: </a:t>
            </a:r>
          </a:p>
          <a:p>
            <a:pPr lvl="1" eaLnBrk="1" hangingPunct="1"/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mbria" pitchFamily="18" charset="0"/>
              </a:rPr>
              <a:t>Safe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804" y="2639721"/>
            <a:ext cx="747142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latin typeface="Cambria" pitchFamily="18" charset="0"/>
              </a:rPr>
              <a:t>Safe State</a:t>
            </a:r>
            <a:r>
              <a:rPr lang="en-US" sz="2000" dirty="0" smtClean="0">
                <a:latin typeface="Cambria" pitchFamily="18" charset="0"/>
              </a:rPr>
              <a:t>: </a:t>
            </a:r>
          </a:p>
          <a:p>
            <a:pPr marL="0" lvl="1" algn="ctr"/>
            <a:r>
              <a:rPr lang="en-US" sz="2000" dirty="0" smtClean="0">
                <a:latin typeface="Cambria" pitchFamily="18" charset="0"/>
              </a:rPr>
              <a:t>If system can allocate resources to each process (up to its maximum) in some order and still avoid deadlock.</a:t>
            </a:r>
            <a:endParaRPr lang="en-GB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96356" y="978967"/>
            <a:ext cx="7656512" cy="204801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mbria" pitchFamily="18" charset="0"/>
              </a:rPr>
              <a:t>System is in </a:t>
            </a:r>
            <a:r>
              <a:rPr lang="en-US" sz="2400" b="1" dirty="0" smtClean="0">
                <a:solidFill>
                  <a:srgbClr val="3366FF"/>
                </a:solidFill>
                <a:latin typeface="Cambria" pitchFamily="18" charset="0"/>
              </a:rPr>
              <a:t>safe state</a:t>
            </a:r>
            <a:r>
              <a:rPr lang="en-US" sz="2400" dirty="0" smtClean="0">
                <a:solidFill>
                  <a:srgbClr val="3366FF"/>
                </a:solidFill>
                <a:latin typeface="Cambria" pitchFamily="18" charset="0"/>
              </a:rPr>
              <a:t> </a:t>
            </a:r>
          </a:p>
          <a:p>
            <a:pPr lvl="1" eaLnBrk="1" hangingPunct="1"/>
            <a:r>
              <a:rPr lang="en-US" sz="2000" dirty="0" smtClean="0">
                <a:latin typeface="Cambria" pitchFamily="18" charset="0"/>
              </a:rPr>
              <a:t>if there exists a sequence &lt;</a:t>
            </a:r>
            <a:r>
              <a:rPr lang="en-US" sz="2000" i="1" dirty="0" smtClean="0">
                <a:latin typeface="Cambria" pitchFamily="18" charset="0"/>
              </a:rPr>
              <a:t>P</a:t>
            </a:r>
            <a:r>
              <a:rPr lang="en-US" sz="2000" i="1" baseline="-25000" dirty="0" smtClean="0">
                <a:latin typeface="Cambria" pitchFamily="18" charset="0"/>
              </a:rPr>
              <a:t>1</a:t>
            </a:r>
            <a:r>
              <a:rPr lang="en-US" sz="2000" i="1" dirty="0" smtClean="0">
                <a:latin typeface="Cambria" pitchFamily="18" charset="0"/>
              </a:rPr>
              <a:t>, P</a:t>
            </a:r>
            <a:r>
              <a:rPr lang="en-US" sz="2000" i="1" baseline="-25000" dirty="0" smtClean="0">
                <a:latin typeface="Cambria" pitchFamily="18" charset="0"/>
              </a:rPr>
              <a:t>2</a:t>
            </a:r>
            <a:r>
              <a:rPr lang="en-US" sz="2000" i="1" dirty="0" smtClean="0">
                <a:latin typeface="Cambria" pitchFamily="18" charset="0"/>
              </a:rPr>
              <a:t>, …, </a:t>
            </a:r>
            <a:r>
              <a:rPr lang="en-US" sz="2000" i="1" dirty="0" err="1" smtClean="0">
                <a:latin typeface="Cambria" pitchFamily="18" charset="0"/>
              </a:rPr>
              <a:t>P</a:t>
            </a:r>
            <a:r>
              <a:rPr lang="en-US" sz="2000" i="1" baseline="-25000" dirty="0" err="1" smtClean="0">
                <a:latin typeface="Cambria" pitchFamily="18" charset="0"/>
              </a:rPr>
              <a:t>n</a:t>
            </a:r>
            <a:r>
              <a:rPr lang="en-US" sz="2000" dirty="0" smtClean="0">
                <a:latin typeface="Cambria" pitchFamily="18" charset="0"/>
              </a:rPr>
              <a:t>&gt; of ALL the  processes  in the systems </a:t>
            </a:r>
          </a:p>
          <a:p>
            <a:pPr lvl="1" eaLnBrk="1" hangingPunct="1"/>
            <a:r>
              <a:rPr lang="en-US" sz="2000" dirty="0" smtClean="0">
                <a:latin typeface="Cambria" pitchFamily="18" charset="0"/>
              </a:rPr>
              <a:t>such that  for each 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, the resources that P</a:t>
            </a:r>
            <a:r>
              <a:rPr lang="en-US" sz="2000" baseline="-25000" dirty="0" smtClean="0">
                <a:latin typeface="Cambria" pitchFamily="18" charset="0"/>
              </a:rPr>
              <a:t>i </a:t>
            </a:r>
            <a:r>
              <a:rPr lang="en-US" sz="2000" dirty="0" smtClean="0">
                <a:latin typeface="Cambria" pitchFamily="18" charset="0"/>
              </a:rPr>
              <a:t>can still request can be satisfied by currently available resources + resources held by all the </a:t>
            </a:r>
            <a:r>
              <a:rPr lang="en-US" sz="2000" i="1" dirty="0" err="1" smtClean="0">
                <a:latin typeface="Cambria" pitchFamily="18" charset="0"/>
              </a:rPr>
              <a:t>P</a:t>
            </a:r>
            <a:r>
              <a:rPr lang="en-US" sz="2000" i="1" baseline="-25000" dirty="0" err="1" smtClean="0">
                <a:latin typeface="Cambria" pitchFamily="18" charset="0"/>
              </a:rPr>
              <a:t>j</a:t>
            </a:r>
            <a:r>
              <a:rPr lang="en-US" sz="2000" dirty="0" smtClean="0">
                <a:latin typeface="Cambria" pitchFamily="18" charset="0"/>
              </a:rPr>
              <a:t>, with</a:t>
            </a:r>
            <a:r>
              <a:rPr lang="en-US" sz="2000" i="1" dirty="0" smtClean="0">
                <a:latin typeface="Cambria" pitchFamily="18" charset="0"/>
              </a:rPr>
              <a:t> j </a:t>
            </a:r>
            <a:r>
              <a:rPr lang="en-US" sz="2000" dirty="0" smtClean="0">
                <a:latin typeface="Cambria" pitchFamily="18" charset="0"/>
              </a:rPr>
              <a:t>&lt; </a:t>
            </a:r>
            <a:r>
              <a:rPr lang="en-US" sz="2000" i="1" dirty="0" err="1" smtClean="0">
                <a:latin typeface="Cambria" pitchFamily="18" charset="0"/>
              </a:rPr>
              <a:t>i</a:t>
            </a:r>
            <a:endParaRPr lang="en-US" sz="2000" i="1" dirty="0" smtClean="0">
              <a:latin typeface="Cambria" pitchFamily="18" charset="0"/>
            </a:endParaRPr>
          </a:p>
          <a:p>
            <a:pPr eaLnBrk="1" hangingPunct="1"/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920" y="3381847"/>
            <a:ext cx="80220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000" dirty="0" smtClean="0"/>
              <a:t>That is:</a:t>
            </a:r>
          </a:p>
          <a:p>
            <a:pPr lvl="1" eaLnBrk="1" hangingPunct="1"/>
            <a:r>
              <a:rPr lang="en-US" dirty="0" smtClean="0"/>
              <a:t>If P</a:t>
            </a:r>
            <a:r>
              <a:rPr lang="en-US" baseline="-25000" dirty="0" smtClean="0"/>
              <a:t>i</a:t>
            </a:r>
            <a:r>
              <a:rPr lang="en-US" dirty="0" smtClean="0"/>
              <a:t> resource needs are not immediately available, then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can wait until all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have finished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When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finished,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can obtain needed resources, execute, return allocated resources, and terminate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When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terminates,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baseline="-25000" dirty="0" smtClean="0"/>
              <a:t>+1</a:t>
            </a:r>
            <a:r>
              <a:rPr lang="en-US" dirty="0" smtClean="0"/>
              <a:t> can obtain its needed resources, and so on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11288"/>
            <a:ext cx="7459662" cy="4414837"/>
          </a:xfrm>
        </p:spPr>
        <p:txBody>
          <a:bodyPr/>
          <a:lstStyle/>
          <a:p>
            <a:pPr eaLnBrk="1" hangingPunct="1"/>
            <a:r>
              <a:rPr lang="en-US" dirty="0" smtClean="0"/>
              <a:t>If a system is in safe state </a:t>
            </a:r>
            <a:r>
              <a:rPr lang="en-US" dirty="0" smtClean="0">
                <a:sym typeface="Symbol" pitchFamily="18" charset="2"/>
              </a:rPr>
              <a:t> no deadlocks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If a system is in unsafe state  possibility of deadlock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Avoidance  ensure that a system will never enter an unsafe state.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886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Basic 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2894</TotalTime>
  <Words>1897</Words>
  <Application>Microsoft Office PowerPoint</Application>
  <PresentationFormat>On-screen Show (4:3)</PresentationFormat>
  <Paragraphs>266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Operating Systems</vt:lpstr>
      <vt:lpstr>Chapter 7:  Deadlocks</vt:lpstr>
      <vt:lpstr>Deadlock Avoidance</vt:lpstr>
      <vt:lpstr>Deadlock Avoidance</vt:lpstr>
      <vt:lpstr>Two Approaches to Deadlock Avoidance</vt:lpstr>
      <vt:lpstr>Deadlock Avoidance</vt:lpstr>
      <vt:lpstr>Safe State</vt:lpstr>
      <vt:lpstr>Safe State</vt:lpstr>
      <vt:lpstr>Basic Facts</vt:lpstr>
      <vt:lpstr>Safe, Unsafe, Deadlock State </vt:lpstr>
      <vt:lpstr>Avoidance algorithms</vt:lpstr>
      <vt:lpstr>Avoidance algorithms</vt:lpstr>
      <vt:lpstr>Resource-Allocation Graph Scheme</vt:lpstr>
      <vt:lpstr>Resource-Allocation Graph Algorithm</vt:lpstr>
      <vt:lpstr>Resource-Allocation Graph</vt:lpstr>
      <vt:lpstr>Unsafe State In Resource-Allocation Graph</vt:lpstr>
      <vt:lpstr>Banker’s algorithm from William Stalling’s Book</vt:lpstr>
      <vt:lpstr>Process Initiation Denial</vt:lpstr>
      <vt:lpstr>Resource Allocation Denial</vt:lpstr>
      <vt:lpstr>Determination of Safe State</vt:lpstr>
      <vt:lpstr>Process i</vt:lpstr>
      <vt:lpstr>After P2 runs to completion</vt:lpstr>
      <vt:lpstr>After P1 completes</vt:lpstr>
      <vt:lpstr>P3 Completes</vt:lpstr>
      <vt:lpstr>Determination of an  Unsafe State</vt:lpstr>
      <vt:lpstr>Deadlock Avoidance Strategy</vt:lpstr>
      <vt:lpstr>Deadlock Avoidance Logic</vt:lpstr>
      <vt:lpstr>Deadlock Avoidance Logic</vt:lpstr>
      <vt:lpstr>Deadlock Avoidance Advantages</vt:lpstr>
      <vt:lpstr>Deadlock Avoidance Restrictions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Hammad</cp:lastModifiedBy>
  <cp:revision>254</cp:revision>
  <cp:lastPrinted>2001-06-14T19:16:14Z</cp:lastPrinted>
  <dcterms:created xsi:type="dcterms:W3CDTF">2008-08-18T22:49:08Z</dcterms:created>
  <dcterms:modified xsi:type="dcterms:W3CDTF">2011-12-27T15:45:15Z</dcterms:modified>
</cp:coreProperties>
</file>