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Override PartName="/ppt/theme/themeOverride4.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4" r:id="rId1"/>
  </p:sldMasterIdLst>
  <p:notesMasterIdLst>
    <p:notesMasterId r:id="rId17"/>
  </p:notesMasterIdLst>
  <p:handoutMasterIdLst>
    <p:handoutMasterId r:id="rId18"/>
  </p:handoutMasterIdLst>
  <p:sldIdLst>
    <p:sldId id="318" r:id="rId2"/>
    <p:sldId id="264" r:id="rId3"/>
    <p:sldId id="288" r:id="rId4"/>
    <p:sldId id="321" r:id="rId5"/>
    <p:sldId id="289" r:id="rId6"/>
    <p:sldId id="262" r:id="rId7"/>
    <p:sldId id="323" r:id="rId8"/>
    <p:sldId id="324" r:id="rId9"/>
    <p:sldId id="325" r:id="rId10"/>
    <p:sldId id="326" r:id="rId11"/>
    <p:sldId id="296" r:id="rId12"/>
    <p:sldId id="319" r:id="rId13"/>
    <p:sldId id="320" r:id="rId14"/>
    <p:sldId id="297" r:id="rId15"/>
    <p:sldId id="322" r:id="rId16"/>
  </p:sldIdLst>
  <p:sldSz cx="9144000" cy="6858000" type="screen4x3"/>
  <p:notesSz cx="6797675" cy="987425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0066"/>
    <a:srgbClr val="009900"/>
    <a:srgbClr val="5FD5FF"/>
    <a:srgbClr val="B3EBFF"/>
    <a:srgbClr val="79DCFF"/>
    <a:srgbClr val="33CCFF"/>
    <a:srgbClr val="33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33" autoAdjust="0"/>
  </p:normalViewPr>
  <p:slideViewPr>
    <p:cSldViewPr snapToGrid="0">
      <p:cViewPr varScale="1">
        <p:scale>
          <a:sx n="53" d="100"/>
          <a:sy n="53" d="100"/>
        </p:scale>
        <p:origin x="-1560" y="-96"/>
      </p:cViewPr>
      <p:guideLst>
        <p:guide orient="horz" pos="801"/>
        <p:guide pos="5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43912" cy="493037"/>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a:latin typeface="Helvetica" pitchFamily="34" charset="0"/>
                <a:ea typeface="ＭＳ Ｐゴシック" charset="-128"/>
              </a:defRPr>
            </a:lvl1pPr>
          </a:lstStyle>
          <a:p>
            <a:pPr>
              <a:defRPr/>
            </a:pPr>
            <a:endParaRPr lang="en-US"/>
          </a:p>
        </p:txBody>
      </p:sp>
      <p:sp>
        <p:nvSpPr>
          <p:cNvPr id="88067" name="Rectangle 3"/>
          <p:cNvSpPr>
            <a:spLocks noGrp="1" noChangeArrowheads="1"/>
          </p:cNvSpPr>
          <p:nvPr>
            <p:ph type="dt" sz="quarter" idx="1"/>
          </p:nvPr>
        </p:nvSpPr>
        <p:spPr bwMode="auto">
          <a:xfrm>
            <a:off x="3853765" y="0"/>
            <a:ext cx="2943911" cy="493037"/>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a:latin typeface="Helvetica" pitchFamily="34" charset="0"/>
                <a:ea typeface="ＭＳ Ｐゴシック" charset="-128"/>
              </a:defRPr>
            </a:lvl1pPr>
          </a:lstStyle>
          <a:p>
            <a:pPr>
              <a:defRPr/>
            </a:pPr>
            <a:endParaRPr lang="en-US"/>
          </a:p>
        </p:txBody>
      </p:sp>
      <p:sp>
        <p:nvSpPr>
          <p:cNvPr id="88068" name="Rectangle 4"/>
          <p:cNvSpPr>
            <a:spLocks noGrp="1" noChangeArrowheads="1"/>
          </p:cNvSpPr>
          <p:nvPr>
            <p:ph type="ftr" sz="quarter" idx="2"/>
          </p:nvPr>
        </p:nvSpPr>
        <p:spPr bwMode="auto">
          <a:xfrm>
            <a:off x="0" y="9381213"/>
            <a:ext cx="2943912" cy="493037"/>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a:latin typeface="Helvetica" pitchFamily="34" charset="0"/>
                <a:ea typeface="ＭＳ Ｐゴシック" charset="-128"/>
              </a:defRPr>
            </a:lvl1pPr>
          </a:lstStyle>
          <a:p>
            <a:pPr>
              <a:defRPr/>
            </a:pPr>
            <a:endParaRPr lang="en-US"/>
          </a:p>
        </p:txBody>
      </p:sp>
      <p:sp>
        <p:nvSpPr>
          <p:cNvPr id="88069" name="Rectangle 5"/>
          <p:cNvSpPr>
            <a:spLocks noGrp="1" noChangeArrowheads="1"/>
          </p:cNvSpPr>
          <p:nvPr>
            <p:ph type="sldNum" sz="quarter" idx="3"/>
          </p:nvPr>
        </p:nvSpPr>
        <p:spPr bwMode="auto">
          <a:xfrm>
            <a:off x="3853765" y="9381213"/>
            <a:ext cx="2943911" cy="493037"/>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a:latin typeface="Helvetica" pitchFamily="34" charset="0"/>
                <a:ea typeface="ＭＳ Ｐゴシック" charset="-128"/>
              </a:defRPr>
            </a:lvl1pPr>
          </a:lstStyle>
          <a:p>
            <a:pPr>
              <a:defRPr/>
            </a:pPr>
            <a:fld id="{75845927-4D03-4CE5-A096-E8E1C0D1670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3912" cy="493037"/>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a:latin typeface="Times New Roman" pitchFamily="18" charset="0"/>
                <a:ea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853765" y="0"/>
            <a:ext cx="2943911" cy="493037"/>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a:latin typeface="Times New Roman" pitchFamily="18" charset="0"/>
                <a:ea typeface="ＭＳ Ｐゴシック" charset="-128"/>
              </a:defRPr>
            </a:lvl1pPr>
          </a:lstStyle>
          <a:p>
            <a:pPr>
              <a:defRPr/>
            </a:pPr>
            <a:endParaRPr lang="en-US"/>
          </a:p>
        </p:txBody>
      </p:sp>
      <p:sp>
        <p:nvSpPr>
          <p:cNvPr id="60420" name="Rectangle 4"/>
          <p:cNvSpPr>
            <a:spLocks noGrp="1" noRot="1" noChangeAspect="1" noChangeArrowheads="1" noTextEdit="1"/>
          </p:cNvSpPr>
          <p:nvPr>
            <p:ph type="sldImg" idx="2"/>
          </p:nvPr>
        </p:nvSpPr>
        <p:spPr bwMode="auto">
          <a:xfrm>
            <a:off x="931863" y="741363"/>
            <a:ext cx="4933950" cy="37020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05227" y="4690607"/>
            <a:ext cx="4987223" cy="444240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381213"/>
            <a:ext cx="2943912" cy="493037"/>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a:latin typeface="Times New Roman" pitchFamily="18" charset="0"/>
                <a:ea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853765" y="9381213"/>
            <a:ext cx="2943911" cy="493037"/>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a:latin typeface="Times New Roman" pitchFamily="18" charset="0"/>
                <a:ea typeface="ＭＳ Ｐゴシック" charset="-128"/>
              </a:defRPr>
            </a:lvl1pPr>
          </a:lstStyle>
          <a:p>
            <a:pPr>
              <a:defRPr/>
            </a:pPr>
            <a:fld id="{000452CC-4704-42D3-9EB7-0B2F97EED27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22B40A77-9799-4338-91B1-12DC091777C5}" type="slidenum">
              <a:rPr lang="en-US" smtClean="0">
                <a:ea typeface="MS PGothic" pitchFamily="34" charset="-128"/>
              </a:rPr>
              <a:pPr/>
              <a:t>2</a:t>
            </a:fld>
            <a:endParaRPr lang="en-US" smtClean="0">
              <a:ea typeface="MS PGothic" pitchFamily="34" charset="-128"/>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241E70CE-12F8-4151-A300-83B5A4D9E7DE}" type="slidenum">
              <a:rPr lang="en-US" smtClean="0">
                <a:ea typeface="MS PGothic" pitchFamily="34" charset="-128"/>
              </a:rPr>
              <a:pPr/>
              <a:t>11</a:t>
            </a:fld>
            <a:endParaRPr lang="en-US" smtClean="0">
              <a:ea typeface="MS PGothic" pitchFamily="34" charset="-128"/>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241E70CE-12F8-4151-A300-83B5A4D9E7DE}" type="slidenum">
              <a:rPr lang="en-US" smtClean="0">
                <a:ea typeface="MS PGothic" pitchFamily="34" charset="-128"/>
              </a:rPr>
              <a:pPr/>
              <a:t>12</a:t>
            </a:fld>
            <a:endParaRPr lang="en-US" smtClean="0">
              <a:ea typeface="MS PGothic" pitchFamily="34" charset="-128"/>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241E70CE-12F8-4151-A300-83B5A4D9E7DE}" type="slidenum">
              <a:rPr lang="en-US" smtClean="0">
                <a:ea typeface="MS PGothic" pitchFamily="34" charset="-128"/>
              </a:rPr>
              <a:pPr/>
              <a:t>13</a:t>
            </a:fld>
            <a:endParaRPr lang="en-US" smtClean="0">
              <a:ea typeface="MS PGothic" pitchFamily="34" charset="-128"/>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547676DA-0B1E-471A-B252-1B117CA6C50D}" type="slidenum">
              <a:rPr lang="en-US" smtClean="0">
                <a:ea typeface="MS PGothic" pitchFamily="34" charset="-128"/>
              </a:rPr>
              <a:pPr/>
              <a:t>14</a:t>
            </a:fld>
            <a:endParaRPr lang="en-US" smtClean="0">
              <a:ea typeface="MS PGothic" pitchFamily="34" charset="-128"/>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p:spPr>
      </p:sp>
      <p:sp>
        <p:nvSpPr>
          <p:cNvPr id="13414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smtClean="0"/>
              <a:t>There are strengths and weaknesses to all of the strategies for dealing with deadlock. </a:t>
            </a:r>
          </a:p>
          <a:p>
            <a:endParaRPr lang="en-NZ" smtClean="0"/>
          </a:p>
          <a:p>
            <a:r>
              <a:rPr lang="en-NZ" smtClean="0"/>
              <a:t>Rather than attempting to design an OS facility that employs only one of these strategies, it might be more efficient to use different strategies in different situations.</a:t>
            </a:r>
            <a:endParaRPr lang="en-US" smtClean="0"/>
          </a:p>
        </p:txBody>
      </p:sp>
      <p:sp>
        <p:nvSpPr>
          <p:cNvPr id="4" name="Slide Number Placeholder 3"/>
          <p:cNvSpPr>
            <a:spLocks noGrp="1"/>
          </p:cNvSpPr>
          <p:nvPr>
            <p:ph type="sldNum" sz="quarter" idx="5"/>
          </p:nvPr>
        </p:nvSpPr>
        <p:spPr/>
        <p:txBody>
          <a:bodyPr/>
          <a:lstStyle/>
          <a:p>
            <a:pPr>
              <a:defRPr/>
            </a:pPr>
            <a:fld id="{46D747A6-FB3A-4583-9D68-CA7B0F0CA207}" type="slidenum">
              <a:rPr lang="en-US" smtClean="0"/>
              <a:pPr>
                <a:defRPr/>
              </a:pPr>
              <a:t>15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B88FC5E6-D35F-49E5-815E-D595E6357DCC}" type="slidenum">
              <a:rPr lang="en-US" smtClean="0">
                <a:ea typeface="MS PGothic" pitchFamily="34" charset="-128"/>
              </a:rPr>
              <a:pPr/>
              <a:t>3</a:t>
            </a:fld>
            <a:endParaRPr lang="en-US" smtClean="0">
              <a:ea typeface="MS PGothic" pitchFamily="34" charset="-128"/>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p:spPr>
      </p:sp>
      <p:sp>
        <p:nvSpPr>
          <p:cNvPr id="12800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smtClean="0"/>
              <a:t>Deadlock checks can be made as frequently as each resource request or, less frequently, depending on how likely it is for a deadlock to occur. </a:t>
            </a:r>
          </a:p>
          <a:p>
            <a:endParaRPr lang="en-NZ" smtClean="0"/>
          </a:p>
          <a:p>
            <a:r>
              <a:rPr lang="en-NZ" smtClean="0"/>
              <a:t>Checking at each resource request has two advantages: </a:t>
            </a:r>
          </a:p>
          <a:p>
            <a:pPr lvl="1">
              <a:buFontTx/>
              <a:buChar char="•"/>
            </a:pPr>
            <a:r>
              <a:rPr lang="en-NZ" smtClean="0"/>
              <a:t> it leads to early detection, </a:t>
            </a:r>
          </a:p>
          <a:p>
            <a:pPr lvl="1">
              <a:buFontTx/>
              <a:buChar char="•"/>
            </a:pPr>
            <a:r>
              <a:rPr lang="en-NZ" smtClean="0"/>
              <a:t> the algorithm is relatively simple because it is based on incremental changes to the state of the system.</a:t>
            </a:r>
          </a:p>
          <a:p>
            <a:pPr lvl="1"/>
            <a:endParaRPr lang="en-NZ" smtClean="0"/>
          </a:p>
          <a:p>
            <a:r>
              <a:rPr lang="en-NZ" smtClean="0"/>
              <a:t>On the other hand, such frequent checks consume considerable processor time.</a:t>
            </a:r>
          </a:p>
        </p:txBody>
      </p:sp>
      <p:sp>
        <p:nvSpPr>
          <p:cNvPr id="4" name="Slide Number Placeholder 3"/>
          <p:cNvSpPr>
            <a:spLocks noGrp="1"/>
          </p:cNvSpPr>
          <p:nvPr>
            <p:ph type="sldNum" sz="quarter" idx="5"/>
          </p:nvPr>
        </p:nvSpPr>
        <p:spPr/>
        <p:txBody>
          <a:bodyPr/>
          <a:lstStyle/>
          <a:p>
            <a:pPr>
              <a:defRPr/>
            </a:pPr>
            <a:fld id="{47D59D31-D597-4465-82B4-A44E335FC324}" type="slidenum">
              <a:rPr lang="en-US" smtClean="0"/>
              <a:pPr>
                <a:defRPr/>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B1779573-8742-4AA4-B375-572847208682}" type="slidenum">
              <a:rPr lang="en-US" smtClean="0">
                <a:ea typeface="MS PGothic" pitchFamily="34" charset="-128"/>
              </a:rPr>
              <a:pPr/>
              <a:t>5</a:t>
            </a:fld>
            <a:endParaRPr lang="en-US" smtClean="0">
              <a:ea typeface="MS PGothic" pitchFamily="34" charset="-128"/>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54883908-06B3-4AF6-B20A-C454AB0BC0FE}" type="slidenum">
              <a:rPr lang="en-US" smtClean="0">
                <a:ea typeface="MS PGothic" pitchFamily="34" charset="-128"/>
              </a:rPr>
              <a:pPr/>
              <a:t>6</a:t>
            </a:fld>
            <a:endParaRPr lang="en-US" smtClean="0">
              <a:ea typeface="MS PGothic" pitchFamily="34" charset="-128"/>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pPr>
              <a:defRPr/>
            </a:pPr>
            <a:r>
              <a:rPr lang="en-NZ" dirty="0" smtClean="0"/>
              <a:t>A common algorithm for deadlock detection is one described in [COFF71].</a:t>
            </a:r>
          </a:p>
          <a:p>
            <a:pPr>
              <a:defRPr/>
            </a:pPr>
            <a:endParaRPr lang="en-NZ" dirty="0" smtClean="0"/>
          </a:p>
          <a:p>
            <a:pPr>
              <a:defRPr/>
            </a:pPr>
            <a:r>
              <a:rPr lang="en-NZ" dirty="0" smtClean="0"/>
              <a:t>The Allocation matrix and Available vector described in the previous section are used. </a:t>
            </a:r>
          </a:p>
          <a:p>
            <a:pPr>
              <a:defRPr/>
            </a:pPr>
            <a:endParaRPr lang="en-NZ" dirty="0" smtClean="0"/>
          </a:p>
          <a:p>
            <a:pPr>
              <a:defRPr/>
            </a:pPr>
            <a:r>
              <a:rPr lang="en-NZ" dirty="0" smtClean="0"/>
              <a:t>In addition, a request matrix </a:t>
            </a:r>
            <a:r>
              <a:rPr lang="en-NZ" b="1" dirty="0" smtClean="0"/>
              <a:t>Q</a:t>
            </a:r>
            <a:r>
              <a:rPr lang="en-NZ" dirty="0" smtClean="0"/>
              <a:t> is defined such that </a:t>
            </a:r>
            <a:r>
              <a:rPr lang="en-NZ" b="1" i="1" dirty="0" smtClean="0"/>
              <a:t>Qij</a:t>
            </a:r>
            <a:r>
              <a:rPr lang="en-NZ" dirty="0" smtClean="0"/>
              <a:t> represents the amount of resources of type </a:t>
            </a:r>
            <a:r>
              <a:rPr lang="en-NZ" i="1" dirty="0" smtClean="0"/>
              <a:t>j </a:t>
            </a:r>
            <a:r>
              <a:rPr lang="en-NZ" dirty="0" smtClean="0"/>
              <a:t>requested by process </a:t>
            </a:r>
            <a:r>
              <a:rPr lang="en-NZ" i="1" dirty="0" smtClean="0"/>
              <a:t>i. </a:t>
            </a:r>
          </a:p>
          <a:p>
            <a:pPr>
              <a:defRPr/>
            </a:pPr>
            <a:endParaRPr lang="en-NZ" i="1" dirty="0" smtClean="0"/>
          </a:p>
          <a:p>
            <a:pPr>
              <a:defRPr/>
            </a:pPr>
            <a:r>
              <a:rPr lang="en-NZ" dirty="0" smtClean="0"/>
              <a:t>The algorithm proceeds by marking processes that are not deadlocked. Initially, all processes are unmarked. </a:t>
            </a:r>
            <a:endParaRPr lang="en-NZ" dirty="0"/>
          </a:p>
        </p:txBody>
      </p:sp>
      <p:sp>
        <p:nvSpPr>
          <p:cNvPr id="4" name="Slide Number Placeholder 3"/>
          <p:cNvSpPr>
            <a:spLocks noGrp="1"/>
          </p:cNvSpPr>
          <p:nvPr>
            <p:ph type="sldNum" sz="quarter" idx="5"/>
          </p:nvPr>
        </p:nvSpPr>
        <p:spPr/>
        <p:txBody>
          <a:bodyPr/>
          <a:lstStyle/>
          <a:p>
            <a:pPr>
              <a:defRPr/>
            </a:pPr>
            <a:fld id="{2F743B54-2152-4396-8770-E77B864E96B5}" type="slidenum">
              <a:rPr lang="en-US" smtClean="0"/>
              <a:pPr>
                <a:defRPr/>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p:spPr>
      </p:sp>
      <p:sp>
        <p:nvSpPr>
          <p:cNvPr id="1300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NZ" smtClean="0"/>
          </a:p>
        </p:txBody>
      </p:sp>
      <p:sp>
        <p:nvSpPr>
          <p:cNvPr id="4" name="Slide Number Placeholder 3"/>
          <p:cNvSpPr>
            <a:spLocks noGrp="1"/>
          </p:cNvSpPr>
          <p:nvPr>
            <p:ph type="sldNum" sz="quarter" idx="5"/>
          </p:nvPr>
        </p:nvSpPr>
        <p:spPr/>
        <p:txBody>
          <a:bodyPr/>
          <a:lstStyle/>
          <a:p>
            <a:pPr>
              <a:defRPr/>
            </a:pPr>
            <a:fld id="{B6D3C5D6-1DCE-4EDA-9CDA-AC565D00E1CE}"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p:spPr>
      </p:sp>
      <p:sp>
        <p:nvSpPr>
          <p:cNvPr id="131075"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smtClean="0"/>
              <a:t>The strategy in this algorithm is to find a process whose resource requests can be satisfied with the available resources,</a:t>
            </a:r>
          </a:p>
          <a:p>
            <a:r>
              <a:rPr lang="en-NZ" dirty="0" smtClean="0"/>
              <a:t>and then assume that those resources are granted and that the process runs to completion and releases all of its resources. </a:t>
            </a:r>
          </a:p>
          <a:p>
            <a:pPr lvl="1"/>
            <a:r>
              <a:rPr lang="en-NZ" dirty="0" smtClean="0"/>
              <a:t>The algorithm then looks for another process to satisfy. </a:t>
            </a:r>
          </a:p>
          <a:p>
            <a:endParaRPr lang="en-NZ" dirty="0" smtClean="0"/>
          </a:p>
          <a:p>
            <a:r>
              <a:rPr lang="en-NZ" dirty="0" smtClean="0"/>
              <a:t>Note that this algorithm does not guarantee to prevent deadlock;</a:t>
            </a:r>
          </a:p>
          <a:p>
            <a:pPr lvl="1">
              <a:buFontTx/>
              <a:buChar char="•"/>
            </a:pPr>
            <a:r>
              <a:rPr lang="en-NZ" dirty="0" smtClean="0"/>
              <a:t> That will depend on the order in which future requests are granted.</a:t>
            </a:r>
          </a:p>
          <a:p>
            <a:pPr lvl="1">
              <a:buFontTx/>
              <a:buChar char="•"/>
            </a:pPr>
            <a:r>
              <a:rPr lang="en-NZ" dirty="0" smtClean="0"/>
              <a:t> All that it does is determine if deadlock currently exists.</a:t>
            </a:r>
          </a:p>
        </p:txBody>
      </p:sp>
      <p:sp>
        <p:nvSpPr>
          <p:cNvPr id="4" name="Slide Number Placeholder 3"/>
          <p:cNvSpPr>
            <a:spLocks noGrp="1"/>
          </p:cNvSpPr>
          <p:nvPr>
            <p:ph type="sldNum" sz="quarter" idx="5"/>
          </p:nvPr>
        </p:nvSpPr>
        <p:spPr/>
        <p:txBody>
          <a:bodyPr/>
          <a:lstStyle/>
          <a:p>
            <a:pPr>
              <a:defRPr/>
            </a:pPr>
            <a:fld id="{DF37EFE9-750D-4754-9298-A8A109AB15FC}"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p:spPr>
      </p:sp>
      <p:sp>
        <p:nvSpPr>
          <p:cNvPr id="132099"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smtClean="0"/>
              <a:t>1.  Mark P4, because P4 has no allocated resources.</a:t>
            </a:r>
          </a:p>
          <a:p>
            <a:endParaRPr lang="en-NZ" dirty="0" smtClean="0"/>
          </a:p>
          <a:p>
            <a:r>
              <a:rPr lang="pl-PL" dirty="0" smtClean="0"/>
              <a:t>2. Set </a:t>
            </a:r>
            <a:r>
              <a:rPr lang="pl-PL" b="1" dirty="0" smtClean="0"/>
              <a:t>W</a:t>
            </a:r>
            <a:r>
              <a:rPr lang="en-NZ" b="1" dirty="0" smtClean="0"/>
              <a:t> </a:t>
            </a:r>
            <a:r>
              <a:rPr lang="en-NZ" dirty="0" smtClean="0"/>
              <a:t>=</a:t>
            </a:r>
            <a:r>
              <a:rPr lang="pl-PL" dirty="0" smtClean="0"/>
              <a:t> (0 0 0 0 1).</a:t>
            </a:r>
          </a:p>
          <a:p>
            <a:endParaRPr lang="en-NZ" dirty="0" smtClean="0"/>
          </a:p>
          <a:p>
            <a:r>
              <a:rPr lang="en-NZ" dirty="0" smtClean="0"/>
              <a:t>3. The request of process P3 is less than or equal to </a:t>
            </a:r>
            <a:r>
              <a:rPr lang="en-NZ" b="1" dirty="0" smtClean="0"/>
              <a:t>W</a:t>
            </a:r>
            <a:r>
              <a:rPr lang="en-NZ" dirty="0" smtClean="0"/>
              <a:t>, so mark P3 and set W=W + (0 0 0 1 0) = (0 0 0 1 1).</a:t>
            </a:r>
          </a:p>
          <a:p>
            <a:endParaRPr lang="en-NZ" dirty="0" smtClean="0"/>
          </a:p>
          <a:p>
            <a:r>
              <a:rPr lang="en-NZ" dirty="0" smtClean="0"/>
              <a:t>4. No other unmarked process has a row in Q that is less than or equal to W.</a:t>
            </a:r>
          </a:p>
          <a:p>
            <a:pPr lvl="1"/>
            <a:r>
              <a:rPr lang="en-NZ" dirty="0" smtClean="0"/>
              <a:t>Therefore, terminate the algorithm.</a:t>
            </a:r>
          </a:p>
          <a:p>
            <a:pPr lvl="1"/>
            <a:endParaRPr lang="en-NZ" dirty="0" smtClean="0"/>
          </a:p>
          <a:p>
            <a:r>
              <a:rPr lang="en-NZ" dirty="0" smtClean="0"/>
              <a:t>The algorithm concludes with P1 and P2 unmarked, indicating that these processes are deadlocked.</a:t>
            </a:r>
          </a:p>
        </p:txBody>
      </p:sp>
      <p:sp>
        <p:nvSpPr>
          <p:cNvPr id="4" name="Slide Number Placeholder 3"/>
          <p:cNvSpPr>
            <a:spLocks noGrp="1"/>
          </p:cNvSpPr>
          <p:nvPr>
            <p:ph type="sldNum" sz="quarter" idx="5"/>
          </p:nvPr>
        </p:nvSpPr>
        <p:spPr/>
        <p:txBody>
          <a:bodyPr/>
          <a:lstStyle/>
          <a:p>
            <a:pPr>
              <a:defRPr/>
            </a:pPr>
            <a:fld id="{5C940B5B-C92B-45F7-A8A2-3A22D2BC1FF5}"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fld id="{94E62F82-8BF3-4423-8570-C09500FC3465}" type="datetimeFigureOut">
              <a:rPr lang="en-US"/>
              <a:pPr>
                <a:defRPr/>
              </a:pPr>
              <a:t>12/28/2011</a:t>
            </a:fld>
            <a:endParaRPr lang="en-US"/>
          </a:p>
        </p:txBody>
      </p:sp>
      <p:sp>
        <p:nvSpPr>
          <p:cNvPr id="12" name="Footer Placeholder 18"/>
          <p:cNvSpPr>
            <a:spLocks noGrp="1"/>
          </p:cNvSpPr>
          <p:nvPr>
            <p:ph type="ftr" sz="quarter" idx="11"/>
          </p:nvPr>
        </p:nvSpPr>
        <p:spPr/>
        <p:txBody>
          <a:bodyPr/>
          <a:lstStyle>
            <a:lvl1pPr>
              <a:defRPr sz="1000">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F1976C83-B62F-45C3-90CC-F7BE3032A54C}" type="slidenum">
              <a:rPr lang="en-US"/>
              <a:pPr>
                <a:defRPr/>
              </a:pPr>
              <a:t>‹#›</a:t>
            </a:fld>
            <a:endParaRPr lang="en-US" dirty="0">
              <a:solidFill>
                <a:schemeClr val="tx2">
                  <a:shade val="90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extLst/>
          </a:lstStyle>
          <a:p>
            <a:pPr>
              <a:defRPr/>
            </a:pPr>
            <a:fld id="{DA32F44A-5211-4D69-AAF9-C0F4A65E100B}" type="datetimeFigureOut">
              <a:rPr lang="en-US"/>
              <a:pPr>
                <a:defRPr/>
              </a:pPr>
              <a:t>12/28/2011</a:t>
            </a:fld>
            <a:endParaRPr lang="en-US"/>
          </a:p>
        </p:txBody>
      </p:sp>
      <p:sp>
        <p:nvSpPr>
          <p:cNvPr id="5" name="Footer Placeholder 4"/>
          <p:cNvSpPr>
            <a:spLocks noGrp="1"/>
          </p:cNvSpPr>
          <p:nvPr>
            <p:ph type="ftr" sz="quarter" idx="11"/>
          </p:nvPr>
        </p:nvSpPr>
        <p:spPr/>
        <p:txBody>
          <a:bodyPr/>
          <a:lstStyle>
            <a:lvl1pPr>
              <a:defRPr sz="1000">
                <a:solidFill>
                  <a:schemeClr val="tx1"/>
                </a:solidFill>
              </a:defRPr>
            </a:lvl1pPr>
            <a:extLst/>
          </a:lstStyle>
          <a:p>
            <a:pPr>
              <a:defRPr/>
            </a:pPr>
            <a:endParaRPr lang="en-US"/>
          </a:p>
        </p:txBody>
      </p:sp>
      <p:sp>
        <p:nvSpPr>
          <p:cNvPr id="6" name="Slide Number Placeholder 5"/>
          <p:cNvSpPr>
            <a:spLocks noGrp="1"/>
          </p:cNvSpPr>
          <p:nvPr>
            <p:ph type="sldNum" sz="quarter" idx="12"/>
          </p:nvPr>
        </p:nvSpPr>
        <p:spPr/>
        <p:txBody>
          <a:bodyPr/>
          <a:lstStyle>
            <a:lvl1pPr>
              <a:defRPr/>
            </a:lvl1pPr>
            <a:extLst/>
          </a:lstStyle>
          <a:p>
            <a:pPr>
              <a:defRPr/>
            </a:pPr>
            <a:fld id="{ED254DAF-00EB-4A1B-A51B-CF7E2209FB0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extLst/>
          </a:lstStyle>
          <a:p>
            <a:pPr>
              <a:defRPr/>
            </a:pPr>
            <a:fld id="{3A78E833-3926-4D49-AC56-53132D5C4BE7}" type="datetimeFigureOut">
              <a:rPr lang="en-US"/>
              <a:pPr>
                <a:defRPr/>
              </a:pPr>
              <a:t>12/28/2011</a:t>
            </a:fld>
            <a:endParaRPr lang="en-US"/>
          </a:p>
        </p:txBody>
      </p:sp>
      <p:sp>
        <p:nvSpPr>
          <p:cNvPr id="5" name="Footer Placeholder 4"/>
          <p:cNvSpPr>
            <a:spLocks noGrp="1"/>
          </p:cNvSpPr>
          <p:nvPr>
            <p:ph type="ftr" sz="quarter" idx="11"/>
          </p:nvPr>
        </p:nvSpPr>
        <p:spPr/>
        <p:txBody>
          <a:bodyPr/>
          <a:lstStyle>
            <a:lvl1pPr>
              <a:defRPr sz="1000">
                <a:solidFill>
                  <a:schemeClr val="tx1"/>
                </a:solidFill>
              </a:defRPr>
            </a:lvl1pPr>
            <a:extLst/>
          </a:lstStyle>
          <a:p>
            <a:pPr>
              <a:defRPr/>
            </a:pPr>
            <a:endParaRPr lang="en-US"/>
          </a:p>
        </p:txBody>
      </p:sp>
      <p:sp>
        <p:nvSpPr>
          <p:cNvPr id="6" name="Slide Number Placeholder 5"/>
          <p:cNvSpPr>
            <a:spLocks noGrp="1"/>
          </p:cNvSpPr>
          <p:nvPr>
            <p:ph type="sldNum" sz="quarter" idx="12"/>
          </p:nvPr>
        </p:nvSpPr>
        <p:spPr/>
        <p:txBody>
          <a:bodyPr/>
          <a:lstStyle>
            <a:lvl1pPr>
              <a:defRPr/>
            </a:lvl1pPr>
            <a:extLst/>
          </a:lstStyle>
          <a:p>
            <a:pPr>
              <a:defRPr/>
            </a:pPr>
            <a:fld id="{60594639-DF36-4AEB-A6B2-5A516C41609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3"/>
          <p:cNvSpPr>
            <a:spLocks noGrp="1"/>
          </p:cNvSpPr>
          <p:nvPr>
            <p:ph type="dt" sz="half" idx="10"/>
          </p:nvPr>
        </p:nvSpPr>
        <p:spPr/>
        <p:txBody>
          <a:bodyPr/>
          <a:lstStyle>
            <a:lvl1pPr>
              <a:defRPr/>
            </a:lvl1pPr>
            <a:extLst/>
          </a:lstStyle>
          <a:p>
            <a:pPr>
              <a:defRPr/>
            </a:pPr>
            <a:fld id="{B9F254C7-B580-4973-8EB1-DD59382972EA}" type="datetimeFigureOut">
              <a:rPr lang="en-US"/>
              <a:pPr>
                <a:defRPr/>
              </a:pPr>
              <a:t>12/28/2011</a:t>
            </a:fld>
            <a:endParaRPr lang="en-US"/>
          </a:p>
        </p:txBody>
      </p:sp>
      <p:sp>
        <p:nvSpPr>
          <p:cNvPr id="5" name="Footer Placeholder 4"/>
          <p:cNvSpPr>
            <a:spLocks noGrp="1"/>
          </p:cNvSpPr>
          <p:nvPr>
            <p:ph type="ftr" sz="quarter" idx="11"/>
          </p:nvPr>
        </p:nvSpPr>
        <p:spPr/>
        <p:txBody>
          <a:bodyPr/>
          <a:lstStyle>
            <a:lvl1pPr>
              <a:defRPr sz="1000">
                <a:solidFill>
                  <a:schemeClr val="tx1"/>
                </a:solidFill>
              </a:defRPr>
            </a:lvl1pPr>
            <a:extLst/>
          </a:lstStyle>
          <a:p>
            <a:pPr>
              <a:defRPr/>
            </a:pPr>
            <a:endParaRPr lang="en-US"/>
          </a:p>
        </p:txBody>
      </p:sp>
      <p:sp>
        <p:nvSpPr>
          <p:cNvPr id="6" name="Slide Number Placeholder 5"/>
          <p:cNvSpPr>
            <a:spLocks noGrp="1"/>
          </p:cNvSpPr>
          <p:nvPr>
            <p:ph type="sldNum" sz="quarter" idx="12"/>
          </p:nvPr>
        </p:nvSpPr>
        <p:spPr/>
        <p:txBody>
          <a:bodyPr/>
          <a:lstStyle>
            <a:lvl1pPr>
              <a:defRPr/>
            </a:lvl1pPr>
            <a:extLst/>
          </a:lstStyle>
          <a:p>
            <a:pPr>
              <a:defRPr/>
            </a:pPr>
            <a:fld id="{B4434268-F237-460A-83A4-BF2D7447CE25}"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C071AA84-10A2-46BA-956C-320F6FF0C92A}" type="datetimeFigureOut">
              <a:rPr lang="en-US"/>
              <a:pPr>
                <a:defRPr/>
              </a:pPr>
              <a:t>12/28/2011</a:t>
            </a:fld>
            <a:endParaRPr lang="en-US"/>
          </a:p>
        </p:txBody>
      </p:sp>
      <p:sp>
        <p:nvSpPr>
          <p:cNvPr id="7" name="Footer Placeholder 4"/>
          <p:cNvSpPr>
            <a:spLocks noGrp="1"/>
          </p:cNvSpPr>
          <p:nvPr>
            <p:ph type="ftr" sz="quarter" idx="11"/>
          </p:nvPr>
        </p:nvSpPr>
        <p:spPr/>
        <p:txBody>
          <a:bodyPr/>
          <a:lstStyle>
            <a:lvl1pPr>
              <a:defRPr sz="1000">
                <a:solidFill>
                  <a:schemeClr val="tx1"/>
                </a:solidFill>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21E3F84D-5E6F-4CB0-A211-4F5C9C1FEA0C}" type="slidenum">
              <a:rPr lang="en-US"/>
              <a:pPr>
                <a:defRPr/>
              </a:pPr>
              <a:t>‹#›</a:t>
            </a:fld>
            <a:endParaRPr lang="en-US">
              <a:solidFill>
                <a:schemeClr val="tx2">
                  <a:shade val="90000"/>
                </a:scheme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7C04DB35-C31B-4114-A1F7-45DC80455ADA}" type="datetimeFigureOut">
              <a:rPr lang="en-US"/>
              <a:pPr>
                <a:defRPr/>
              </a:pPr>
              <a:t>12/28/2011</a:t>
            </a:fld>
            <a:endParaRPr lang="en-US"/>
          </a:p>
        </p:txBody>
      </p:sp>
      <p:sp>
        <p:nvSpPr>
          <p:cNvPr id="6" name="Footer Placeholder 5"/>
          <p:cNvSpPr>
            <a:spLocks noGrp="1"/>
          </p:cNvSpPr>
          <p:nvPr>
            <p:ph type="ftr" sz="quarter" idx="11"/>
          </p:nvPr>
        </p:nvSpPr>
        <p:spPr/>
        <p:txBody>
          <a:bodyPr/>
          <a:lstStyle>
            <a:lvl1pPr>
              <a:defRPr sz="1000">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0BDB460D-95A2-4530-8C56-E645A3204D6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283D49E0-A6F5-4262-8BF5-2BAB5FECA1B3}" type="datetimeFigureOut">
              <a:rPr lang="en-US"/>
              <a:pPr>
                <a:defRPr/>
              </a:pPr>
              <a:t>12/28/2011</a:t>
            </a:fld>
            <a:endParaRPr lang="en-US"/>
          </a:p>
        </p:txBody>
      </p:sp>
      <p:sp>
        <p:nvSpPr>
          <p:cNvPr id="8" name="Footer Placeholder 7"/>
          <p:cNvSpPr>
            <a:spLocks noGrp="1"/>
          </p:cNvSpPr>
          <p:nvPr>
            <p:ph type="ftr" sz="quarter" idx="11"/>
          </p:nvPr>
        </p:nvSpPr>
        <p:spPr/>
        <p:txBody>
          <a:bodyPr/>
          <a:lstStyle>
            <a:lvl1pPr>
              <a:defRPr sz="1000">
                <a:solidFill>
                  <a:schemeClr val="tx1"/>
                </a:solidFill>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26642024-D3C5-4E17-A55F-0ECE1EBCF8BA}"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396465F7-2526-4E2B-B526-548380F7718D}" type="datetimeFigureOut">
              <a:rPr lang="en-US"/>
              <a:pPr>
                <a:defRPr/>
              </a:pPr>
              <a:t>12/28/2011</a:t>
            </a:fld>
            <a:endParaRPr lang="en-US"/>
          </a:p>
        </p:txBody>
      </p:sp>
      <p:sp>
        <p:nvSpPr>
          <p:cNvPr id="4" name="Footer Placeholder 3"/>
          <p:cNvSpPr>
            <a:spLocks noGrp="1"/>
          </p:cNvSpPr>
          <p:nvPr>
            <p:ph type="ftr" sz="quarter" idx="11"/>
          </p:nvPr>
        </p:nvSpPr>
        <p:spPr/>
        <p:txBody>
          <a:bodyPr/>
          <a:lstStyle>
            <a:lvl1pPr>
              <a:defRPr sz="1000">
                <a:solidFill>
                  <a:schemeClr val="tx1"/>
                </a:solidFill>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2201F1B9-5C33-43C2-A898-C5BDC0CBD96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extLst/>
          </a:lstStyle>
          <a:p>
            <a:pPr>
              <a:defRPr/>
            </a:pPr>
            <a:fld id="{492D566A-D802-4883-8C33-2564C49DCE4E}" type="datetimeFigureOut">
              <a:rPr lang="en-US"/>
              <a:pPr>
                <a:defRPr/>
              </a:pPr>
              <a:t>12/28/2011</a:t>
            </a:fld>
            <a:endParaRPr lang="en-US"/>
          </a:p>
        </p:txBody>
      </p:sp>
      <p:sp>
        <p:nvSpPr>
          <p:cNvPr id="3" name="Footer Placeholder 2"/>
          <p:cNvSpPr>
            <a:spLocks noGrp="1"/>
          </p:cNvSpPr>
          <p:nvPr>
            <p:ph type="ftr" sz="quarter" idx="11"/>
          </p:nvPr>
        </p:nvSpPr>
        <p:spPr/>
        <p:txBody>
          <a:bodyPr/>
          <a:lstStyle>
            <a:lvl1pPr>
              <a:defRPr sz="1000">
                <a:solidFill>
                  <a:schemeClr val="tx1"/>
                </a:solidFill>
              </a:defRPr>
            </a:lvl1pPr>
            <a:extLst/>
          </a:lstStyle>
          <a:p>
            <a:pPr>
              <a:defRPr/>
            </a:pPr>
            <a:endParaRPr lang="en-US"/>
          </a:p>
        </p:txBody>
      </p:sp>
      <p:sp>
        <p:nvSpPr>
          <p:cNvPr id="4" name="Slide Number Placeholder 3"/>
          <p:cNvSpPr>
            <a:spLocks noGrp="1"/>
          </p:cNvSpPr>
          <p:nvPr>
            <p:ph type="sldNum" sz="quarter" idx="12"/>
          </p:nvPr>
        </p:nvSpPr>
        <p:spPr/>
        <p:txBody>
          <a:bodyPr/>
          <a:lstStyle>
            <a:lvl1pPr>
              <a:defRPr/>
            </a:lvl1pPr>
            <a:extLst/>
          </a:lstStyle>
          <a:p>
            <a:pPr>
              <a:defRPr/>
            </a:pPr>
            <a:fld id="{7699FC69-4A7A-4258-87A0-5875438DE73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DBDE4E4E-5ED5-4539-8E4A-813F4CF1EBDB}" type="datetimeFigureOut">
              <a:rPr lang="en-US"/>
              <a:pPr>
                <a:defRPr/>
              </a:pPr>
              <a:t>12/28/2011</a:t>
            </a:fld>
            <a:endParaRPr lang="en-US"/>
          </a:p>
        </p:txBody>
      </p:sp>
      <p:sp>
        <p:nvSpPr>
          <p:cNvPr id="6" name="Footer Placeholder 5"/>
          <p:cNvSpPr>
            <a:spLocks noGrp="1"/>
          </p:cNvSpPr>
          <p:nvPr>
            <p:ph type="ftr" sz="quarter" idx="11"/>
          </p:nvPr>
        </p:nvSpPr>
        <p:spPr/>
        <p:txBody>
          <a:bodyPr/>
          <a:lstStyle>
            <a:lvl1pPr>
              <a:defRPr sz="1000">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681A6B8B-93EB-4BD2-BA4F-0D4AA258660B}" type="slidenum">
              <a:rPr lang="en-US"/>
              <a:pPr>
                <a:defRPr/>
              </a:pPr>
              <a:t>‹#›</a:t>
            </a:fld>
            <a:endParaRPr lang="en-US">
              <a:solidFill>
                <a:schemeClr val="tx2">
                  <a:shade val="90000"/>
                </a:scheme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6" name="Freeform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fld id="{A57B48BF-B393-4544-8A08-3B6072C6937F}" type="datetimeFigureOut">
              <a:rPr lang="en-US"/>
              <a:pPr>
                <a:defRPr/>
              </a:pPr>
              <a:t>12/28/2011</a:t>
            </a:fld>
            <a:endParaRPr lang="en-US"/>
          </a:p>
        </p:txBody>
      </p:sp>
      <p:sp>
        <p:nvSpPr>
          <p:cNvPr id="12" name="Footer Placeholder 5"/>
          <p:cNvSpPr>
            <a:spLocks noGrp="1"/>
          </p:cNvSpPr>
          <p:nvPr>
            <p:ph type="ftr" sz="quarter" idx="11"/>
          </p:nvPr>
        </p:nvSpPr>
        <p:spPr/>
        <p:txBody>
          <a:bodyPr/>
          <a:lstStyle>
            <a:lvl1pPr>
              <a:defRPr sz="1000">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2DD7358F-40C0-44BB-B8DD-18B4658E13F9}" type="slidenum">
              <a:rPr lang="en-US"/>
              <a:pPr>
                <a:defRPr/>
              </a:pPr>
              <a:t>‹#›</a:t>
            </a:fld>
            <a:endParaRPr lang="en-US">
              <a:solidFill>
                <a:schemeClr val="tx2">
                  <a:shade val="90000"/>
                </a:schemeClr>
              </a:solidFill>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fld id="{2FAB5A98-BFAE-42A2-BA0D-6C836905C84C}" type="datetimeFigureOut">
              <a:rPr lang="en-US"/>
              <a:pPr>
                <a:defRPr/>
              </a:pPr>
              <a:t>12/28/2011</a:t>
            </a:fld>
            <a:endParaRPr lang="en-US" sz="1300" dirty="0">
              <a:solidFill>
                <a:schemeClr val="bg2">
                  <a:tint val="60000"/>
                  <a:satMod val="155000"/>
                </a:schemeClr>
              </a:solidFill>
            </a:endParaRPr>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300">
                <a:solidFill>
                  <a:schemeClr val="bg2">
                    <a:tint val="60000"/>
                    <a:satMod val="155000"/>
                  </a:schemeClr>
                </a:solidFill>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8B61F6D8-7D02-4809-92F9-E95C08A1101A}" type="slidenum">
              <a:rPr lang="en-US"/>
              <a:pPr>
                <a:defRPr/>
              </a:pPr>
              <a:t>‹#›</a:t>
            </a:fld>
            <a:endParaRPr lang="en-US" sz="1600" b="1" dirty="0">
              <a:solidFill>
                <a:schemeClr val="tx2">
                  <a:shade val="90000"/>
                </a:schemeClr>
              </a:solidFill>
            </a:endParaRPr>
          </a:p>
        </p:txBody>
      </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1116013" y="549275"/>
            <a:ext cx="7405687" cy="995363"/>
          </a:xfrm>
        </p:spPr>
        <p:txBody>
          <a:bodyPr/>
          <a:lstStyle/>
          <a:p>
            <a:pPr eaLnBrk="1" fontAlgn="auto" hangingPunct="1">
              <a:spcAft>
                <a:spcPts val="0"/>
              </a:spcAft>
              <a:defRPr/>
            </a:pPr>
            <a:r>
              <a:rPr lang="en-US" dirty="0" smtClean="0">
                <a:solidFill>
                  <a:schemeClr val="tx2">
                    <a:satMod val="130000"/>
                  </a:schemeClr>
                </a:solidFill>
              </a:rPr>
              <a:t>Operating Systems</a:t>
            </a:r>
          </a:p>
        </p:txBody>
      </p:sp>
      <p:sp>
        <p:nvSpPr>
          <p:cNvPr id="14339" name="Rectangle 3"/>
          <p:cNvSpPr>
            <a:spLocks noGrp="1" noChangeArrowheads="1"/>
          </p:cNvSpPr>
          <p:nvPr>
            <p:ph type="subTitle" idx="1"/>
          </p:nvPr>
        </p:nvSpPr>
        <p:spPr>
          <a:xfrm>
            <a:off x="1042988" y="4267200"/>
            <a:ext cx="6019800" cy="601663"/>
          </a:xfrm>
        </p:spPr>
        <p:txBody>
          <a:bodyPr/>
          <a:lstStyle/>
          <a:p>
            <a:pPr marR="0" eaLnBrk="1" hangingPunct="1">
              <a:lnSpc>
                <a:spcPct val="80000"/>
              </a:lnSpc>
              <a:buFont typeface="Wingdings 2" pitchFamily="18" charset="2"/>
              <a:buNone/>
            </a:pPr>
            <a:r>
              <a:rPr lang="en-US" sz="2000" b="1" smtClean="0"/>
              <a:t>Hammad Afzal</a:t>
            </a:r>
          </a:p>
          <a:p>
            <a:pPr marR="0" algn="ctr" eaLnBrk="1" hangingPunct="1">
              <a:lnSpc>
                <a:spcPct val="80000"/>
              </a:lnSpc>
              <a:buFont typeface="Wingdings 2" pitchFamily="18" charset="2"/>
              <a:buNone/>
            </a:pPr>
            <a:endParaRPr lang="en-US" sz="2000" b="1" smtClean="0"/>
          </a:p>
          <a:p>
            <a:pPr marR="0" eaLnBrk="1" hangingPunct="1">
              <a:buFont typeface="Wingdings 2" pitchFamily="18" charset="2"/>
              <a:buNone/>
            </a:pPr>
            <a:endParaRPr lang="en-US" smtClean="0"/>
          </a:p>
        </p:txBody>
      </p:sp>
      <p:sp>
        <p:nvSpPr>
          <p:cNvPr id="14340" name="Rectangle 4"/>
          <p:cNvSpPr>
            <a:spLocks noChangeArrowheads="1"/>
          </p:cNvSpPr>
          <p:nvPr/>
        </p:nvSpPr>
        <p:spPr bwMode="auto">
          <a:xfrm>
            <a:off x="1139825" y="4868863"/>
            <a:ext cx="4572000" cy="1077912"/>
          </a:xfrm>
          <a:prstGeom prst="rect">
            <a:avLst/>
          </a:prstGeom>
          <a:noFill/>
          <a:ln w="9525">
            <a:noFill/>
            <a:miter lim="800000"/>
            <a:headEnd/>
            <a:tailEnd/>
          </a:ln>
        </p:spPr>
        <p:txBody>
          <a:bodyPr>
            <a:spAutoFit/>
          </a:bodyPr>
          <a:lstStyle/>
          <a:p>
            <a:endParaRPr lang="en-US" sz="1600">
              <a:latin typeface="Gill Sans MT"/>
            </a:endParaRPr>
          </a:p>
          <a:p>
            <a:endParaRPr lang="en-US" sz="1600">
              <a:latin typeface="Gill Sans MT"/>
            </a:endParaRPr>
          </a:p>
          <a:p>
            <a:r>
              <a:rPr lang="en-US" sz="1600">
                <a:latin typeface="Gill Sans MT"/>
              </a:rPr>
              <a:t>Department of Computer Software Engineering</a:t>
            </a:r>
          </a:p>
          <a:p>
            <a:r>
              <a:rPr lang="en-US" sz="1600">
                <a:latin typeface="Gill Sans MT"/>
              </a:rPr>
              <a:t>National University of Sciences and Technology</a:t>
            </a:r>
          </a:p>
        </p:txBody>
      </p:sp>
      <p:sp>
        <p:nvSpPr>
          <p:cNvPr id="14341" name="Rectangle 5"/>
          <p:cNvSpPr>
            <a:spLocks noChangeArrowheads="1"/>
          </p:cNvSpPr>
          <p:nvPr/>
        </p:nvSpPr>
        <p:spPr bwMode="auto">
          <a:xfrm>
            <a:off x="1116013" y="4572000"/>
            <a:ext cx="2436812" cy="307975"/>
          </a:xfrm>
          <a:prstGeom prst="rect">
            <a:avLst/>
          </a:prstGeom>
          <a:noFill/>
          <a:ln w="9525">
            <a:noFill/>
            <a:miter lim="800000"/>
            <a:headEnd/>
            <a:tailEnd/>
          </a:ln>
        </p:spPr>
        <p:txBody>
          <a:bodyPr wrap="none">
            <a:spAutoFit/>
          </a:bodyPr>
          <a:lstStyle/>
          <a:p>
            <a:r>
              <a:rPr lang="en-US" sz="1400">
                <a:latin typeface="Gill Sans MT"/>
              </a:rPr>
              <a:t>hammad.afzal@mcs.edu.pk</a:t>
            </a:r>
          </a:p>
        </p:txBody>
      </p:sp>
      <p:sp>
        <p:nvSpPr>
          <p:cNvPr id="14342" name="TextBox 5"/>
          <p:cNvSpPr txBox="1">
            <a:spLocks noChangeArrowheads="1"/>
          </p:cNvSpPr>
          <p:nvPr/>
        </p:nvSpPr>
        <p:spPr bwMode="auto">
          <a:xfrm>
            <a:off x="5759450" y="1916113"/>
            <a:ext cx="3384550" cy="647700"/>
          </a:xfrm>
          <a:prstGeom prst="rect">
            <a:avLst/>
          </a:prstGeom>
          <a:noFill/>
          <a:ln w="9525">
            <a:noFill/>
            <a:miter lim="800000"/>
            <a:headEnd/>
            <a:tailEnd/>
          </a:ln>
        </p:spPr>
        <p:txBody>
          <a:bodyPr>
            <a:spAutoFit/>
          </a:bodyPr>
          <a:lstStyle/>
          <a:p>
            <a:r>
              <a:rPr lang="en-US" dirty="0">
                <a:latin typeface="Gill Sans MT"/>
              </a:rPr>
              <a:t>Chapter </a:t>
            </a:r>
            <a:r>
              <a:rPr lang="en-US" dirty="0" smtClean="0">
                <a:latin typeface="Gill Sans MT"/>
              </a:rPr>
              <a:t>7(c)</a:t>
            </a:r>
            <a:endParaRPr lang="en-US" dirty="0">
              <a:latin typeface="Gill Sans MT"/>
            </a:endParaRPr>
          </a:p>
          <a:p>
            <a:r>
              <a:rPr lang="en-US" b="1" dirty="0">
                <a:latin typeface="Gill Sans MT"/>
              </a:rPr>
              <a:t>Deadlocks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idx="4294967295"/>
          </p:nvPr>
        </p:nvSpPr>
        <p:spPr/>
        <p:txBody>
          <a:bodyPr anchor="ctr">
            <a:normAutofit/>
          </a:bodyPr>
          <a:lstStyle/>
          <a:p>
            <a:pPr algn="ctr" eaLnBrk="1" fontAlgn="auto" hangingPunct="1">
              <a:spcAft>
                <a:spcPts val="0"/>
              </a:spcAft>
              <a:defRPr/>
            </a:pPr>
            <a:r>
              <a:rPr lang="en-US" sz="3200" dirty="0" smtClean="0"/>
              <a:t>Deadlock Detection</a:t>
            </a:r>
          </a:p>
        </p:txBody>
      </p:sp>
      <p:pic>
        <p:nvPicPr>
          <p:cNvPr id="51203" name="Content Placeholder 3" descr="Fig06_10.gif"/>
          <p:cNvPicPr>
            <a:picLocks noGrp="1" noChangeAspect="1"/>
          </p:cNvPicPr>
          <p:nvPr>
            <p:ph idx="4294967295"/>
          </p:nvPr>
        </p:nvPicPr>
        <p:blipFill>
          <a:blip r:embed="rId3" cstate="print"/>
          <a:srcRect/>
          <a:stretch>
            <a:fillRect/>
          </a:stretch>
        </p:blipFill>
        <p:spPr>
          <a:xfrm>
            <a:off x="228600" y="1905000"/>
            <a:ext cx="8604250" cy="2994025"/>
          </a:xfrm>
        </p:spPr>
      </p:pic>
      <p:sp>
        <p:nvSpPr>
          <p:cNvPr id="4" name="TextBox 3"/>
          <p:cNvSpPr txBox="1"/>
          <p:nvPr/>
        </p:nvSpPr>
        <p:spPr>
          <a:xfrm>
            <a:off x="0" y="5657671"/>
            <a:ext cx="9144000" cy="120032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NZ" dirty="0" smtClean="0"/>
              <a:t>The strategy in this algorithm is to find a process whose resource requests can be satisfied with the available resources, and then assume that those resources are granted and that the process runs to completion and releases all of its resources. </a:t>
            </a:r>
            <a:endParaRPr lang="en-GB"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a:xfrm>
            <a:off x="806450" y="1233488"/>
            <a:ext cx="7694613" cy="4530725"/>
          </a:xfrm>
        </p:spPr>
        <p:txBody>
          <a:bodyPr/>
          <a:lstStyle/>
          <a:p>
            <a:pPr eaLnBrk="1" hangingPunct="1"/>
            <a:r>
              <a:rPr lang="en-US" sz="2400" dirty="0" smtClean="0">
                <a:latin typeface="Cambria" pitchFamily="18" charset="0"/>
                <a:ea typeface="Verdana" pitchFamily="34" charset="0"/>
                <a:cs typeface="Verdana" pitchFamily="34" charset="0"/>
              </a:rPr>
              <a:t>Inform operator to deal with deadlock manually.</a:t>
            </a:r>
          </a:p>
          <a:p>
            <a:pPr eaLnBrk="1" hangingPunct="1"/>
            <a:endParaRPr lang="en-US" sz="2400" dirty="0" smtClean="0">
              <a:latin typeface="Cambria" pitchFamily="18" charset="0"/>
              <a:ea typeface="Verdana" pitchFamily="34" charset="0"/>
              <a:cs typeface="Verdana" pitchFamily="34" charset="0"/>
            </a:endParaRPr>
          </a:p>
          <a:p>
            <a:pPr eaLnBrk="1" hangingPunct="1"/>
            <a:r>
              <a:rPr lang="en-US" sz="2400" dirty="0" smtClean="0">
                <a:latin typeface="Cambria" pitchFamily="18" charset="0"/>
                <a:ea typeface="Verdana" pitchFamily="34" charset="0"/>
                <a:cs typeface="Verdana" pitchFamily="34" charset="0"/>
              </a:rPr>
              <a:t>Let the system recover from deadlock automatically.</a:t>
            </a:r>
          </a:p>
          <a:p>
            <a:pPr eaLnBrk="1" hangingPunct="1"/>
            <a:endParaRPr lang="en-US" sz="2400" dirty="0" smtClean="0">
              <a:latin typeface="Cambria" pitchFamily="18" charset="0"/>
              <a:ea typeface="Verdana" pitchFamily="34" charset="0"/>
              <a:cs typeface="Verdana" pitchFamily="34" charset="0"/>
            </a:endParaRPr>
          </a:p>
          <a:p>
            <a:pPr eaLnBrk="1" hangingPunct="1"/>
            <a:r>
              <a:rPr lang="en-US" sz="2400" dirty="0" smtClean="0">
                <a:latin typeface="Cambria" pitchFamily="18" charset="0"/>
                <a:ea typeface="Verdana" pitchFamily="34" charset="0"/>
                <a:cs typeface="Verdana" pitchFamily="34" charset="0"/>
              </a:rPr>
              <a:t>Two options</a:t>
            </a:r>
          </a:p>
          <a:p>
            <a:pPr marL="603250" lvl="2" indent="-255588" eaLnBrk="1" hangingPunct="1">
              <a:spcBef>
                <a:spcPts val="400"/>
              </a:spcBef>
              <a:buSzPct val="68000"/>
              <a:buFont typeface="Wingdings 3" pitchFamily="18" charset="2"/>
              <a:buChar char=""/>
            </a:pPr>
            <a:r>
              <a:rPr lang="en-US" sz="2200" dirty="0" smtClean="0">
                <a:latin typeface="Cambria" pitchFamily="18" charset="0"/>
                <a:ea typeface="Verdana" pitchFamily="34" charset="0"/>
                <a:cs typeface="Verdana" pitchFamily="34" charset="0"/>
              </a:rPr>
              <a:t>To abort one or more processes to break the circular wait.</a:t>
            </a:r>
          </a:p>
          <a:p>
            <a:pPr marL="603250" lvl="2" indent="-255588" eaLnBrk="1" hangingPunct="1">
              <a:spcBef>
                <a:spcPts val="400"/>
              </a:spcBef>
              <a:buSzPct val="68000"/>
              <a:buFont typeface="Wingdings 3" pitchFamily="18" charset="2"/>
              <a:buChar char=""/>
            </a:pPr>
            <a:r>
              <a:rPr lang="en-US" sz="2200" dirty="0" smtClean="0">
                <a:latin typeface="Cambria" pitchFamily="18" charset="0"/>
                <a:ea typeface="Verdana" pitchFamily="34" charset="0"/>
                <a:cs typeface="Verdana" pitchFamily="34" charset="0"/>
              </a:rPr>
              <a:t>To preempt some resources from one or more deadlocked processes</a:t>
            </a:r>
            <a:r>
              <a:rPr lang="en-US" sz="1400" dirty="0" smtClean="0"/>
              <a:t>.</a:t>
            </a:r>
          </a:p>
        </p:txBody>
      </p:sp>
      <p:sp>
        <p:nvSpPr>
          <p:cNvPr id="45058" name="Rectangle 2"/>
          <p:cNvSpPr>
            <a:spLocks noGrp="1" noChangeArrowheads="1"/>
          </p:cNvSpPr>
          <p:nvPr>
            <p:ph type="title"/>
          </p:nvPr>
        </p:nvSpPr>
        <p:spPr>
          <a:xfrm>
            <a:off x="508000" y="465138"/>
            <a:ext cx="8588375" cy="457200"/>
          </a:xfrm>
        </p:spPr>
        <p:txBody>
          <a:bodyPr>
            <a:noAutofit/>
          </a:bodyPr>
          <a:lstStyle/>
          <a:p>
            <a:pPr algn="ctr" eaLnBrk="1" fontAlgn="auto" hangingPunct="1">
              <a:spcAft>
                <a:spcPts val="0"/>
              </a:spcAft>
              <a:defRPr/>
            </a:pPr>
            <a:r>
              <a:rPr lang="en-US" sz="3200" dirty="0" smtClean="0"/>
              <a:t>Recovery from Deadlock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a:xfrm>
            <a:off x="765507" y="946885"/>
            <a:ext cx="7694613" cy="4530725"/>
          </a:xfrm>
        </p:spPr>
        <p:txBody>
          <a:bodyPr/>
          <a:lstStyle/>
          <a:p>
            <a:pPr eaLnBrk="1" hangingPunct="1"/>
            <a:r>
              <a:rPr lang="en-US" sz="2000" dirty="0" smtClean="0"/>
              <a:t>Abort all deadlocked processes</a:t>
            </a:r>
          </a:p>
          <a:p>
            <a:pPr lvl="1" eaLnBrk="1" hangingPunct="1"/>
            <a:r>
              <a:rPr lang="en-US" sz="1800" dirty="0" smtClean="0"/>
              <a:t>Great expense.</a:t>
            </a:r>
          </a:p>
          <a:p>
            <a:pPr lvl="1" eaLnBrk="1" hangingPunct="1"/>
            <a:r>
              <a:rPr lang="en-US" sz="1800" dirty="0" smtClean="0"/>
              <a:t>Processes may be running for a long time and have done lots of computations</a:t>
            </a:r>
            <a:br>
              <a:rPr lang="en-US" sz="1800" dirty="0" smtClean="0"/>
            </a:br>
            <a:endParaRPr lang="en-US" sz="1800" dirty="0" smtClean="0"/>
          </a:p>
          <a:p>
            <a:pPr eaLnBrk="1" hangingPunct="1"/>
            <a:r>
              <a:rPr lang="en-US" sz="2000" dirty="0" smtClean="0"/>
              <a:t>Abort one process at a time until the deadlock cycle is eliminated</a:t>
            </a:r>
          </a:p>
          <a:p>
            <a:pPr lvl="1" eaLnBrk="1" hangingPunct="1"/>
            <a:r>
              <a:rPr lang="en-US" sz="1800" dirty="0" smtClean="0"/>
              <a:t>Overhead: After each process is aborted, deadlock detection algorithm is run.</a:t>
            </a:r>
          </a:p>
          <a:p>
            <a:pPr lvl="1" eaLnBrk="1" hangingPunct="1"/>
            <a:endParaRPr lang="en-US" sz="1800" dirty="0" smtClean="0"/>
          </a:p>
          <a:p>
            <a:pPr eaLnBrk="1" hangingPunct="1"/>
            <a:r>
              <a:rPr lang="en-US" sz="1600" dirty="0" smtClean="0"/>
              <a:t/>
            </a:r>
            <a:br>
              <a:rPr lang="en-US" sz="1600" dirty="0" smtClean="0"/>
            </a:br>
            <a:endParaRPr lang="en-US" sz="1600" dirty="0" smtClean="0"/>
          </a:p>
        </p:txBody>
      </p:sp>
      <p:sp>
        <p:nvSpPr>
          <p:cNvPr id="45058" name="Rectangle 2"/>
          <p:cNvSpPr>
            <a:spLocks noGrp="1" noChangeArrowheads="1"/>
          </p:cNvSpPr>
          <p:nvPr>
            <p:ph type="title"/>
          </p:nvPr>
        </p:nvSpPr>
        <p:spPr>
          <a:xfrm>
            <a:off x="0" y="0"/>
            <a:ext cx="9144000" cy="696036"/>
          </a:xfrm>
        </p:spPr>
        <p:txBody>
          <a:bodyPr>
            <a:normAutofit/>
          </a:bodyPr>
          <a:lstStyle/>
          <a:p>
            <a:pPr algn="ctr" eaLnBrk="1" fontAlgn="auto" hangingPunct="1">
              <a:spcAft>
                <a:spcPts val="0"/>
              </a:spcAft>
              <a:defRPr/>
            </a:pPr>
            <a:r>
              <a:rPr lang="en-US" sz="2800" dirty="0" smtClean="0"/>
              <a:t>Recovery from Deadlock:  Process Termination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a:xfrm>
            <a:off x="792802" y="1028771"/>
            <a:ext cx="7694613" cy="4530725"/>
          </a:xfrm>
        </p:spPr>
        <p:txBody>
          <a:bodyPr/>
          <a:lstStyle/>
          <a:p>
            <a:pPr eaLnBrk="1" hangingPunct="1"/>
            <a:r>
              <a:rPr lang="en-US" sz="2000" dirty="0" smtClean="0"/>
              <a:t>Aborting process is not easy: E.g. if a process was in midst of updating a file, aborting process will leave the file in uncertain state</a:t>
            </a:r>
          </a:p>
          <a:p>
            <a:pPr eaLnBrk="1" hangingPunct="1"/>
            <a:endParaRPr lang="en-US" sz="2000" dirty="0" smtClean="0"/>
          </a:p>
          <a:p>
            <a:pPr eaLnBrk="1" hangingPunct="1"/>
            <a:r>
              <a:rPr lang="en-US" sz="2000" dirty="0" smtClean="0"/>
              <a:t>In case of partial termination, which processes are to be terminated?</a:t>
            </a:r>
          </a:p>
          <a:p>
            <a:pPr lvl="1" eaLnBrk="1" hangingPunct="1"/>
            <a:r>
              <a:rPr lang="en-US" sz="1600" dirty="0" smtClean="0"/>
              <a:t>Policy decision, similar to CPU-scheduling.</a:t>
            </a:r>
          </a:p>
          <a:p>
            <a:pPr lvl="1" eaLnBrk="1" hangingPunct="1"/>
            <a:r>
              <a:rPr lang="en-US" sz="1600" dirty="0" smtClean="0"/>
              <a:t>Following characteristics must be considered.</a:t>
            </a:r>
            <a:endParaRPr lang="en-US" sz="2000" dirty="0" smtClean="0"/>
          </a:p>
          <a:p>
            <a:pPr lvl="1" eaLnBrk="1" hangingPunct="1"/>
            <a:r>
              <a:rPr lang="en-US" sz="2000" dirty="0" smtClean="0"/>
              <a:t>Priority of the process</a:t>
            </a:r>
          </a:p>
          <a:p>
            <a:pPr lvl="1" eaLnBrk="1" hangingPunct="1"/>
            <a:r>
              <a:rPr lang="en-US" sz="2000" dirty="0" smtClean="0"/>
              <a:t>How long process has computed, and how much longer to completion</a:t>
            </a:r>
          </a:p>
          <a:p>
            <a:pPr lvl="1" eaLnBrk="1" hangingPunct="1"/>
            <a:r>
              <a:rPr lang="en-US" sz="2000" dirty="0" smtClean="0"/>
              <a:t>Resources the process has used</a:t>
            </a:r>
          </a:p>
          <a:p>
            <a:pPr lvl="1" eaLnBrk="1" hangingPunct="1"/>
            <a:r>
              <a:rPr lang="en-US" sz="2000" dirty="0" smtClean="0"/>
              <a:t>Resources process needs to complete</a:t>
            </a:r>
          </a:p>
          <a:p>
            <a:pPr lvl="1" eaLnBrk="1" hangingPunct="1"/>
            <a:r>
              <a:rPr lang="en-US" sz="2000" dirty="0" smtClean="0"/>
              <a:t>How many processes will need to be terminated</a:t>
            </a:r>
          </a:p>
          <a:p>
            <a:pPr lvl="1" eaLnBrk="1" hangingPunct="1"/>
            <a:r>
              <a:rPr lang="en-US" sz="2000" dirty="0" smtClean="0"/>
              <a:t>Is process interactive or batch?</a:t>
            </a:r>
          </a:p>
        </p:txBody>
      </p:sp>
      <p:sp>
        <p:nvSpPr>
          <p:cNvPr id="45058" name="Rectangle 2"/>
          <p:cNvSpPr>
            <a:spLocks noGrp="1" noChangeArrowheads="1"/>
          </p:cNvSpPr>
          <p:nvPr>
            <p:ph type="title"/>
          </p:nvPr>
        </p:nvSpPr>
        <p:spPr>
          <a:xfrm>
            <a:off x="0" y="-1"/>
            <a:ext cx="9144000" cy="723331"/>
          </a:xfrm>
        </p:spPr>
        <p:txBody>
          <a:bodyPr>
            <a:normAutofit/>
          </a:bodyPr>
          <a:lstStyle/>
          <a:p>
            <a:pPr algn="ctr" eaLnBrk="1" fontAlgn="auto" hangingPunct="1">
              <a:spcAft>
                <a:spcPts val="0"/>
              </a:spcAft>
              <a:defRPr/>
            </a:pPr>
            <a:r>
              <a:rPr lang="en-US" sz="2800" dirty="0" smtClean="0"/>
              <a:t>Recovery from Deadlock:  Process Termination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idx="1"/>
          </p:nvPr>
        </p:nvSpPr>
        <p:spPr>
          <a:xfrm>
            <a:off x="827088" y="1482725"/>
            <a:ext cx="7351712" cy="4483100"/>
          </a:xfrm>
        </p:spPr>
        <p:txBody>
          <a:bodyPr/>
          <a:lstStyle/>
          <a:p>
            <a:pPr eaLnBrk="1" hangingPunct="1"/>
            <a:r>
              <a:rPr lang="en-US" sz="2000" dirty="0" smtClean="0"/>
              <a:t>Preempt resources from processes and give them to other processes until deadlock is broken.</a:t>
            </a:r>
          </a:p>
          <a:p>
            <a:pPr eaLnBrk="1" hangingPunct="1"/>
            <a:endParaRPr lang="en-US" sz="2000" dirty="0" smtClean="0"/>
          </a:p>
          <a:p>
            <a:pPr eaLnBrk="1" hangingPunct="1"/>
            <a:r>
              <a:rPr lang="en-US" sz="2000" dirty="0" smtClean="0"/>
              <a:t>Three issues need to be addressed</a:t>
            </a:r>
          </a:p>
          <a:p>
            <a:pPr eaLnBrk="1" hangingPunct="1"/>
            <a:endParaRPr lang="en-US" sz="2000" dirty="0" smtClean="0"/>
          </a:p>
          <a:p>
            <a:pPr lvl="1" eaLnBrk="1" hangingPunct="1"/>
            <a:r>
              <a:rPr lang="en-US" sz="1600" b="1" dirty="0" smtClean="0"/>
              <a:t>Selecting a victim</a:t>
            </a:r>
            <a:r>
              <a:rPr lang="en-US" sz="1600" dirty="0" smtClean="0"/>
              <a:t> – </a:t>
            </a:r>
          </a:p>
          <a:p>
            <a:pPr lvl="2" eaLnBrk="1" hangingPunct="1"/>
            <a:r>
              <a:rPr lang="en-US" sz="1400" dirty="0" smtClean="0"/>
              <a:t>minimize cost (similar as in case of process termination)</a:t>
            </a:r>
            <a:br>
              <a:rPr lang="en-US" sz="1400" dirty="0" smtClean="0"/>
            </a:br>
            <a:endParaRPr lang="en-US" sz="1400" dirty="0" smtClean="0"/>
          </a:p>
          <a:p>
            <a:pPr lvl="1" eaLnBrk="1" hangingPunct="1"/>
            <a:r>
              <a:rPr lang="en-US" sz="1600" b="1" dirty="0" smtClean="0"/>
              <a:t>Rollback</a:t>
            </a:r>
            <a:r>
              <a:rPr lang="en-US" sz="1600" dirty="0" smtClean="0"/>
              <a:t> – </a:t>
            </a:r>
          </a:p>
          <a:p>
            <a:pPr lvl="2" eaLnBrk="1" hangingPunct="1"/>
            <a:r>
              <a:rPr lang="en-US" sz="1400" dirty="0" smtClean="0"/>
              <a:t>return to some safe state, restart process for that state.</a:t>
            </a:r>
          </a:p>
          <a:p>
            <a:pPr lvl="2" eaLnBrk="1" hangingPunct="1"/>
            <a:r>
              <a:rPr lang="en-US" sz="1400" dirty="0" smtClean="0"/>
              <a:t>Mostly, the safe state is initial state, i.e. restart the process</a:t>
            </a:r>
            <a:br>
              <a:rPr lang="en-US" sz="1400" dirty="0" smtClean="0"/>
            </a:br>
            <a:endParaRPr lang="en-US" sz="1400" dirty="0" smtClean="0"/>
          </a:p>
          <a:p>
            <a:pPr lvl="1" eaLnBrk="1" hangingPunct="1"/>
            <a:r>
              <a:rPr lang="en-US" sz="1600" b="1" dirty="0" smtClean="0"/>
              <a:t>Starvation</a:t>
            </a:r>
            <a:r>
              <a:rPr lang="en-US" sz="1600" dirty="0" smtClean="0"/>
              <a:t> –  </a:t>
            </a:r>
          </a:p>
          <a:p>
            <a:pPr lvl="2" eaLnBrk="1" hangingPunct="1"/>
            <a:r>
              <a:rPr lang="en-US" sz="1400" dirty="0" smtClean="0"/>
              <a:t>same process may always be picked as victim, include number of rollback in cost factor</a:t>
            </a:r>
          </a:p>
        </p:txBody>
      </p:sp>
      <p:sp>
        <p:nvSpPr>
          <p:cNvPr id="46082" name="Rectangle 2"/>
          <p:cNvSpPr>
            <a:spLocks noGrp="1" noChangeArrowheads="1"/>
          </p:cNvSpPr>
          <p:nvPr>
            <p:ph type="title"/>
          </p:nvPr>
        </p:nvSpPr>
        <p:spPr>
          <a:xfrm>
            <a:off x="738188" y="417513"/>
            <a:ext cx="8020050" cy="457200"/>
          </a:xfrm>
        </p:spPr>
        <p:txBody>
          <a:bodyPr>
            <a:normAutofit fontScale="90000"/>
          </a:bodyPr>
          <a:lstStyle/>
          <a:p>
            <a:pPr eaLnBrk="1" fontAlgn="auto" hangingPunct="1">
              <a:spcAft>
                <a:spcPts val="0"/>
              </a:spcAft>
              <a:defRPr/>
            </a:pPr>
            <a:r>
              <a:rPr lang="en-US" sz="2800" dirty="0" smtClean="0"/>
              <a:t>Recovery from Deadlock:  Resource Preemption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idx="4294967295"/>
          </p:nvPr>
        </p:nvSpPr>
        <p:spPr>
          <a:xfrm>
            <a:off x="0" y="0"/>
            <a:ext cx="9144000" cy="887104"/>
          </a:xfrm>
        </p:spPr>
        <p:txBody>
          <a:bodyPr anchor="ctr">
            <a:noAutofit/>
          </a:bodyPr>
          <a:lstStyle/>
          <a:p>
            <a:pPr algn="ctr" eaLnBrk="1" hangingPunct="1"/>
            <a:r>
              <a:rPr lang="en-US" sz="3200" dirty="0" smtClean="0"/>
              <a:t>Advantages and Disadvantages</a:t>
            </a:r>
          </a:p>
        </p:txBody>
      </p:sp>
      <p:pic>
        <p:nvPicPr>
          <p:cNvPr id="53251" name="Content Placeholder 3" descr="Table06_01.gif"/>
          <p:cNvPicPr>
            <a:picLocks noGrp="1" noChangeAspect="1"/>
          </p:cNvPicPr>
          <p:nvPr>
            <p:ph idx="4294967295"/>
          </p:nvPr>
        </p:nvPicPr>
        <p:blipFill>
          <a:blip r:embed="rId3" cstate="print"/>
          <a:srcRect/>
          <a:stretch>
            <a:fillRect/>
          </a:stretch>
        </p:blipFill>
        <p:spPr>
          <a:xfrm>
            <a:off x="683525" y="967025"/>
            <a:ext cx="7696200" cy="5208587"/>
          </a:xfr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p:txBody>
          <a:bodyPr/>
          <a:lstStyle/>
          <a:p>
            <a:pPr eaLnBrk="1" hangingPunct="1">
              <a:buSzPct val="85000"/>
            </a:pPr>
            <a:r>
              <a:rPr lang="en-US" dirty="0" smtClean="0"/>
              <a:t>Deadlock Detection </a:t>
            </a:r>
          </a:p>
          <a:p>
            <a:pPr eaLnBrk="1" hangingPunct="1">
              <a:buSzPct val="85000"/>
            </a:pPr>
            <a:r>
              <a:rPr lang="en-US" dirty="0" smtClean="0"/>
              <a:t>Recovery from Deadlock </a:t>
            </a:r>
          </a:p>
        </p:txBody>
      </p:sp>
      <p:sp>
        <p:nvSpPr>
          <p:cNvPr id="4098" name="Rectangle 2"/>
          <p:cNvSpPr>
            <a:spLocks noGrp="1" noChangeArrowheads="1"/>
          </p:cNvSpPr>
          <p:nvPr>
            <p:ph type="title"/>
          </p:nvPr>
        </p:nvSpPr>
        <p:spPr>
          <a:xfrm>
            <a:off x="806450" y="277813"/>
            <a:ext cx="7880350" cy="576262"/>
          </a:xfrm>
        </p:spPr>
        <p:txBody>
          <a:bodyPr>
            <a:normAutofit fontScale="90000"/>
          </a:bodyPr>
          <a:lstStyle/>
          <a:p>
            <a:pPr algn="ctr" eaLnBrk="1" fontAlgn="auto" hangingPunct="1">
              <a:spcAft>
                <a:spcPts val="0"/>
              </a:spcAft>
              <a:defRPr/>
            </a:pPr>
            <a:r>
              <a:rPr lang="en-US" dirty="0" smtClean="0"/>
              <a:t>Chapter 7:  Deadlocks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idx="1"/>
          </p:nvPr>
        </p:nvSpPr>
        <p:spPr/>
        <p:txBody>
          <a:bodyPr/>
          <a:lstStyle/>
          <a:p>
            <a:pPr eaLnBrk="1" hangingPunct="1"/>
            <a:r>
              <a:rPr lang="en-US" dirty="0" smtClean="0"/>
              <a:t>Allow system to enter deadlock state </a:t>
            </a:r>
            <a:br>
              <a:rPr lang="en-US" dirty="0" smtClean="0"/>
            </a:br>
            <a:endParaRPr lang="en-US" dirty="0" smtClean="0"/>
          </a:p>
          <a:p>
            <a:pPr eaLnBrk="1" hangingPunct="1"/>
            <a:r>
              <a:rPr lang="en-US" dirty="0" smtClean="0"/>
              <a:t>Detection algorithm</a:t>
            </a:r>
            <a:br>
              <a:rPr lang="en-US" dirty="0" smtClean="0"/>
            </a:br>
            <a:endParaRPr lang="en-US" dirty="0" smtClean="0"/>
          </a:p>
          <a:p>
            <a:pPr eaLnBrk="1" hangingPunct="1"/>
            <a:r>
              <a:rPr lang="en-US" dirty="0" smtClean="0"/>
              <a:t>Recovery scheme</a:t>
            </a:r>
          </a:p>
        </p:txBody>
      </p:sp>
      <p:sp>
        <p:nvSpPr>
          <p:cNvPr id="35842" name="Rectangle 2"/>
          <p:cNvSpPr>
            <a:spLocks noGrp="1" noChangeArrowheads="1"/>
          </p:cNvSpPr>
          <p:nvPr>
            <p:ph type="title"/>
          </p:nvPr>
        </p:nvSpPr>
        <p:spPr>
          <a:xfrm>
            <a:off x="1141413" y="277813"/>
            <a:ext cx="7421562" cy="576262"/>
          </a:xfrm>
        </p:spPr>
        <p:txBody>
          <a:bodyPr>
            <a:normAutofit fontScale="90000"/>
          </a:bodyPr>
          <a:lstStyle/>
          <a:p>
            <a:pPr eaLnBrk="1" fontAlgn="auto" hangingPunct="1">
              <a:spcAft>
                <a:spcPts val="0"/>
              </a:spcAft>
              <a:defRPr/>
            </a:pPr>
            <a:r>
              <a:rPr lang="en-US" dirty="0" smtClean="0"/>
              <a:t>Deadlock Detection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p:txBody>
          <a:bodyPr anchor="ctr"/>
          <a:lstStyle/>
          <a:p>
            <a:pPr eaLnBrk="1" hangingPunct="1"/>
            <a:r>
              <a:rPr lang="en-NZ" smtClean="0"/>
              <a:t>Deadlock Detection</a:t>
            </a:r>
          </a:p>
        </p:txBody>
      </p:sp>
      <p:sp>
        <p:nvSpPr>
          <p:cNvPr id="47107" name="Content Placeholder 2"/>
          <p:cNvSpPr>
            <a:spLocks noGrp="1"/>
          </p:cNvSpPr>
          <p:nvPr>
            <p:ph idx="4294967295"/>
          </p:nvPr>
        </p:nvSpPr>
        <p:spPr>
          <a:xfrm>
            <a:off x="457200" y="1600200"/>
            <a:ext cx="8229600" cy="4953000"/>
          </a:xfrm>
        </p:spPr>
        <p:txBody>
          <a:bodyPr/>
          <a:lstStyle/>
          <a:p>
            <a:pPr eaLnBrk="1" hangingPunct="1"/>
            <a:r>
              <a:rPr lang="en-NZ" dirty="0" smtClean="0"/>
              <a:t>Deadlock prevention strategies are very conservative; </a:t>
            </a:r>
          </a:p>
          <a:p>
            <a:pPr lvl="1" eaLnBrk="1" hangingPunct="1"/>
            <a:r>
              <a:rPr lang="en-NZ" dirty="0" smtClean="0"/>
              <a:t>limit access to resources and impose restrictions on processes.</a:t>
            </a:r>
          </a:p>
          <a:p>
            <a:pPr eaLnBrk="1" hangingPunct="1"/>
            <a:endParaRPr lang="en-NZ" dirty="0" smtClean="0"/>
          </a:p>
          <a:p>
            <a:pPr eaLnBrk="1" hangingPunct="1"/>
            <a:r>
              <a:rPr lang="en-NZ" dirty="0" smtClean="0"/>
              <a:t>Deadlock detection strategies do the opposite</a:t>
            </a:r>
          </a:p>
          <a:p>
            <a:pPr lvl="1" eaLnBrk="1" hangingPunct="1"/>
            <a:r>
              <a:rPr lang="en-NZ" dirty="0" smtClean="0"/>
              <a:t>Resource requests are granted whenever possible.</a:t>
            </a:r>
          </a:p>
          <a:p>
            <a:pPr lvl="1" eaLnBrk="1" hangingPunct="1"/>
            <a:r>
              <a:rPr lang="en-NZ" dirty="0" smtClean="0"/>
              <a:t>Regularly check for deadlock</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idx="1"/>
          </p:nvPr>
        </p:nvSpPr>
        <p:spPr>
          <a:xfrm>
            <a:off x="376712" y="1111676"/>
            <a:ext cx="8303264" cy="5371011"/>
          </a:xfrm>
        </p:spPr>
        <p:txBody>
          <a:bodyPr/>
          <a:lstStyle/>
          <a:p>
            <a:pPr eaLnBrk="1" hangingPunct="1"/>
            <a:r>
              <a:rPr lang="en-US" sz="2000" dirty="0" smtClean="0"/>
              <a:t>Wait-for Graph</a:t>
            </a:r>
          </a:p>
          <a:p>
            <a:pPr lvl="1" eaLnBrk="1" hangingPunct="1"/>
            <a:r>
              <a:rPr lang="en-US" sz="1800" dirty="0" smtClean="0"/>
              <a:t>Variant of Resource Allocation Graph</a:t>
            </a:r>
          </a:p>
          <a:p>
            <a:pPr lvl="1" eaLnBrk="1" hangingPunct="1"/>
            <a:r>
              <a:rPr lang="en-US" sz="1800" dirty="0" smtClean="0"/>
              <a:t>Removing the resource nodes and collapsing appropriate edges.</a:t>
            </a:r>
          </a:p>
          <a:p>
            <a:pPr lvl="1" eaLnBrk="1" hangingPunct="1"/>
            <a:endParaRPr lang="en-US" sz="1800" dirty="0" smtClean="0"/>
          </a:p>
          <a:p>
            <a:pPr eaLnBrk="1" hangingPunct="1"/>
            <a:r>
              <a:rPr lang="en-US" sz="2000" dirty="0" smtClean="0"/>
              <a:t>Maintain </a:t>
            </a:r>
            <a:r>
              <a:rPr lang="en-US" sz="2000" i="1" dirty="0" smtClean="0"/>
              <a:t>wait-for</a:t>
            </a:r>
            <a:r>
              <a:rPr lang="en-US" sz="2000" dirty="0" smtClean="0"/>
              <a:t> graph</a:t>
            </a:r>
          </a:p>
          <a:p>
            <a:pPr lvl="1" eaLnBrk="1" hangingPunct="1"/>
            <a:r>
              <a:rPr lang="en-US" sz="1800" dirty="0" smtClean="0"/>
              <a:t>Nodes are processes</a:t>
            </a:r>
          </a:p>
          <a:p>
            <a:pPr lvl="1" eaLnBrk="1" hangingPunct="1"/>
            <a:r>
              <a:rPr lang="en-US" sz="1800" dirty="0" smtClean="0"/>
              <a:t>Pi </a:t>
            </a:r>
            <a:r>
              <a:rPr lang="en-US" sz="1800" dirty="0" smtClean="0">
                <a:sym typeface="Symbol" pitchFamily="18" charset="2"/>
              </a:rPr>
              <a:t> </a:t>
            </a:r>
            <a:r>
              <a:rPr lang="en-US" sz="1800" dirty="0" err="1" smtClean="0">
                <a:sym typeface="Symbol" pitchFamily="18" charset="2"/>
              </a:rPr>
              <a:t>Pj</a:t>
            </a:r>
            <a:r>
              <a:rPr lang="en-US" sz="1800" dirty="0" smtClean="0">
                <a:sym typeface="Symbol" pitchFamily="18" charset="2"/>
              </a:rPr>
              <a:t>   if Pi is waiting for </a:t>
            </a:r>
            <a:r>
              <a:rPr lang="en-US" sz="1800" dirty="0" err="1" smtClean="0">
                <a:sym typeface="Symbol" pitchFamily="18" charset="2"/>
              </a:rPr>
              <a:t>Pj</a:t>
            </a:r>
            <a:endParaRPr lang="en-US" sz="1800" dirty="0" smtClean="0">
              <a:sym typeface="Symbol" pitchFamily="18" charset="2"/>
            </a:endParaRPr>
          </a:p>
          <a:p>
            <a:pPr lvl="1" eaLnBrk="1" hangingPunct="1"/>
            <a:r>
              <a:rPr lang="en-US" sz="1800" dirty="0" smtClean="0"/>
              <a:t>Pi </a:t>
            </a:r>
            <a:r>
              <a:rPr lang="en-US" sz="1800" dirty="0" smtClean="0">
                <a:sym typeface="Symbol" pitchFamily="18" charset="2"/>
              </a:rPr>
              <a:t> </a:t>
            </a:r>
            <a:r>
              <a:rPr lang="en-US" sz="1800" dirty="0" err="1" smtClean="0">
                <a:sym typeface="Symbol" pitchFamily="18" charset="2"/>
              </a:rPr>
              <a:t>Pj</a:t>
            </a:r>
            <a:r>
              <a:rPr lang="en-US" sz="1800" dirty="0" smtClean="0">
                <a:sym typeface="Symbol" pitchFamily="18" charset="2"/>
              </a:rPr>
              <a:t>   will occur only if </a:t>
            </a:r>
            <a:r>
              <a:rPr lang="en-US" sz="1800" dirty="0" smtClean="0"/>
              <a:t>Pi </a:t>
            </a:r>
            <a:r>
              <a:rPr lang="en-US" sz="1800" dirty="0" smtClean="0">
                <a:sym typeface="Symbol" pitchFamily="18" charset="2"/>
              </a:rPr>
              <a:t> R  and </a:t>
            </a:r>
            <a:r>
              <a:rPr lang="en-US" sz="1800" dirty="0" smtClean="0"/>
              <a:t>R </a:t>
            </a:r>
            <a:r>
              <a:rPr lang="en-US" sz="1800" dirty="0" smtClean="0">
                <a:sym typeface="Symbol" pitchFamily="18" charset="2"/>
              </a:rPr>
              <a:t> Pi  occur in resource allocation graph</a:t>
            </a:r>
            <a:r>
              <a:rPr lang="en-US" sz="1800" i="1" dirty="0" smtClean="0">
                <a:sym typeface="Symbol" pitchFamily="18" charset="2"/>
              </a:rPr>
              <a:t/>
            </a:r>
            <a:br>
              <a:rPr lang="en-US" sz="1800" i="1" dirty="0" smtClean="0">
                <a:sym typeface="Symbol" pitchFamily="18" charset="2"/>
              </a:rPr>
            </a:br>
            <a:endParaRPr lang="en-US" sz="1800" i="1" dirty="0" smtClean="0">
              <a:sym typeface="Symbol" pitchFamily="18" charset="2"/>
            </a:endParaRPr>
          </a:p>
          <a:p>
            <a:pPr eaLnBrk="1" hangingPunct="1"/>
            <a:r>
              <a:rPr lang="en-US" sz="2000" dirty="0" smtClean="0"/>
              <a:t>Periodically invoke an algorithm that searches for a cycle in the graph. If there is a cycle, there exists a deadlock</a:t>
            </a:r>
          </a:p>
          <a:p>
            <a:pPr eaLnBrk="1" hangingPunct="1">
              <a:buFont typeface="Monotype Sorts"/>
              <a:buNone/>
            </a:pPr>
            <a:endParaRPr lang="en-US" sz="2000" dirty="0" smtClean="0"/>
          </a:p>
          <a:p>
            <a:pPr eaLnBrk="1" hangingPunct="1"/>
            <a:r>
              <a:rPr lang="en-US" sz="2000" dirty="0" smtClean="0"/>
              <a:t>An algorithm to detect a cycle in a graph requires an order of</a:t>
            </a:r>
            <a:r>
              <a:rPr lang="en-US" sz="2000" i="1" dirty="0" smtClean="0"/>
              <a:t> n</a:t>
            </a:r>
            <a:r>
              <a:rPr lang="en-US" sz="2000" baseline="30000" dirty="0" smtClean="0"/>
              <a:t>2</a:t>
            </a:r>
            <a:r>
              <a:rPr lang="en-US" sz="2000" dirty="0" smtClean="0"/>
              <a:t> operations, where </a:t>
            </a:r>
            <a:r>
              <a:rPr lang="en-US" sz="2000" i="1" dirty="0" smtClean="0"/>
              <a:t>n</a:t>
            </a:r>
            <a:r>
              <a:rPr lang="en-US" sz="2000" dirty="0" smtClean="0"/>
              <a:t> is the number of vertices in the graph</a:t>
            </a:r>
          </a:p>
        </p:txBody>
      </p:sp>
      <p:sp>
        <p:nvSpPr>
          <p:cNvPr id="36866" name="Rectangle 2"/>
          <p:cNvSpPr>
            <a:spLocks noGrp="1" noChangeArrowheads="1"/>
          </p:cNvSpPr>
          <p:nvPr>
            <p:ph type="title"/>
          </p:nvPr>
        </p:nvSpPr>
        <p:spPr>
          <a:xfrm>
            <a:off x="0" y="0"/>
            <a:ext cx="9144000" cy="844550"/>
          </a:xfrm>
        </p:spPr>
        <p:txBody>
          <a:bodyPr>
            <a:normAutofit/>
          </a:bodyPr>
          <a:lstStyle/>
          <a:p>
            <a:pPr eaLnBrk="1" fontAlgn="auto" hangingPunct="1">
              <a:spcAft>
                <a:spcPts val="0"/>
              </a:spcAft>
              <a:defRPr/>
            </a:pPr>
            <a:r>
              <a:rPr lang="en-US" sz="3700" dirty="0" smtClean="0"/>
              <a:t>Single Instance of Each Resource Type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0"/>
            <a:ext cx="9143999" cy="750627"/>
          </a:xfrm>
        </p:spPr>
        <p:txBody>
          <a:bodyPr>
            <a:noAutofit/>
          </a:bodyPr>
          <a:lstStyle/>
          <a:p>
            <a:pPr algn="ctr" eaLnBrk="1" fontAlgn="auto" hangingPunct="1">
              <a:spcAft>
                <a:spcPts val="0"/>
              </a:spcAft>
              <a:defRPr/>
            </a:pPr>
            <a:r>
              <a:rPr lang="en-US" sz="2800" dirty="0" smtClean="0"/>
              <a:t>Resource-Allocation Graph and Wait-for Graph</a:t>
            </a:r>
          </a:p>
        </p:txBody>
      </p:sp>
      <p:sp>
        <p:nvSpPr>
          <p:cNvPr id="50179" name="Text Box 5"/>
          <p:cNvSpPr txBox="1">
            <a:spLocks noChangeArrowheads="1"/>
          </p:cNvSpPr>
          <p:nvPr/>
        </p:nvSpPr>
        <p:spPr bwMode="auto">
          <a:xfrm>
            <a:off x="1647825" y="5294313"/>
            <a:ext cx="29273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Resource-Allocation Graph</a:t>
            </a:r>
          </a:p>
        </p:txBody>
      </p:sp>
      <p:sp>
        <p:nvSpPr>
          <p:cNvPr id="50180" name="Text Box 6"/>
          <p:cNvSpPr txBox="1">
            <a:spLocks noChangeArrowheads="1"/>
          </p:cNvSpPr>
          <p:nvPr/>
        </p:nvSpPr>
        <p:spPr bwMode="auto">
          <a:xfrm>
            <a:off x="4810125" y="5294313"/>
            <a:ext cx="31432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Corresponding wait-for graph</a:t>
            </a:r>
          </a:p>
        </p:txBody>
      </p:sp>
      <p:pic>
        <p:nvPicPr>
          <p:cNvPr id="50181" name="Picture 6" descr="7"/>
          <p:cNvPicPr>
            <a:picLocks noChangeAspect="1" noChangeArrowheads="1"/>
          </p:cNvPicPr>
          <p:nvPr/>
        </p:nvPicPr>
        <p:blipFill>
          <a:blip r:embed="rId3"/>
          <a:srcRect/>
          <a:stretch>
            <a:fillRect/>
          </a:stretch>
        </p:blipFill>
        <p:spPr bwMode="auto">
          <a:xfrm>
            <a:off x="1876425" y="1257300"/>
            <a:ext cx="5937250" cy="383063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idx="4294967295"/>
          </p:nvPr>
        </p:nvSpPr>
        <p:spPr>
          <a:xfrm>
            <a:off x="232012" y="0"/>
            <a:ext cx="8911988" cy="900752"/>
          </a:xfrm>
        </p:spPr>
        <p:txBody>
          <a:bodyPr anchor="ctr">
            <a:noAutofit/>
          </a:bodyPr>
          <a:lstStyle/>
          <a:p>
            <a:pPr algn="ctr" eaLnBrk="1" fontAlgn="auto" hangingPunct="1">
              <a:spcAft>
                <a:spcPts val="0"/>
              </a:spcAft>
              <a:defRPr/>
            </a:pPr>
            <a:r>
              <a:rPr lang="en-NZ" sz="3200" dirty="0" smtClean="0"/>
              <a:t>A Common Detection Algorithm</a:t>
            </a:r>
          </a:p>
        </p:txBody>
      </p:sp>
      <p:sp>
        <p:nvSpPr>
          <p:cNvPr id="48131" name="Content Placeholder 2"/>
          <p:cNvSpPr>
            <a:spLocks noGrp="1"/>
          </p:cNvSpPr>
          <p:nvPr>
            <p:ph idx="4294967295"/>
          </p:nvPr>
        </p:nvSpPr>
        <p:spPr>
          <a:xfrm>
            <a:off x="607326" y="1259006"/>
            <a:ext cx="8229600" cy="4953000"/>
          </a:xfrm>
        </p:spPr>
        <p:txBody>
          <a:bodyPr/>
          <a:lstStyle/>
          <a:p>
            <a:pPr eaLnBrk="1" hangingPunct="1"/>
            <a:r>
              <a:rPr lang="en-NZ" sz="2400" dirty="0" smtClean="0">
                <a:latin typeface="Cambria" pitchFamily="18" charset="0"/>
                <a:ea typeface="Verdana" pitchFamily="34" charset="0"/>
                <a:cs typeface="Verdana" pitchFamily="34" charset="0"/>
              </a:rPr>
              <a:t>Use a Allocation matrix and Available vector  as previous</a:t>
            </a:r>
          </a:p>
          <a:p>
            <a:pPr eaLnBrk="1" hangingPunct="1"/>
            <a:endParaRPr lang="en-NZ" sz="2400" dirty="0" smtClean="0">
              <a:latin typeface="Cambria" pitchFamily="18" charset="0"/>
              <a:ea typeface="Verdana" pitchFamily="34" charset="0"/>
              <a:cs typeface="Verdana" pitchFamily="34" charset="0"/>
            </a:endParaRPr>
          </a:p>
          <a:p>
            <a:pPr eaLnBrk="1" hangingPunct="1"/>
            <a:r>
              <a:rPr lang="en-NZ" sz="2400" dirty="0" smtClean="0">
                <a:latin typeface="Cambria" pitchFamily="18" charset="0"/>
                <a:ea typeface="Verdana" pitchFamily="34" charset="0"/>
                <a:cs typeface="Verdana" pitchFamily="34" charset="0"/>
              </a:rPr>
              <a:t>Also use a request matrix </a:t>
            </a:r>
            <a:r>
              <a:rPr lang="en-NZ" sz="2400" b="1" i="1" dirty="0" smtClean="0">
                <a:latin typeface="Cambria" pitchFamily="18" charset="0"/>
                <a:ea typeface="Verdana" pitchFamily="34" charset="0"/>
                <a:cs typeface="Verdana" pitchFamily="34" charset="0"/>
              </a:rPr>
              <a:t>Q</a:t>
            </a:r>
          </a:p>
          <a:p>
            <a:pPr lvl="1" eaLnBrk="1" hangingPunct="1"/>
            <a:r>
              <a:rPr lang="en-NZ" sz="2000" dirty="0" smtClean="0">
                <a:latin typeface="Cambria" pitchFamily="18" charset="0"/>
                <a:ea typeface="Verdana" pitchFamily="34" charset="0"/>
                <a:cs typeface="Verdana" pitchFamily="34" charset="0"/>
              </a:rPr>
              <a:t>Where </a:t>
            </a:r>
            <a:r>
              <a:rPr lang="en-NZ" sz="2000" b="1" i="1" dirty="0" smtClean="0">
                <a:latin typeface="Cambria" pitchFamily="18" charset="0"/>
                <a:ea typeface="Verdana" pitchFamily="34" charset="0"/>
                <a:cs typeface="Verdana" pitchFamily="34" charset="0"/>
              </a:rPr>
              <a:t>Qij</a:t>
            </a:r>
            <a:r>
              <a:rPr lang="en-NZ" sz="2000" dirty="0" smtClean="0">
                <a:latin typeface="Cambria" pitchFamily="18" charset="0"/>
                <a:ea typeface="Verdana" pitchFamily="34" charset="0"/>
                <a:cs typeface="Verdana" pitchFamily="34" charset="0"/>
              </a:rPr>
              <a:t> indicates that an amount of resource </a:t>
            </a:r>
            <a:r>
              <a:rPr lang="en-NZ" sz="2000" b="1" i="1" dirty="0" smtClean="0">
                <a:latin typeface="Cambria" pitchFamily="18" charset="0"/>
                <a:ea typeface="Verdana" pitchFamily="34" charset="0"/>
                <a:cs typeface="Verdana" pitchFamily="34" charset="0"/>
              </a:rPr>
              <a:t>j</a:t>
            </a:r>
            <a:r>
              <a:rPr lang="en-NZ" sz="2000" dirty="0" smtClean="0">
                <a:latin typeface="Cambria" pitchFamily="18" charset="0"/>
                <a:ea typeface="Verdana" pitchFamily="34" charset="0"/>
                <a:cs typeface="Verdana" pitchFamily="34" charset="0"/>
              </a:rPr>
              <a:t> is requested by process </a:t>
            </a:r>
            <a:r>
              <a:rPr lang="en-NZ" sz="2000" b="1" i="1" dirty="0" err="1" smtClean="0">
                <a:latin typeface="Cambria" pitchFamily="18" charset="0"/>
                <a:ea typeface="Verdana" pitchFamily="34" charset="0"/>
                <a:cs typeface="Verdana" pitchFamily="34" charset="0"/>
              </a:rPr>
              <a:t>i</a:t>
            </a:r>
            <a:endParaRPr lang="en-NZ" sz="2000" b="1" i="1" dirty="0" smtClean="0">
              <a:latin typeface="Cambria" pitchFamily="18" charset="0"/>
              <a:ea typeface="Verdana" pitchFamily="34" charset="0"/>
              <a:cs typeface="Verdana" pitchFamily="34" charset="0"/>
            </a:endParaRPr>
          </a:p>
          <a:p>
            <a:pPr eaLnBrk="1" hangingPunct="1"/>
            <a:endParaRPr lang="en-NZ" sz="2400" dirty="0" smtClean="0">
              <a:latin typeface="Cambria" pitchFamily="18" charset="0"/>
              <a:ea typeface="Verdana" pitchFamily="34" charset="0"/>
              <a:cs typeface="Verdana" pitchFamily="34" charset="0"/>
            </a:endParaRPr>
          </a:p>
          <a:p>
            <a:pPr eaLnBrk="1" hangingPunct="1"/>
            <a:r>
              <a:rPr lang="en-NZ" sz="2400" dirty="0" smtClean="0">
                <a:latin typeface="Cambria" pitchFamily="18" charset="0"/>
                <a:ea typeface="Verdana" pitchFamily="34" charset="0"/>
                <a:cs typeface="Verdana" pitchFamily="34" charset="0"/>
              </a:rPr>
              <a:t>First ‘un-mark’ all processes that are not deadlocked</a:t>
            </a:r>
          </a:p>
          <a:p>
            <a:pPr lvl="1" eaLnBrk="1" hangingPunct="1"/>
            <a:r>
              <a:rPr lang="en-NZ" sz="2000" dirty="0" smtClean="0">
                <a:latin typeface="Cambria" pitchFamily="18" charset="0"/>
                <a:ea typeface="Verdana" pitchFamily="34" charset="0"/>
                <a:cs typeface="Verdana" pitchFamily="34" charset="0"/>
              </a:rPr>
              <a:t>Initially that is all processes</a:t>
            </a:r>
          </a:p>
        </p:txBody>
      </p:sp>
      <p:sp>
        <p:nvSpPr>
          <p:cNvPr id="4" name="TextBox 3"/>
          <p:cNvSpPr txBox="1"/>
          <p:nvPr/>
        </p:nvSpPr>
        <p:spPr>
          <a:xfrm>
            <a:off x="0" y="5348069"/>
            <a:ext cx="9144000" cy="120032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NZ" dirty="0" smtClean="0"/>
              <a:t>The strategy in this algorithm is to find a process whose resource requests can be satisfied with the available resources, and then assume that those resources are granted and that the process runs to completion and releases all of its resources. </a:t>
            </a:r>
            <a:endParaRPr lang="en-GB"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p:txBody>
          <a:bodyPr anchor="ctr">
            <a:normAutofit/>
          </a:bodyPr>
          <a:lstStyle/>
          <a:p>
            <a:pPr algn="ctr" eaLnBrk="1" fontAlgn="auto" hangingPunct="1">
              <a:spcAft>
                <a:spcPts val="0"/>
              </a:spcAft>
              <a:defRPr/>
            </a:pPr>
            <a:r>
              <a:rPr lang="en-NZ" sz="3200" dirty="0" smtClean="0"/>
              <a:t>Detection Algorithm</a:t>
            </a:r>
          </a:p>
        </p:txBody>
      </p:sp>
      <p:sp>
        <p:nvSpPr>
          <p:cNvPr id="49155" name="Content Placeholder 2"/>
          <p:cNvSpPr>
            <a:spLocks noGrp="1"/>
          </p:cNvSpPr>
          <p:nvPr>
            <p:ph idx="4294967295"/>
          </p:nvPr>
        </p:nvSpPr>
        <p:spPr>
          <a:xfrm>
            <a:off x="457200" y="1600200"/>
            <a:ext cx="8229600" cy="4953000"/>
          </a:xfrm>
        </p:spPr>
        <p:txBody>
          <a:bodyPr/>
          <a:lstStyle/>
          <a:p>
            <a:pPr marL="717550" indent="-369888" eaLnBrk="1" hangingPunct="1"/>
            <a:r>
              <a:rPr lang="en-NZ" sz="2400" dirty="0" smtClean="0">
                <a:latin typeface="Cambria" pitchFamily="18" charset="0"/>
                <a:ea typeface="Verdana" pitchFamily="34" charset="0"/>
                <a:cs typeface="Verdana" pitchFamily="34" charset="0"/>
              </a:rPr>
              <a:t>1. Mark each process that has a row in the Allocation matrix of all zeros.</a:t>
            </a:r>
          </a:p>
          <a:p>
            <a:pPr marL="717550" indent="-369888" eaLnBrk="1" hangingPunct="1"/>
            <a:endParaRPr lang="en-NZ" sz="2400" dirty="0" smtClean="0">
              <a:latin typeface="Cambria" pitchFamily="18" charset="0"/>
              <a:ea typeface="Verdana" pitchFamily="34" charset="0"/>
              <a:cs typeface="Verdana" pitchFamily="34" charset="0"/>
            </a:endParaRPr>
          </a:p>
          <a:p>
            <a:pPr marL="717550" indent="-369888" eaLnBrk="1" hangingPunct="1"/>
            <a:r>
              <a:rPr lang="en-NZ" sz="2400" dirty="0" smtClean="0">
                <a:latin typeface="Cambria" pitchFamily="18" charset="0"/>
                <a:ea typeface="Verdana" pitchFamily="34" charset="0"/>
                <a:cs typeface="Verdana" pitchFamily="34" charset="0"/>
              </a:rPr>
              <a:t>2. Initialize a temporary vector W to equal the Available vector.</a:t>
            </a:r>
          </a:p>
          <a:p>
            <a:pPr marL="717550" indent="-369888" eaLnBrk="1" hangingPunct="1"/>
            <a:endParaRPr lang="en-NZ" sz="2400" dirty="0" smtClean="0">
              <a:latin typeface="Cambria" pitchFamily="18" charset="0"/>
              <a:ea typeface="Verdana" pitchFamily="34" charset="0"/>
              <a:cs typeface="Verdana" pitchFamily="34" charset="0"/>
            </a:endParaRPr>
          </a:p>
          <a:p>
            <a:pPr marL="717550" indent="-369888" eaLnBrk="1" hangingPunct="1"/>
            <a:r>
              <a:rPr lang="en-NZ" sz="2400" dirty="0" smtClean="0">
                <a:latin typeface="Cambria" pitchFamily="18" charset="0"/>
                <a:ea typeface="Verdana" pitchFamily="34" charset="0"/>
                <a:cs typeface="Verdana" pitchFamily="34" charset="0"/>
              </a:rPr>
              <a:t>3. Find an index </a:t>
            </a:r>
            <a:r>
              <a:rPr lang="en-NZ" sz="2400" dirty="0" err="1" smtClean="0">
                <a:latin typeface="Cambria" pitchFamily="18" charset="0"/>
                <a:ea typeface="Verdana" pitchFamily="34" charset="0"/>
                <a:cs typeface="Verdana" pitchFamily="34" charset="0"/>
              </a:rPr>
              <a:t>i</a:t>
            </a:r>
            <a:r>
              <a:rPr lang="en-NZ" sz="2400" dirty="0" smtClean="0">
                <a:latin typeface="Cambria" pitchFamily="18" charset="0"/>
                <a:ea typeface="Verdana" pitchFamily="34" charset="0"/>
                <a:cs typeface="Verdana" pitchFamily="34" charset="0"/>
              </a:rPr>
              <a:t> such that process </a:t>
            </a:r>
            <a:r>
              <a:rPr lang="en-NZ" sz="2400" dirty="0" err="1" smtClean="0">
                <a:latin typeface="Cambria" pitchFamily="18" charset="0"/>
                <a:ea typeface="Verdana" pitchFamily="34" charset="0"/>
                <a:cs typeface="Verdana" pitchFamily="34" charset="0"/>
              </a:rPr>
              <a:t>i</a:t>
            </a:r>
            <a:r>
              <a:rPr lang="en-NZ" sz="2400" dirty="0" smtClean="0">
                <a:latin typeface="Cambria" pitchFamily="18" charset="0"/>
                <a:ea typeface="Verdana" pitchFamily="34" charset="0"/>
                <a:cs typeface="Verdana" pitchFamily="34" charset="0"/>
              </a:rPr>
              <a:t> is currently unmarked and the ith row of Q is less than or equal to W.</a:t>
            </a:r>
          </a:p>
          <a:p>
            <a:pPr marL="717550" lvl="2" indent="-369888" eaLnBrk="1" hangingPunct="1">
              <a:spcBef>
                <a:spcPts val="400"/>
              </a:spcBef>
              <a:buSzPct val="68000"/>
              <a:buFont typeface="Wingdings 3" pitchFamily="18" charset="2"/>
              <a:buChar char=""/>
            </a:pPr>
            <a:r>
              <a:rPr lang="en-NZ" sz="2200" dirty="0" smtClean="0">
                <a:latin typeface="Cambria" pitchFamily="18" charset="0"/>
                <a:ea typeface="Verdana" pitchFamily="34" charset="0"/>
                <a:cs typeface="Verdana" pitchFamily="34" charset="0"/>
              </a:rPr>
              <a:t>i.e. Qik ≤ Wk for 1 ≤ k ≤ m. </a:t>
            </a:r>
          </a:p>
          <a:p>
            <a:pPr marL="717550" lvl="2" indent="-369888" eaLnBrk="1" hangingPunct="1">
              <a:spcBef>
                <a:spcPts val="400"/>
              </a:spcBef>
              <a:buSzPct val="68000"/>
              <a:buFont typeface="Wingdings 3" pitchFamily="18" charset="2"/>
              <a:buChar char=""/>
            </a:pPr>
            <a:r>
              <a:rPr lang="en-NZ" sz="2200" dirty="0" smtClean="0">
                <a:latin typeface="Cambria" pitchFamily="18" charset="0"/>
                <a:ea typeface="Verdana" pitchFamily="34" charset="0"/>
                <a:cs typeface="Verdana" pitchFamily="34" charset="0"/>
              </a:rPr>
              <a:t>If no such row is found, terminate</a:t>
            </a:r>
          </a:p>
        </p:txBody>
      </p:sp>
      <p:sp>
        <p:nvSpPr>
          <p:cNvPr id="4" name="TextBox 3"/>
          <p:cNvSpPr txBox="1"/>
          <p:nvPr/>
        </p:nvSpPr>
        <p:spPr>
          <a:xfrm>
            <a:off x="0" y="5635930"/>
            <a:ext cx="9144000" cy="120032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NZ" dirty="0" smtClean="0"/>
              <a:t>The strategy in this algorithm is to find a process whose resource requests can be satisfied with the available resources, and then assume that those resources are granted and that the process runs to completion and releases all of its resources. </a:t>
            </a:r>
            <a:endParaRPr lang="en-GB"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idx="4294967295"/>
          </p:nvPr>
        </p:nvSpPr>
        <p:spPr/>
        <p:txBody>
          <a:bodyPr anchor="ctr"/>
          <a:lstStyle/>
          <a:p>
            <a:pPr eaLnBrk="1" hangingPunct="1"/>
            <a:r>
              <a:rPr lang="en-NZ" sz="3200" dirty="0" smtClean="0"/>
              <a:t>Detection Algorithm cont.</a:t>
            </a:r>
          </a:p>
        </p:txBody>
      </p:sp>
      <p:sp>
        <p:nvSpPr>
          <p:cNvPr id="50179" name="Content Placeholder 2"/>
          <p:cNvSpPr>
            <a:spLocks noGrp="1"/>
          </p:cNvSpPr>
          <p:nvPr>
            <p:ph idx="4294967295"/>
          </p:nvPr>
        </p:nvSpPr>
        <p:spPr>
          <a:xfrm>
            <a:off x="457200" y="1600200"/>
            <a:ext cx="8229600" cy="4953000"/>
          </a:xfrm>
        </p:spPr>
        <p:txBody>
          <a:bodyPr/>
          <a:lstStyle/>
          <a:p>
            <a:pPr eaLnBrk="1" hangingPunct="1"/>
            <a:r>
              <a:rPr lang="en-NZ" sz="2400" dirty="0" smtClean="0">
                <a:latin typeface="Cambria" pitchFamily="18" charset="0"/>
                <a:ea typeface="Verdana" pitchFamily="34" charset="0"/>
                <a:cs typeface="Verdana" pitchFamily="34" charset="0"/>
              </a:rPr>
              <a:t>4. If such a row is found,</a:t>
            </a:r>
          </a:p>
          <a:p>
            <a:pPr marL="603250" lvl="2" indent="-255588" eaLnBrk="1" hangingPunct="1">
              <a:spcBef>
                <a:spcPts val="400"/>
              </a:spcBef>
              <a:buSzPct val="68000"/>
              <a:buFont typeface="Wingdings 3" pitchFamily="18" charset="2"/>
              <a:buChar char=""/>
            </a:pPr>
            <a:r>
              <a:rPr lang="en-NZ" sz="2200" dirty="0" smtClean="0">
                <a:latin typeface="Cambria" pitchFamily="18" charset="0"/>
                <a:ea typeface="Verdana" pitchFamily="34" charset="0"/>
                <a:cs typeface="Verdana" pitchFamily="34" charset="0"/>
              </a:rPr>
              <a:t>mark process </a:t>
            </a:r>
            <a:r>
              <a:rPr lang="en-NZ" sz="2200" dirty="0" err="1" smtClean="0">
                <a:latin typeface="Cambria" pitchFamily="18" charset="0"/>
                <a:ea typeface="Verdana" pitchFamily="34" charset="0"/>
                <a:cs typeface="Verdana" pitchFamily="34" charset="0"/>
              </a:rPr>
              <a:t>i</a:t>
            </a:r>
            <a:r>
              <a:rPr lang="en-NZ" sz="2200" dirty="0" smtClean="0">
                <a:latin typeface="Cambria" pitchFamily="18" charset="0"/>
                <a:ea typeface="Verdana" pitchFamily="34" charset="0"/>
                <a:cs typeface="Verdana" pitchFamily="34" charset="0"/>
              </a:rPr>
              <a:t> and add the corresponding row of the allocation matrix to W.</a:t>
            </a:r>
          </a:p>
          <a:p>
            <a:pPr marL="603250" lvl="2" indent="-255588" eaLnBrk="1" hangingPunct="1">
              <a:spcBef>
                <a:spcPts val="400"/>
              </a:spcBef>
              <a:buSzPct val="68000"/>
              <a:buFont typeface="Wingdings 3" pitchFamily="18" charset="2"/>
              <a:buChar char=""/>
            </a:pPr>
            <a:r>
              <a:rPr lang="en-NZ" sz="2200" dirty="0" smtClean="0">
                <a:latin typeface="Cambria" pitchFamily="18" charset="0"/>
                <a:ea typeface="Verdana" pitchFamily="34" charset="0"/>
                <a:cs typeface="Verdana" pitchFamily="34" charset="0"/>
              </a:rPr>
              <a:t>i.e.  set Wk = Wk + </a:t>
            </a:r>
            <a:r>
              <a:rPr lang="en-NZ" sz="2200" dirty="0" err="1" smtClean="0">
                <a:latin typeface="Cambria" pitchFamily="18" charset="0"/>
                <a:ea typeface="Verdana" pitchFamily="34" charset="0"/>
                <a:cs typeface="Verdana" pitchFamily="34" charset="0"/>
              </a:rPr>
              <a:t>Aik</a:t>
            </a:r>
            <a:r>
              <a:rPr lang="en-NZ" sz="2200" dirty="0" smtClean="0">
                <a:latin typeface="Cambria" pitchFamily="18" charset="0"/>
                <a:ea typeface="Verdana" pitchFamily="34" charset="0"/>
                <a:cs typeface="Verdana" pitchFamily="34" charset="0"/>
              </a:rPr>
              <a:t>, for 1 ≤ k ≤ m</a:t>
            </a:r>
          </a:p>
          <a:p>
            <a:pPr eaLnBrk="1" hangingPunct="1"/>
            <a:endParaRPr lang="en-NZ" sz="2400" dirty="0" smtClean="0">
              <a:latin typeface="Cambria" pitchFamily="18" charset="0"/>
              <a:ea typeface="Verdana" pitchFamily="34" charset="0"/>
              <a:cs typeface="Verdana" pitchFamily="34" charset="0"/>
            </a:endParaRPr>
          </a:p>
          <a:p>
            <a:pPr eaLnBrk="1" hangingPunct="1"/>
            <a:r>
              <a:rPr lang="en-NZ" sz="2400" dirty="0" smtClean="0">
                <a:latin typeface="Cambria" pitchFamily="18" charset="0"/>
                <a:ea typeface="Verdana" pitchFamily="34" charset="0"/>
                <a:cs typeface="Verdana" pitchFamily="34" charset="0"/>
              </a:rPr>
              <a:t>Return to step 3.</a:t>
            </a:r>
          </a:p>
          <a:p>
            <a:pPr eaLnBrk="1" hangingPunct="1"/>
            <a:r>
              <a:rPr lang="en-NZ" sz="2400" dirty="0" smtClean="0">
                <a:latin typeface="Cambria" pitchFamily="18" charset="0"/>
                <a:ea typeface="Verdana" pitchFamily="34" charset="0"/>
                <a:cs typeface="Verdana" pitchFamily="34" charset="0"/>
              </a:rPr>
              <a:t>A deadlock exists if and only if there are unmarked processes at the end</a:t>
            </a:r>
          </a:p>
          <a:p>
            <a:pPr lvl="1" eaLnBrk="1" hangingPunct="1"/>
            <a:r>
              <a:rPr lang="en-NZ" sz="2000" dirty="0" smtClean="0">
                <a:latin typeface="Cambria" pitchFamily="18" charset="0"/>
                <a:ea typeface="Verdana" pitchFamily="34" charset="0"/>
                <a:cs typeface="Verdana" pitchFamily="34" charset="0"/>
              </a:rPr>
              <a:t>Each unmarked process is deadlocked.</a:t>
            </a:r>
          </a:p>
          <a:p>
            <a:pPr eaLnBrk="1" hangingPunct="1"/>
            <a:endParaRPr lang="en-NZ" dirty="0" smtClean="0"/>
          </a:p>
          <a:p>
            <a:pPr eaLnBrk="1" hangingPunct="1"/>
            <a:endParaRPr lang="en-NZ" dirty="0" smtClean="0"/>
          </a:p>
          <a:p>
            <a:pPr eaLnBrk="1" hangingPunct="1"/>
            <a:endParaRPr lang="en-NZ" dirty="0" smtClean="0"/>
          </a:p>
        </p:txBody>
      </p:sp>
      <p:sp>
        <p:nvSpPr>
          <p:cNvPr id="4" name="TextBox 3"/>
          <p:cNvSpPr txBox="1"/>
          <p:nvPr/>
        </p:nvSpPr>
        <p:spPr>
          <a:xfrm>
            <a:off x="0" y="5657671"/>
            <a:ext cx="9144000" cy="120032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NZ" dirty="0" smtClean="0"/>
              <a:t>The strategy in this algorithm is to find a process whose resource requests can be satisfied with the available resources, and then assume that those resources are granted and that the process runs to completion and releases all of its resources. </a:t>
            </a:r>
            <a:endParaRPr lang="en-GB" dirty="0"/>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2879</TotalTime>
  <Words>1122</Words>
  <Application>Microsoft Office PowerPoint</Application>
  <PresentationFormat>On-screen Show (4:3)</PresentationFormat>
  <Paragraphs>157</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Operating Systems</vt:lpstr>
      <vt:lpstr>Chapter 7:  Deadlocks</vt:lpstr>
      <vt:lpstr>Deadlock Detection</vt:lpstr>
      <vt:lpstr>Deadlock Detection</vt:lpstr>
      <vt:lpstr>Single Instance of Each Resource Type</vt:lpstr>
      <vt:lpstr>Resource-Allocation Graph and Wait-for Graph</vt:lpstr>
      <vt:lpstr>A Common Detection Algorithm</vt:lpstr>
      <vt:lpstr>Detection Algorithm</vt:lpstr>
      <vt:lpstr>Detection Algorithm cont.</vt:lpstr>
      <vt:lpstr>Deadlock Detection</vt:lpstr>
      <vt:lpstr>Recovery from Deadlock</vt:lpstr>
      <vt:lpstr>Recovery from Deadlock:  Process Termination</vt:lpstr>
      <vt:lpstr>Recovery from Deadlock:  Process Termination</vt:lpstr>
      <vt:lpstr>Recovery from Deadlock:  Resource Preemption</vt:lpstr>
      <vt:lpstr>Advantages and Disadvantages</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Hammad</cp:lastModifiedBy>
  <cp:revision>239</cp:revision>
  <cp:lastPrinted>2001-06-14T19:16:14Z</cp:lastPrinted>
  <dcterms:created xsi:type="dcterms:W3CDTF">2008-08-18T22:49:08Z</dcterms:created>
  <dcterms:modified xsi:type="dcterms:W3CDTF">2011-12-28T10:46:07Z</dcterms:modified>
</cp:coreProperties>
</file>