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35" r:id="rId2"/>
    <p:sldId id="536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95" r:id="rId13"/>
    <p:sldId id="586" r:id="rId14"/>
    <p:sldId id="597" r:id="rId15"/>
    <p:sldId id="596" r:id="rId16"/>
    <p:sldId id="587" r:id="rId17"/>
    <p:sldId id="598" r:id="rId18"/>
    <p:sldId id="599" r:id="rId1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63" d="100"/>
          <a:sy n="63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156D-93AF-4028-9785-9D69C3A5C129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276A-0A05-44B7-9E0F-031FDF135B4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F1F98-F4D8-4E2E-BCA8-7911AE997880}" type="slidenum">
              <a:rPr lang="en-US"/>
              <a:pPr/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0DA4E-5066-4A0B-A95C-98DAE8FD4400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0DA4E-5066-4A0B-A95C-98DAE8FD4400}" type="slidenum">
              <a:rPr lang="en-US"/>
              <a:pPr/>
              <a:t>14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0DA4E-5066-4A0B-A95C-98DAE8FD4400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BB4A3-87EB-4665-AFAD-200FD2F54509}" type="slidenum">
              <a:rPr lang="en-US"/>
              <a:pPr/>
              <a:t>16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BB4A3-87EB-4665-AFAD-200FD2F54509}" type="slidenum">
              <a:rPr lang="en-US"/>
              <a:pPr/>
              <a:t>17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BB4A3-87EB-4665-AFAD-200FD2F54509}" type="slidenum">
              <a:rPr lang="en-US"/>
              <a:pPr/>
              <a:t>18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7760A-537E-4819-83A0-0F7FB32AE5A4}" type="slidenum">
              <a:rPr lang="en-US"/>
              <a:pPr/>
              <a:t>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EF523-E77F-4969-B924-B4BD57AC81BF}" type="slidenum">
              <a:rPr lang="en-US"/>
              <a:pPr/>
              <a:t>4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6C0C5-5B80-4263-A87F-B15F7C0B56F2}" type="slidenum">
              <a:rPr lang="en-US"/>
              <a:pPr/>
              <a:t>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D1D24-86CB-4444-958B-CD43AC057490}" type="slidenum">
              <a:rPr lang="en-US"/>
              <a:pPr/>
              <a:t>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34B3A-F284-43E1-9F3E-D93AB082B7B3}" type="slidenum">
              <a:rPr lang="en-US"/>
              <a:pPr/>
              <a:t>10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29/09/2011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548680"/>
            <a:ext cx="7406640" cy="995370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267497"/>
            <a:ext cx="6019800" cy="60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Hammad Afzal</a:t>
            </a:r>
          </a:p>
          <a:p>
            <a:pPr algn="ctr"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39429" y="4868863"/>
            <a:ext cx="4572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/>
          </a:p>
          <a:p>
            <a:endParaRPr lang="en-US" sz="1600"/>
          </a:p>
          <a:p>
            <a:r>
              <a:rPr lang="en-US" sz="1600"/>
              <a:t>Computer Science Department</a:t>
            </a:r>
          </a:p>
          <a:p>
            <a:r>
              <a:rPr lang="en-US" sz="1600"/>
              <a:t>College of Telecommunication Engineering</a:t>
            </a:r>
          </a:p>
          <a:p>
            <a:r>
              <a:rPr lang="en-US" sz="1600"/>
              <a:t>National University of Sciences and Technology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15616" y="4572000"/>
            <a:ext cx="2436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hammad.afzal@mcs.edu.pk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5759624" y="1916832"/>
            <a:ext cx="33843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Chapter </a:t>
            </a:r>
            <a:r>
              <a:rPr lang="en-US" smtClean="0"/>
              <a:t>2 (c)</a:t>
            </a:r>
            <a:endParaRPr lang="en-US" dirty="0" smtClean="0"/>
          </a:p>
          <a:p>
            <a:r>
              <a:rPr lang="en-US" b="1" dirty="0" smtClean="0"/>
              <a:t>Operating System Structures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The Java Virtual Machine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5538" y="1931988"/>
            <a:ext cx="72215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588224" y="6021288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Self Study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090613" y="277813"/>
            <a:ext cx="7596187" cy="5762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Operating-System Debugging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8158038" cy="56245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Debugging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is finding and fixing errors, or </a:t>
            </a:r>
            <a:r>
              <a:rPr lang="en-US" sz="2400" b="1" dirty="0" smtClean="0">
                <a:solidFill>
                  <a:srgbClr val="3366FF"/>
                </a:solidFill>
              </a:rPr>
              <a:t>bugs</a:t>
            </a:r>
          </a:p>
          <a:p>
            <a:pPr lvl="1"/>
            <a:r>
              <a:rPr lang="en-US" sz="2000" b="1" dirty="0" smtClean="0">
                <a:solidFill>
                  <a:srgbClr val="3366FF"/>
                </a:solidFill>
              </a:rPr>
              <a:t>Both in hardware or software.</a:t>
            </a:r>
          </a:p>
          <a:p>
            <a:pPr lvl="1"/>
            <a:r>
              <a:rPr lang="en-US" sz="2000" b="1" dirty="0" smtClean="0">
                <a:solidFill>
                  <a:srgbClr val="3366FF"/>
                </a:solidFill>
              </a:rPr>
              <a:t>Performance problems: </a:t>
            </a:r>
            <a:r>
              <a:rPr lang="en-US" sz="2000" dirty="0" smtClean="0"/>
              <a:t>Tuning by removing bottlenecks in processing.</a:t>
            </a:r>
          </a:p>
          <a:p>
            <a:r>
              <a:rPr lang="en-US" sz="2400" b="1" dirty="0" smtClean="0"/>
              <a:t>Failure Analysis</a:t>
            </a:r>
          </a:p>
          <a:p>
            <a:pPr lvl="1"/>
            <a:r>
              <a:rPr lang="en-US" sz="2000" dirty="0" err="1" smtClean="0"/>
              <a:t>OSes</a:t>
            </a:r>
            <a:r>
              <a:rPr lang="en-US" sz="2000" dirty="0" smtClean="0"/>
              <a:t> generate </a:t>
            </a:r>
            <a:r>
              <a:rPr lang="en-US" sz="2000" b="1" dirty="0" smtClean="0">
                <a:solidFill>
                  <a:srgbClr val="3366FF"/>
                </a:solidFill>
              </a:rPr>
              <a:t>log files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containing error information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Failure of an application can generate </a:t>
            </a:r>
            <a:r>
              <a:rPr lang="en-US" sz="2000" b="1" dirty="0" smtClean="0">
                <a:solidFill>
                  <a:srgbClr val="3366FF"/>
                </a:solidFill>
              </a:rPr>
              <a:t>core dump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file capturing memory of the process.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OS debugging is more complex due to size and complexity of kernel.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Kernel failure is called </a:t>
            </a:r>
            <a:r>
              <a:rPr lang="en-US" sz="2000" dirty="0" err="1" smtClean="0">
                <a:solidFill>
                  <a:srgbClr val="000000"/>
                </a:solidFill>
              </a:rPr>
              <a:t>crash.OS</a:t>
            </a:r>
            <a:r>
              <a:rPr lang="en-US" sz="2000" dirty="0" smtClean="0">
                <a:solidFill>
                  <a:srgbClr val="000000"/>
                </a:solidFill>
              </a:rPr>
              <a:t> failure can generate </a:t>
            </a:r>
            <a:r>
              <a:rPr lang="en-US" sz="2000" b="1" dirty="0" smtClean="0">
                <a:solidFill>
                  <a:srgbClr val="3366FF"/>
                </a:solidFill>
              </a:rPr>
              <a:t>crash dump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file containing kernel memory.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OS debugging takes different tools and techniques than user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2443" y="2473732"/>
            <a:ext cx="1941557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 smtClean="0">
                <a:solidFill>
                  <a:schemeClr val="bg1"/>
                </a:solidFill>
              </a:rPr>
              <a:t>Self Study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090613" y="277813"/>
            <a:ext cx="7596187" cy="5762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Operating-System Debugging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115616" y="1233488"/>
            <a:ext cx="7444184" cy="491013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Performance Tuning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Code must be added to compute and display measures of system behavior.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OS produces trace listings of system behavior.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Interesting events are logged for later analysis (manually or automatically through analyzing programs).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Also user can view performance on run time.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9087" y="5877272"/>
            <a:ext cx="787491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Kernighan’s Law: </a:t>
            </a:r>
            <a:r>
              <a:rPr lang="en-US" dirty="0" smtClean="0"/>
              <a:t>“Debugging is twice as hard as writing the code in the </a:t>
            </a:r>
          </a:p>
          <a:p>
            <a:pPr algn="ctr"/>
            <a:r>
              <a:rPr lang="en-US" dirty="0" smtClean="0"/>
              <a:t>first place. Therefore, if you write the code as cleverly as possible, you are, </a:t>
            </a:r>
          </a:p>
          <a:p>
            <a:pPr algn="ctr"/>
            <a:r>
              <a:rPr lang="en-US" dirty="0" smtClean="0"/>
              <a:t>by definition, not smart enough to debug it.”</a:t>
            </a:r>
          </a:p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02443" y="1052736"/>
            <a:ext cx="1941557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 smtClean="0">
                <a:solidFill>
                  <a:schemeClr val="bg1"/>
                </a:solidFill>
              </a:rPr>
              <a:t>Self Study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277813"/>
            <a:ext cx="7578725" cy="5762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Operating System Generation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233488"/>
            <a:ext cx="7884368" cy="56245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OSs are designed to run on any of a class of machines; </a:t>
            </a:r>
          </a:p>
          <a:p>
            <a:pPr lvl="1"/>
            <a:r>
              <a:rPr lang="en-US" sz="2400" dirty="0" smtClean="0"/>
              <a:t>The system must be configured for each specific computer site for variety of peripheral configuration.</a:t>
            </a:r>
          </a:p>
          <a:p>
            <a:endParaRPr lang="en-US" sz="2800" dirty="0" smtClean="0"/>
          </a:p>
          <a:p>
            <a:r>
              <a:rPr lang="en-US" sz="2800" b="1" dirty="0" smtClean="0"/>
              <a:t>SYSGEN </a:t>
            </a:r>
          </a:p>
          <a:p>
            <a:pPr lvl="1"/>
            <a:r>
              <a:rPr lang="en-US" sz="2400" dirty="0" smtClean="0"/>
              <a:t>Program obtains information concerning the specific configuration of the hardware system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277813"/>
            <a:ext cx="7578725" cy="5762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Operating System Generation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233488"/>
            <a:ext cx="7884368" cy="5624512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SYSGEN</a:t>
            </a:r>
          </a:p>
          <a:p>
            <a:pPr lvl="1"/>
            <a:r>
              <a:rPr lang="en-US" sz="2600" dirty="0" smtClean="0"/>
              <a:t>Reads info from </a:t>
            </a:r>
          </a:p>
          <a:p>
            <a:pPr lvl="2"/>
            <a:r>
              <a:rPr lang="en-US" sz="2200" dirty="0" smtClean="0"/>
              <a:t>a given file, </a:t>
            </a:r>
          </a:p>
          <a:p>
            <a:pPr lvl="2"/>
            <a:r>
              <a:rPr lang="en-US" sz="2200" dirty="0" smtClean="0"/>
              <a:t>or be provided info by system admin, </a:t>
            </a:r>
          </a:p>
          <a:p>
            <a:pPr lvl="2"/>
            <a:r>
              <a:rPr lang="en-US" sz="2200" dirty="0" smtClean="0"/>
              <a:t>or directly probe hardware system.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Following info must be determined.</a:t>
            </a:r>
          </a:p>
          <a:p>
            <a:pPr lvl="2"/>
            <a:r>
              <a:rPr lang="en-US" sz="2000" dirty="0" smtClean="0"/>
              <a:t>Info about CPU. (Instruction Set, Floating Point Arithmetic), multiple CPUs</a:t>
            </a:r>
          </a:p>
          <a:p>
            <a:pPr lvl="2"/>
            <a:r>
              <a:rPr lang="en-US" sz="2000" dirty="0" smtClean="0"/>
              <a:t>Boot disk formation.</a:t>
            </a:r>
          </a:p>
          <a:p>
            <a:pPr lvl="2"/>
            <a:r>
              <a:rPr lang="en-US" sz="2000" dirty="0" smtClean="0"/>
              <a:t>Available Memory (reference the memory location until fault is generated)</a:t>
            </a:r>
          </a:p>
          <a:p>
            <a:pPr lvl="2"/>
            <a:r>
              <a:rPr lang="en-US" sz="2000" dirty="0" smtClean="0"/>
              <a:t>Devices available. How to address these devices, device interrupt number, device type and model etc</a:t>
            </a:r>
          </a:p>
          <a:p>
            <a:pPr lvl="2"/>
            <a:r>
              <a:rPr lang="en-US" sz="2000" dirty="0" smtClean="0"/>
              <a:t>What is CPU scheduling algorithm, maximum number of processes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277813"/>
            <a:ext cx="7578725" cy="5762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Operating System Generation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233488"/>
            <a:ext cx="7250956" cy="52918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Three possible ways to use the generated info.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Recompile the Operating System.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Creation of tables and selection of modules from precompiled libraries.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All code is always part of system, </a:t>
            </a:r>
          </a:p>
          <a:p>
            <a:pPr lvl="2"/>
            <a:r>
              <a:rPr lang="en-US" sz="1800" dirty="0" smtClean="0"/>
              <a:t>Selection of modules occurs at execution time rather than at compile or link time.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System Boot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233488"/>
            <a:ext cx="7344816" cy="51478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Operating system must be made available to hardware so hardware can start it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Small piece of code – </a:t>
            </a:r>
            <a:r>
              <a:rPr lang="en-US" sz="2000" b="1" dirty="0" smtClean="0"/>
              <a:t>bootstrap loader</a:t>
            </a:r>
            <a:r>
              <a:rPr lang="en-US" sz="2000" dirty="0" smtClean="0"/>
              <a:t>, locates the kernel, loads it into memory, and starts it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Sometimes two-step process where </a:t>
            </a:r>
            <a:r>
              <a:rPr lang="en-US" sz="2000" b="1" dirty="0" smtClean="0"/>
              <a:t>boot block</a:t>
            </a:r>
            <a:r>
              <a:rPr lang="en-US" sz="2000" dirty="0" smtClean="0"/>
              <a:t> at fixed location loads bootstrap loader from disk.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When power initialized on system, execution starts at a fixed memory location (IR is loaded).</a:t>
            </a:r>
          </a:p>
          <a:p>
            <a:pPr lvl="2"/>
            <a:r>
              <a:rPr lang="en-US" sz="1800" dirty="0" smtClean="0"/>
              <a:t>Firmware (ROM) used to hold initial boot code which is loaded in 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System Boot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233488"/>
            <a:ext cx="7344816" cy="514784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Bootstrap program runs</a:t>
            </a:r>
          </a:p>
          <a:p>
            <a:pPr lvl="1"/>
            <a:r>
              <a:rPr lang="en-US" sz="2200" dirty="0" smtClean="0"/>
              <a:t>Diagnostic test.</a:t>
            </a:r>
          </a:p>
          <a:p>
            <a:pPr lvl="1"/>
            <a:r>
              <a:rPr lang="en-US" sz="2200" dirty="0" smtClean="0"/>
              <a:t>Initialize all aspects of system including registers, device controllers, memory.</a:t>
            </a:r>
          </a:p>
          <a:p>
            <a:endParaRPr lang="en-US" sz="2400" dirty="0" smtClean="0"/>
          </a:p>
          <a:p>
            <a:r>
              <a:rPr lang="en-US" sz="2400" dirty="0" smtClean="0"/>
              <a:t>System Disk or Boot disk</a:t>
            </a:r>
          </a:p>
          <a:p>
            <a:pPr lvl="1"/>
            <a:r>
              <a:rPr lang="en-US" sz="2000" dirty="0" smtClean="0"/>
              <a:t>Separate partition that contains information about Booting.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78092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smtClean="0"/>
              <a:t>End Chapter 2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498080" cy="5005536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Virtual Machines</a:t>
            </a:r>
          </a:p>
          <a:p>
            <a:endParaRPr lang="en-US" sz="2000" dirty="0" smtClean="0"/>
          </a:p>
          <a:p>
            <a:r>
              <a:rPr lang="en-US" sz="2000" dirty="0" smtClean="0"/>
              <a:t>Operating System Debugging</a:t>
            </a:r>
          </a:p>
          <a:p>
            <a:endParaRPr lang="en-US" sz="2000" dirty="0" smtClean="0"/>
          </a:p>
          <a:p>
            <a:r>
              <a:rPr lang="en-US" sz="2000" dirty="0" smtClean="0"/>
              <a:t>Operating System Generation</a:t>
            </a:r>
          </a:p>
          <a:p>
            <a:endParaRPr lang="en-US" sz="2000" dirty="0" smtClean="0"/>
          </a:p>
          <a:p>
            <a:r>
              <a:rPr lang="en-US" sz="2000" dirty="0" smtClean="0"/>
              <a:t>System Boot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749808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Chapter 2: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6016" y="1700808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Self Study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2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Virtual</a:t>
            </a:r>
            <a:r>
              <a:rPr lang="en-US" sz="3900" dirty="0" smtClean="0"/>
              <a:t> </a:t>
            </a:r>
            <a:r>
              <a:rPr lang="en-US" sz="3600" dirty="0" smtClean="0"/>
              <a:t>Machines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1368425"/>
            <a:ext cx="6931174" cy="45704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3366FF"/>
                </a:solidFill>
              </a:rPr>
              <a:t>virtual machine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takes the layered approach to its logical conclusion.  It treats hardware and the operating system kernel as though they were all hardware.</a:t>
            </a:r>
          </a:p>
          <a:p>
            <a:endParaRPr lang="en-US" dirty="0" smtClean="0"/>
          </a:p>
          <a:p>
            <a:r>
              <a:rPr lang="en-US" dirty="0" smtClean="0"/>
              <a:t>A virtual machine provides an interface </a:t>
            </a:r>
            <a:r>
              <a:rPr lang="en-US" i="1" dirty="0" smtClean="0"/>
              <a:t>identical</a:t>
            </a:r>
            <a:r>
              <a:rPr lang="en-US" dirty="0" smtClean="0"/>
              <a:t> to the underlying bare hardware.</a:t>
            </a:r>
          </a:p>
          <a:p>
            <a:endParaRPr lang="en-US" dirty="0" smtClean="0"/>
          </a:p>
          <a:p>
            <a:r>
              <a:rPr lang="en-US" dirty="0" smtClean="0"/>
              <a:t>The operating system </a:t>
            </a:r>
            <a:r>
              <a:rPr lang="en-US" b="1" dirty="0" smtClean="0">
                <a:solidFill>
                  <a:srgbClr val="3366FF"/>
                </a:solidFill>
              </a:rPr>
              <a:t>host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creates the illusion that a process has its own processor and (virtual memory).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3366FF"/>
                </a:solidFill>
              </a:rPr>
              <a:t>guest </a:t>
            </a:r>
            <a:r>
              <a:rPr lang="en-US" dirty="0" smtClean="0"/>
              <a:t>provided with a (virtual) copy of underlying computer.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5896" y="6093296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Self Study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306388"/>
            <a:ext cx="8010525" cy="5762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Virtual Machines History and Benefits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96752"/>
            <a:ext cx="7776864" cy="5256584"/>
          </a:xfrm>
        </p:spPr>
        <p:txBody>
          <a:bodyPr>
            <a:noAutofit/>
          </a:bodyPr>
          <a:lstStyle/>
          <a:p>
            <a:r>
              <a:rPr lang="en-US" sz="2000" dirty="0" smtClean="0"/>
              <a:t>First appeared commercially in IBM mainframes in 1972</a:t>
            </a:r>
          </a:p>
          <a:p>
            <a:r>
              <a:rPr lang="en-US" sz="2000" dirty="0" smtClean="0"/>
              <a:t>Fundamentally, multiple execution environments (different operating systems) can share the same hardware</a:t>
            </a:r>
          </a:p>
          <a:p>
            <a:r>
              <a:rPr lang="en-US" sz="2000" dirty="0" smtClean="0"/>
              <a:t>Protect from each other</a:t>
            </a:r>
          </a:p>
          <a:p>
            <a:r>
              <a:rPr lang="en-US" sz="2000" dirty="0" smtClean="0"/>
              <a:t>Some sharing of file can be permitted, controlled</a:t>
            </a:r>
          </a:p>
          <a:p>
            <a:r>
              <a:rPr lang="en-US" sz="2000" dirty="0" smtClean="0"/>
              <a:t>Commutate with each other, other physical systems via networking</a:t>
            </a:r>
          </a:p>
          <a:p>
            <a:endParaRPr lang="en-US" sz="2000" dirty="0" smtClean="0"/>
          </a:p>
          <a:p>
            <a:r>
              <a:rPr lang="en-US" sz="2000" dirty="0" smtClean="0"/>
              <a:t>Useful for development, testing</a:t>
            </a:r>
          </a:p>
          <a:p>
            <a:endParaRPr lang="en-US" sz="2000" b="1" dirty="0" smtClean="0">
              <a:solidFill>
                <a:srgbClr val="3366FF"/>
              </a:solidFill>
            </a:endParaRPr>
          </a:p>
          <a:p>
            <a:r>
              <a:rPr lang="en-US" sz="2000" b="1" dirty="0" smtClean="0">
                <a:solidFill>
                  <a:srgbClr val="3366FF"/>
                </a:solidFill>
              </a:rPr>
              <a:t>Consolidation </a:t>
            </a:r>
            <a:r>
              <a:rPr lang="en-US" sz="2000" dirty="0" smtClean="0"/>
              <a:t>of many low-resource use systems onto fewer busier systems</a:t>
            </a:r>
          </a:p>
          <a:p>
            <a:endParaRPr lang="en-US" sz="2000" dirty="0" smtClean="0"/>
          </a:p>
          <a:p>
            <a:r>
              <a:rPr lang="en-US" sz="2000" dirty="0" smtClean="0"/>
              <a:t>“Open Virtual Machine Format”, standard format of virtual machines, allows a VM to run within many different virtual machine (host) platforms</a:t>
            </a:r>
          </a:p>
          <a:p>
            <a:pPr>
              <a:buFont typeface="Monotype Sorts" charset="2"/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72200" y="3717032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Self Study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Virtual Machines (Cont.)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7088" y="1277938"/>
            <a:ext cx="8065392" cy="5580062"/>
          </a:xfrm>
        </p:spPr>
        <p:txBody>
          <a:bodyPr>
            <a:normAutofit fontScale="62500" lnSpcReduction="20000"/>
          </a:bodyPr>
          <a:lstStyle/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endParaRPr lang="en-US" sz="900" dirty="0" smtClean="0"/>
          </a:p>
          <a:p>
            <a:pPr>
              <a:buFont typeface="Monotype Sorts" charset="2"/>
              <a:buNone/>
            </a:pPr>
            <a:r>
              <a:rPr lang="en-US" dirty="0" smtClean="0"/>
              <a:t>                             (a) </a:t>
            </a:r>
            <a:r>
              <a:rPr lang="en-US" dirty="0" err="1" smtClean="0"/>
              <a:t>Nonvirtual</a:t>
            </a:r>
            <a:r>
              <a:rPr lang="en-US" dirty="0" smtClean="0"/>
              <a:t> machine (b) virtual machine</a:t>
            </a:r>
          </a:p>
        </p:txBody>
      </p:sp>
      <p:pic>
        <p:nvPicPr>
          <p:cNvPr id="47108" name="Picture 11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9958" y="1488851"/>
            <a:ext cx="6394450" cy="431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04248" y="951111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Self Study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Para-virtualization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709613" y="1447800"/>
            <a:ext cx="7781925" cy="4191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Presents guest with system similar but not identical to hardware</a:t>
            </a:r>
          </a:p>
          <a:p>
            <a:endParaRPr lang="en-US" smtClean="0"/>
          </a:p>
          <a:p>
            <a:r>
              <a:rPr lang="en-US" smtClean="0"/>
              <a:t>Guest must be modified to run on paravirtualized hardware</a:t>
            </a:r>
          </a:p>
          <a:p>
            <a:endParaRPr lang="en-US" smtClean="0"/>
          </a:p>
          <a:p>
            <a:r>
              <a:rPr lang="en-US" smtClean="0"/>
              <a:t>Guest can be an OS, or in the case of Solaris 10 applications running in </a:t>
            </a:r>
            <a:r>
              <a:rPr lang="en-US" b="1" smtClean="0">
                <a:solidFill>
                  <a:srgbClr val="3366FF"/>
                </a:solidFill>
              </a:rPr>
              <a:t>containers</a:t>
            </a:r>
          </a:p>
          <a:p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372200" y="5949280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Self Study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Virtualization</a:t>
            </a:r>
            <a:r>
              <a:rPr lang="en-US" sz="3900" dirty="0" smtClean="0"/>
              <a:t> </a:t>
            </a:r>
            <a:r>
              <a:rPr lang="en-US" sz="3600" dirty="0" smtClean="0"/>
              <a:t>Implementation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Difficult to implement – must provide an </a:t>
            </a:r>
            <a:r>
              <a:rPr lang="en-US" i="1" smtClean="0"/>
              <a:t>exact</a:t>
            </a:r>
            <a:r>
              <a:rPr lang="en-US" smtClean="0"/>
              <a:t> duplicate of underlying machine</a:t>
            </a:r>
          </a:p>
          <a:p>
            <a:pPr lvl="1"/>
            <a:r>
              <a:rPr lang="en-US" smtClean="0"/>
              <a:t>Typically runs in user mode, creates virtual user mode and virtual kernel mode</a:t>
            </a:r>
          </a:p>
          <a:p>
            <a:r>
              <a:rPr lang="en-US" smtClean="0"/>
              <a:t>Timing can be an issue – slower than real machine</a:t>
            </a:r>
          </a:p>
          <a:p>
            <a:r>
              <a:rPr lang="en-US" smtClean="0"/>
              <a:t>Hardware support needed</a:t>
            </a:r>
          </a:p>
          <a:p>
            <a:pPr lvl="1"/>
            <a:r>
              <a:rPr lang="en-US" smtClean="0"/>
              <a:t>More support-&gt; better virtualization</a:t>
            </a:r>
          </a:p>
          <a:p>
            <a:pPr lvl="1"/>
            <a:r>
              <a:rPr lang="en-US" smtClean="0"/>
              <a:t>i.e. AMD provides “host” and “guest” modes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6216" y="6093296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Self Study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Solaris 10 with Two Containers</a:t>
            </a:r>
          </a:p>
        </p:txBody>
      </p:sp>
      <p:pic>
        <p:nvPicPr>
          <p:cNvPr id="50179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925" y="1263650"/>
            <a:ext cx="5326063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983760" y="6093296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Self Study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VMware Architecture</a:t>
            </a:r>
          </a:p>
        </p:txBody>
      </p:sp>
      <p:pic>
        <p:nvPicPr>
          <p:cNvPr id="5120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50" y="1128713"/>
            <a:ext cx="6954838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04248" y="6165304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Self Study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3341</TotalTime>
  <Words>849</Words>
  <Application>Microsoft Office PowerPoint</Application>
  <PresentationFormat>On-screen Show (4:3)</PresentationFormat>
  <Paragraphs>164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Operating Systems</vt:lpstr>
      <vt:lpstr>Chapter 2: Roadmap</vt:lpstr>
      <vt:lpstr>Virtual Machines</vt:lpstr>
      <vt:lpstr>Virtual Machines History and Benefits</vt:lpstr>
      <vt:lpstr>Virtual Machines (Cont.)</vt:lpstr>
      <vt:lpstr>Para-virtualization</vt:lpstr>
      <vt:lpstr>Virtualization Implementation</vt:lpstr>
      <vt:lpstr>Solaris 10 with Two Containers</vt:lpstr>
      <vt:lpstr>VMware Architecture</vt:lpstr>
      <vt:lpstr>The Java Virtual Machine</vt:lpstr>
      <vt:lpstr>Operating-System Debugging</vt:lpstr>
      <vt:lpstr>Operating-System Debugging</vt:lpstr>
      <vt:lpstr>Operating System Generation</vt:lpstr>
      <vt:lpstr>Operating System Generation</vt:lpstr>
      <vt:lpstr>Operating System Generation</vt:lpstr>
      <vt:lpstr>System Boot</vt:lpstr>
      <vt:lpstr>System Boot</vt:lpstr>
      <vt:lpstr>End Chapter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496</cp:revision>
  <dcterms:created xsi:type="dcterms:W3CDTF">2011-02-04T13:20:42Z</dcterms:created>
  <dcterms:modified xsi:type="dcterms:W3CDTF">2011-09-29T04:47:43Z</dcterms:modified>
</cp:coreProperties>
</file>