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535" r:id="rId2"/>
    <p:sldId id="536" r:id="rId3"/>
    <p:sldId id="537" r:id="rId4"/>
    <p:sldId id="538" r:id="rId5"/>
    <p:sldId id="590" r:id="rId6"/>
    <p:sldId id="591" r:id="rId7"/>
    <p:sldId id="539" r:id="rId8"/>
    <p:sldId id="592" r:id="rId9"/>
    <p:sldId id="541" r:id="rId10"/>
    <p:sldId id="542" r:id="rId11"/>
    <p:sldId id="543" r:id="rId12"/>
    <p:sldId id="593" r:id="rId13"/>
    <p:sldId id="594" r:id="rId14"/>
    <p:sldId id="544" r:id="rId15"/>
    <p:sldId id="595" r:id="rId16"/>
    <p:sldId id="545" r:id="rId17"/>
    <p:sldId id="546" r:id="rId18"/>
    <p:sldId id="602" r:id="rId19"/>
    <p:sldId id="603" r:id="rId20"/>
    <p:sldId id="604" r:id="rId21"/>
    <p:sldId id="596" r:id="rId22"/>
    <p:sldId id="549" r:id="rId23"/>
    <p:sldId id="548" r:id="rId24"/>
    <p:sldId id="550" r:id="rId25"/>
    <p:sldId id="551" r:id="rId26"/>
    <p:sldId id="597" r:id="rId27"/>
    <p:sldId id="552" r:id="rId28"/>
    <p:sldId id="605" r:id="rId29"/>
    <p:sldId id="606" r:id="rId30"/>
    <p:sldId id="607" r:id="rId31"/>
    <p:sldId id="553" r:id="rId32"/>
    <p:sldId id="598" r:id="rId33"/>
    <p:sldId id="600" r:id="rId34"/>
    <p:sldId id="599" r:id="rId35"/>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69" autoAdjust="0"/>
  </p:normalViewPr>
  <p:slideViewPr>
    <p:cSldViewPr>
      <p:cViewPr varScale="1">
        <p:scale>
          <a:sx n="53" d="100"/>
          <a:sy n="53" d="100"/>
        </p:scale>
        <p:origin x="-156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6B55752-F916-42B8-9DD0-919DD4642B81}" type="datetimeFigureOut">
              <a:rPr lang="en-GB"/>
              <a:pPr>
                <a:defRPr/>
              </a:pPr>
              <a:t>05/10/2011</a:t>
            </a:fld>
            <a:endParaRPr lang="en-GB"/>
          </a:p>
        </p:txBody>
      </p:sp>
      <p:sp>
        <p:nvSpPr>
          <p:cNvPr id="4" name="Footer Placeholder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664883C-3B3E-49ED-A534-2D229A08DE8D}"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2446" tIns="46223" rIns="92446" bIns="46223"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49688" y="0"/>
            <a:ext cx="2946400" cy="493713"/>
          </a:xfrm>
          <a:prstGeom prst="rect">
            <a:avLst/>
          </a:prstGeom>
        </p:spPr>
        <p:txBody>
          <a:bodyPr vert="horz" lIns="92446" tIns="46223" rIns="92446" bIns="46223" rtlCol="0"/>
          <a:lstStyle>
            <a:lvl1pPr algn="r" fontAlgn="auto">
              <a:spcBef>
                <a:spcPts val="0"/>
              </a:spcBef>
              <a:spcAft>
                <a:spcPts val="0"/>
              </a:spcAft>
              <a:defRPr sz="1200" smtClean="0">
                <a:latin typeface="+mn-lt"/>
                <a:cs typeface="+mn-cs"/>
              </a:defRPr>
            </a:lvl1pPr>
          </a:lstStyle>
          <a:p>
            <a:pPr>
              <a:defRPr/>
            </a:pPr>
            <a:fld id="{6DEBD3E4-71E5-4B64-9EEB-921CA2CB190F}" type="datetimeFigureOut">
              <a:rPr lang="en-GB"/>
              <a:pPr>
                <a:defRPr/>
              </a:pPr>
              <a:t>05/10/2011</a:t>
            </a:fld>
            <a:endParaRPr lang="en-GB"/>
          </a:p>
        </p:txBody>
      </p:sp>
      <p:sp>
        <p:nvSpPr>
          <p:cNvPr id="4" name="Slide Image Placeholder 3"/>
          <p:cNvSpPr>
            <a:spLocks noGrp="1" noRot="1" noChangeAspect="1"/>
          </p:cNvSpPr>
          <p:nvPr>
            <p:ph type="sldImg" idx="2"/>
          </p:nvPr>
        </p:nvSpPr>
        <p:spPr>
          <a:xfrm>
            <a:off x="931863" y="739775"/>
            <a:ext cx="4935537" cy="3703638"/>
          </a:xfrm>
          <a:prstGeom prst="rect">
            <a:avLst/>
          </a:prstGeom>
          <a:noFill/>
          <a:ln w="12700">
            <a:solidFill>
              <a:prstClr val="black"/>
            </a:solidFill>
          </a:ln>
        </p:spPr>
        <p:txBody>
          <a:bodyPr vert="horz" lIns="92446" tIns="46223" rIns="92446" bIns="46223" rtlCol="0" anchor="ctr"/>
          <a:lstStyle/>
          <a:p>
            <a:pPr lvl="0"/>
            <a:endParaRPr lang="en-GB" noProof="0"/>
          </a:p>
        </p:txBody>
      </p:sp>
      <p:sp>
        <p:nvSpPr>
          <p:cNvPr id="5" name="Notes Placeholder 4"/>
          <p:cNvSpPr>
            <a:spLocks noGrp="1"/>
          </p:cNvSpPr>
          <p:nvPr>
            <p:ph type="body" sz="quarter" idx="3"/>
          </p:nvPr>
        </p:nvSpPr>
        <p:spPr>
          <a:xfrm>
            <a:off x="679450" y="4691063"/>
            <a:ext cx="5438775" cy="4443412"/>
          </a:xfrm>
          <a:prstGeom prst="rect">
            <a:avLst/>
          </a:prstGeom>
        </p:spPr>
        <p:txBody>
          <a:bodyPr vert="horz" lIns="92446" tIns="46223" rIns="92446" bIns="4622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2446" tIns="46223" rIns="92446" bIns="46223"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2446" tIns="46223" rIns="92446" bIns="46223" rtlCol="0" anchor="b"/>
          <a:lstStyle>
            <a:lvl1pPr algn="r" fontAlgn="auto">
              <a:spcBef>
                <a:spcPts val="0"/>
              </a:spcBef>
              <a:spcAft>
                <a:spcPts val="0"/>
              </a:spcAft>
              <a:defRPr sz="1200" smtClean="0">
                <a:latin typeface="+mn-lt"/>
                <a:cs typeface="+mn-cs"/>
              </a:defRPr>
            </a:lvl1pPr>
          </a:lstStyle>
          <a:p>
            <a:pPr>
              <a:defRPr/>
            </a:pPr>
            <a:fld id="{42D30E5F-8EEA-461C-84C1-D7C33ABBC6E1}"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NZ" smtClean="0"/>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3D996F-029E-48F6-B3F4-C4787866ED78}" type="slidenum">
              <a:rPr lang="en-US"/>
              <a:pPr fontAlgn="base">
                <a:spcBef>
                  <a:spcPct val="0"/>
                </a:spcBef>
                <a:spcAft>
                  <a:spcPct val="0"/>
                </a:spcAft>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NZ" b="1" smtClean="0"/>
              <a:t>Animated slide</a:t>
            </a:r>
          </a:p>
          <a:p>
            <a:pPr>
              <a:spcBef>
                <a:spcPct val="0"/>
              </a:spcBef>
            </a:pPr>
            <a:r>
              <a:rPr lang="en-NZ" smtClean="0"/>
              <a:t>Wipes down to give impression of process progression</a:t>
            </a:r>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20312C-1CF3-4A07-92F7-2BBBC89356E4}" type="slidenum">
              <a:rPr lang="en-US"/>
              <a:pPr fontAlgn="base">
                <a:spcBef>
                  <a:spcPct val="0"/>
                </a:spcBef>
                <a:spcAft>
                  <a:spcPct val="0"/>
                </a:spcAft>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NZ" b="1" smtClean="0"/>
              <a:t>Animated slide </a:t>
            </a:r>
          </a:p>
          <a:p>
            <a:pPr>
              <a:spcBef>
                <a:spcPct val="0"/>
              </a:spcBef>
            </a:pPr>
            <a:r>
              <a:rPr lang="en-NZ" b="1" smtClean="0"/>
              <a:t>Explain the scenario then click for the animation</a:t>
            </a:r>
          </a:p>
          <a:p>
            <a:pPr>
              <a:spcBef>
                <a:spcPct val="0"/>
              </a:spcBef>
            </a:pPr>
            <a:endParaRPr lang="en-NZ" smtClean="0"/>
          </a:p>
          <a:p>
            <a:pPr>
              <a:spcBef>
                <a:spcPct val="0"/>
              </a:spcBef>
            </a:pPr>
            <a:r>
              <a:rPr lang="en-NZ" smtClean="0"/>
              <a:t>The shaded areas represent code executed by the dispatcher. </a:t>
            </a:r>
          </a:p>
          <a:p>
            <a:pPr>
              <a:spcBef>
                <a:spcPct val="0"/>
              </a:spcBef>
            </a:pPr>
            <a:endParaRPr lang="en-NZ" smtClean="0"/>
          </a:p>
          <a:p>
            <a:pPr>
              <a:spcBef>
                <a:spcPct val="0"/>
              </a:spcBef>
            </a:pPr>
            <a:r>
              <a:rPr lang="en-NZ" smtClean="0"/>
              <a:t>The same sequence of instructions is executed by the dispatcher in each instance because the same functionality of the dispatcher is being executed.</a:t>
            </a:r>
          </a:p>
          <a:p>
            <a:pPr>
              <a:spcBef>
                <a:spcPct val="0"/>
              </a:spcBef>
            </a:pPr>
            <a:endParaRPr lang="en-NZ" smtClean="0"/>
          </a:p>
          <a:p>
            <a:pPr>
              <a:spcBef>
                <a:spcPct val="0"/>
              </a:spcBef>
            </a:pPr>
            <a:r>
              <a:rPr lang="en-NZ" smtClean="0"/>
              <a:t>We assume that the OS only allows a process to continue execution for a maximum of six instruction cycles, after which it is interrupted; this prevents any single process from monopolizing processor time. </a:t>
            </a:r>
          </a:p>
          <a:p>
            <a:pPr>
              <a:spcBef>
                <a:spcPct val="0"/>
              </a:spcBef>
            </a:pPr>
            <a:endParaRPr lang="en-NZ" smtClean="0"/>
          </a:p>
          <a:p>
            <a:pPr>
              <a:spcBef>
                <a:spcPct val="0"/>
              </a:spcBef>
            </a:pPr>
            <a:r>
              <a:rPr lang="en-NZ" b="1" smtClean="0"/>
              <a:t>Animate here</a:t>
            </a:r>
          </a:p>
          <a:p>
            <a:pPr>
              <a:spcBef>
                <a:spcPct val="0"/>
              </a:spcBef>
            </a:pPr>
            <a:r>
              <a:rPr lang="en-NZ" smtClean="0"/>
              <a:t>The first six instructions of process A are executed, followed by a time-out and the execution of some code in the dispatcher, which executes six instructions before  turning control to process B2. </a:t>
            </a:r>
          </a:p>
          <a:p>
            <a:pPr>
              <a:spcBef>
                <a:spcPct val="0"/>
              </a:spcBef>
            </a:pPr>
            <a:endParaRPr lang="en-NZ" smtClean="0"/>
          </a:p>
          <a:p>
            <a:pPr>
              <a:spcBef>
                <a:spcPct val="0"/>
              </a:spcBef>
            </a:pPr>
            <a:r>
              <a:rPr lang="en-NZ" smtClean="0"/>
              <a:t>After four instructions are executed, process B requests an I/O action for which it must wait. Therefore, the processor stops executing process B and moves on, via the dispatcher, to process C. </a:t>
            </a:r>
          </a:p>
          <a:p>
            <a:pPr>
              <a:spcBef>
                <a:spcPct val="0"/>
              </a:spcBef>
            </a:pPr>
            <a:endParaRPr lang="en-NZ" smtClean="0"/>
          </a:p>
          <a:p>
            <a:pPr>
              <a:spcBef>
                <a:spcPct val="0"/>
              </a:spcBef>
            </a:pPr>
            <a:r>
              <a:rPr lang="en-NZ" smtClean="0"/>
              <a:t>After a time-out, the processor moves back to process A. When this process times out, process B is still waiting for the</a:t>
            </a:r>
          </a:p>
          <a:p>
            <a:pPr>
              <a:spcBef>
                <a:spcPct val="0"/>
              </a:spcBef>
            </a:pPr>
            <a:r>
              <a:rPr lang="en-NZ" smtClean="0"/>
              <a:t>I/O operation to complete, so the dispatcher moves on to process C again.</a:t>
            </a:r>
          </a:p>
        </p:txBody>
      </p:sp>
      <p:sp>
        <p:nvSpPr>
          <p:cNvPr id="1075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2D1705-7E49-4F5E-AFDC-C69E30862B69}" type="slidenum">
              <a:rPr lang="en-US"/>
              <a:pPr fontAlgn="base">
                <a:spcBef>
                  <a:spcPct val="0"/>
                </a:spcBef>
                <a:spcAft>
                  <a:spcPct val="0"/>
                </a:spcAft>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Mention that the aim is to fully utilize the processor.</a:t>
            </a:r>
          </a:p>
        </p:txBody>
      </p:sp>
      <p:sp>
        <p:nvSpPr>
          <p:cNvPr id="1157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69ED3D5-02EC-4148-923F-F756CF722A3E}" type="slidenum">
              <a:rPr lang="en-US"/>
              <a:pPr fontAlgn="base">
                <a:spcBef>
                  <a:spcPct val="0"/>
                </a:spcBef>
                <a:spcAft>
                  <a:spcPct val="0"/>
                </a:spcAft>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Again, the simple solution is to add a single state – but this only allows processes which are blocked to be swapped out.</a:t>
            </a:r>
          </a:p>
        </p:txBody>
      </p:sp>
      <p:sp>
        <p:nvSpPr>
          <p:cNvPr id="1167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C501F89-3E09-4D61-8C33-1CC0633FD2AD}" type="slidenum">
              <a:rPr lang="en-US"/>
              <a:pPr fontAlgn="base">
                <a:spcBef>
                  <a:spcPct val="0"/>
                </a:spcBef>
                <a:spcAft>
                  <a:spcPct val="0"/>
                </a:spcAft>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Two suspend states allow all processes which are not actually running to be swapped.</a:t>
            </a:r>
          </a:p>
          <a:p>
            <a:pPr>
              <a:spcBef>
                <a:spcPct val="0"/>
              </a:spcBef>
            </a:pPr>
            <a:endParaRPr lang="en-US" smtClean="0"/>
          </a:p>
          <a:p>
            <a:pPr>
              <a:spcBef>
                <a:spcPct val="0"/>
              </a:spcBef>
            </a:pPr>
            <a:r>
              <a:rPr lang="en-US" smtClean="0"/>
              <a:t>Run through the four states:</a:t>
            </a:r>
          </a:p>
          <a:p>
            <a:pPr>
              <a:spcBef>
                <a:spcPct val="0"/>
              </a:spcBef>
              <a:buFontTx/>
              <a:buChar char="•"/>
            </a:pPr>
            <a:r>
              <a:rPr lang="en-NZ" smtClean="0"/>
              <a:t> </a:t>
            </a:r>
            <a:r>
              <a:rPr lang="en-NZ" b="1" smtClean="0"/>
              <a:t>Ready: </a:t>
            </a:r>
            <a:r>
              <a:rPr lang="en-NZ" smtClean="0"/>
              <a:t>The process is in main memory and available for execution.</a:t>
            </a:r>
          </a:p>
          <a:p>
            <a:pPr>
              <a:spcBef>
                <a:spcPct val="0"/>
              </a:spcBef>
            </a:pPr>
            <a:r>
              <a:rPr lang="en-NZ" smtClean="0"/>
              <a:t>• </a:t>
            </a:r>
            <a:r>
              <a:rPr lang="en-NZ" b="1" smtClean="0"/>
              <a:t>Blocked:</a:t>
            </a:r>
            <a:r>
              <a:rPr lang="en-NZ" smtClean="0"/>
              <a:t> The process is in main memory and awaiting an event.</a:t>
            </a:r>
          </a:p>
          <a:p>
            <a:pPr>
              <a:spcBef>
                <a:spcPct val="0"/>
              </a:spcBef>
            </a:pPr>
            <a:r>
              <a:rPr lang="en-NZ" smtClean="0"/>
              <a:t>• </a:t>
            </a:r>
            <a:r>
              <a:rPr lang="en-NZ" b="1" smtClean="0"/>
              <a:t>Blocked/Suspend: </a:t>
            </a:r>
            <a:r>
              <a:rPr lang="en-NZ" smtClean="0"/>
              <a:t>The process is in secondary memory and awaiting an event.</a:t>
            </a:r>
          </a:p>
          <a:p>
            <a:pPr>
              <a:spcBef>
                <a:spcPct val="0"/>
              </a:spcBef>
            </a:pPr>
            <a:r>
              <a:rPr lang="en-NZ" smtClean="0"/>
              <a:t>• </a:t>
            </a:r>
            <a:r>
              <a:rPr lang="en-NZ" b="1" smtClean="0"/>
              <a:t>Ready/Suspend: </a:t>
            </a:r>
            <a:r>
              <a:rPr lang="en-NZ" smtClean="0"/>
              <a:t>The process is in secondary memory but is available for execution as soon as it is loaded into main memory.</a:t>
            </a:r>
          </a:p>
          <a:p>
            <a:pPr>
              <a:spcBef>
                <a:spcPct val="0"/>
              </a:spcBef>
            </a:pPr>
            <a:endParaRPr lang="en-NZ" smtClean="0"/>
          </a:p>
          <a:p>
            <a:pPr>
              <a:spcBef>
                <a:spcPct val="0"/>
              </a:spcBef>
            </a:pPr>
            <a:endParaRPr lang="en-NZ" smtClean="0"/>
          </a:p>
          <a:p>
            <a:pPr>
              <a:spcBef>
                <a:spcPct val="0"/>
              </a:spcBef>
            </a:pPr>
            <a:r>
              <a:rPr lang="en-NZ" smtClean="0"/>
              <a:t>It would be useful to also summarise the main transitions (abridged)</a:t>
            </a:r>
          </a:p>
          <a:p>
            <a:pPr>
              <a:spcBef>
                <a:spcPct val="0"/>
              </a:spcBef>
            </a:pPr>
            <a:r>
              <a:rPr lang="en-NZ" b="1" i="1" smtClean="0"/>
              <a:t>Blocked  </a:t>
            </a:r>
            <a:r>
              <a:rPr lang="en-NZ" b="1" i="1" smtClean="0">
                <a:sym typeface="Wingdings" pitchFamily="2" charset="2"/>
              </a:rPr>
              <a:t> </a:t>
            </a:r>
            <a:r>
              <a:rPr lang="en-NZ" b="1" i="1" smtClean="0"/>
              <a:t>Blocked/Suspend: </a:t>
            </a:r>
            <a:r>
              <a:rPr lang="en-NZ" smtClean="0"/>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p>
          <a:p>
            <a:pPr>
              <a:spcBef>
                <a:spcPct val="0"/>
              </a:spcBef>
            </a:pPr>
            <a:r>
              <a:rPr lang="en-NZ" b="1" i="1" smtClean="0"/>
              <a:t>Blocked/Suspend  </a:t>
            </a:r>
            <a:r>
              <a:rPr lang="en-NZ" b="1" i="1" smtClean="0">
                <a:sym typeface="Wingdings" pitchFamily="2" charset="2"/>
              </a:rPr>
              <a:t></a:t>
            </a:r>
            <a:r>
              <a:rPr lang="en-NZ" b="1" i="1" smtClean="0"/>
              <a:t> Ready/Suspend: </a:t>
            </a:r>
            <a:r>
              <a:rPr lang="en-NZ" smtClean="0"/>
              <a:t>A process in the Blocked/Suspend state is moved to the Ready/Suspend state when the event for which it has been waiting occurs. </a:t>
            </a:r>
          </a:p>
          <a:p>
            <a:pPr>
              <a:spcBef>
                <a:spcPct val="0"/>
              </a:spcBef>
            </a:pPr>
            <a:r>
              <a:rPr lang="en-NZ" b="1" i="1" smtClean="0"/>
              <a:t>Ready/Suspend S </a:t>
            </a:r>
            <a:r>
              <a:rPr lang="en-NZ" b="1" i="1" smtClean="0">
                <a:sym typeface="Wingdings" pitchFamily="2" charset="2"/>
              </a:rPr>
              <a:t> </a:t>
            </a:r>
            <a:r>
              <a:rPr lang="en-NZ" b="1" i="1" smtClean="0"/>
              <a:t>Ready: </a:t>
            </a:r>
            <a:r>
              <a:rPr lang="en-NZ" smtClean="0"/>
              <a:t>When there are no ready processes in main memory, or if a suspended process has a higher priority, the OS will need to bring one in to continue execution. </a:t>
            </a:r>
          </a:p>
          <a:p>
            <a:pPr>
              <a:spcBef>
                <a:spcPct val="0"/>
              </a:spcBef>
            </a:pPr>
            <a:r>
              <a:rPr lang="en-NZ" b="1" i="1" smtClean="0"/>
              <a:t>Ready  </a:t>
            </a:r>
            <a:r>
              <a:rPr lang="en-NZ" b="1" i="1" smtClean="0">
                <a:sym typeface="Wingdings" pitchFamily="2" charset="2"/>
              </a:rPr>
              <a:t> </a:t>
            </a:r>
            <a:r>
              <a:rPr lang="en-NZ" b="1" i="1" smtClean="0"/>
              <a:t>Ready/Suspend: </a:t>
            </a:r>
            <a:r>
              <a:rPr lang="en-NZ" smtClean="0"/>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p>
          <a:p>
            <a:pPr>
              <a:spcBef>
                <a:spcPct val="0"/>
              </a:spcBef>
            </a:pPr>
            <a:endParaRPr lang="en-NZ" smtClean="0"/>
          </a:p>
          <a:p>
            <a:pPr>
              <a:spcBef>
                <a:spcPct val="0"/>
              </a:spcBef>
            </a:pPr>
            <a:r>
              <a:rPr lang="en-NZ" smtClean="0"/>
              <a:t>Several other transitions that are worth considering are the following:</a:t>
            </a:r>
          </a:p>
          <a:p>
            <a:pPr>
              <a:spcBef>
                <a:spcPct val="0"/>
              </a:spcBef>
            </a:pPr>
            <a:r>
              <a:rPr lang="en-NZ" b="1" i="1" smtClean="0"/>
              <a:t>New </a:t>
            </a:r>
            <a:r>
              <a:rPr lang="en-NZ" b="1" i="1" smtClean="0">
                <a:sym typeface="Wingdings" pitchFamily="2" charset="2"/>
              </a:rPr>
              <a:t></a:t>
            </a:r>
            <a:r>
              <a:rPr lang="en-NZ" b="1" i="1" smtClean="0"/>
              <a:t> Ready/Suspend and New </a:t>
            </a:r>
            <a:r>
              <a:rPr lang="en-NZ" b="1" i="1" smtClean="0">
                <a:sym typeface="Wingdings" pitchFamily="2" charset="2"/>
              </a:rPr>
              <a:t></a:t>
            </a:r>
            <a:r>
              <a:rPr lang="en-NZ" b="1" i="1" smtClean="0"/>
              <a:t>Ready:  </a:t>
            </a:r>
            <a:r>
              <a:rPr lang="en-NZ" smtClean="0"/>
              <a:t>When a new process is created, it can either be added to the Ready queue or the Ready/Suspend queue. In either case, the OS must create a process control block and allocate an address space to the process. It might be preferable for the OS to perform these housekeeping duties at an early time, so that it can maintain a large pool of processes that are not blocked. With this strategy, there would often be insufficient room in main memory for a new process; hence the use of the (New </a:t>
            </a:r>
            <a:r>
              <a:rPr lang="en-NZ" smtClean="0">
                <a:sym typeface="Wingdings" pitchFamily="2" charset="2"/>
              </a:rPr>
              <a:t> </a:t>
            </a:r>
            <a:r>
              <a:rPr lang="en-NZ" smtClean="0"/>
              <a:t>Ready/Suspend) transition. </a:t>
            </a:r>
          </a:p>
          <a:p>
            <a:pPr>
              <a:spcBef>
                <a:spcPct val="0"/>
              </a:spcBef>
            </a:pPr>
            <a:r>
              <a:rPr lang="en-NZ" b="1" i="1" smtClean="0"/>
              <a:t>Blocked/Suspend </a:t>
            </a:r>
            <a:r>
              <a:rPr lang="en-NZ" b="1" i="1" smtClean="0">
                <a:sym typeface="Wingdings" pitchFamily="2" charset="2"/>
              </a:rPr>
              <a:t> </a:t>
            </a:r>
            <a:r>
              <a:rPr lang="en-NZ" b="1" i="1" smtClean="0"/>
              <a:t>Blocked: </a:t>
            </a:r>
            <a:r>
              <a:rPr lang="en-NZ" smtClean="0"/>
              <a:t>Inclusion of this transition may seem to be poor design. After all, if a process is not ready to execute and is not already in main memory, what is the point of bringing it in? But consider the following scenario:</a:t>
            </a:r>
          </a:p>
          <a:p>
            <a:pPr lvl="1">
              <a:spcBef>
                <a:spcPct val="0"/>
              </a:spcBef>
              <a:buFontTx/>
              <a:buChar char="•"/>
            </a:pPr>
            <a:r>
              <a:rPr lang="en-NZ" smtClean="0"/>
              <a:t> A process terminates, freeing up some main memory.</a:t>
            </a:r>
          </a:p>
          <a:p>
            <a:pPr lvl="1">
              <a:spcBef>
                <a:spcPct val="0"/>
              </a:spcBef>
              <a:buFontTx/>
              <a:buChar char="•"/>
            </a:pPr>
            <a:r>
              <a:rPr lang="en-NZ" smtClean="0"/>
              <a:t> There is a process in the (Blocked/Suspend) queue with a higher priority than any of the processes in the (Ready/Suspend) queue and </a:t>
            </a:r>
          </a:p>
          <a:p>
            <a:pPr lvl="1">
              <a:spcBef>
                <a:spcPct val="0"/>
              </a:spcBef>
              <a:buFontTx/>
              <a:buChar char="•"/>
            </a:pPr>
            <a:r>
              <a:rPr lang="en-NZ" smtClean="0"/>
              <a:t> the OS has reason to believe that the blocking event for that process will occur soon. </a:t>
            </a:r>
          </a:p>
          <a:p>
            <a:pPr lvl="1">
              <a:spcBef>
                <a:spcPct val="0"/>
              </a:spcBef>
              <a:buFontTx/>
              <a:buChar char="•"/>
            </a:pPr>
            <a:r>
              <a:rPr lang="en-NZ" smtClean="0"/>
              <a:t> Under these circumstances, it would seem reasonable to bring a blocked process into main memory in preference to a ready process.</a:t>
            </a:r>
          </a:p>
          <a:p>
            <a:pPr>
              <a:spcBef>
                <a:spcPct val="0"/>
              </a:spcBef>
            </a:pPr>
            <a:r>
              <a:rPr lang="en-NZ" b="1" i="1" smtClean="0"/>
              <a:t>Running  </a:t>
            </a:r>
            <a:r>
              <a:rPr lang="en-NZ" b="1" i="1" smtClean="0">
                <a:sym typeface="Wingdings" pitchFamily="2" charset="2"/>
              </a:rPr>
              <a:t> </a:t>
            </a:r>
            <a:r>
              <a:rPr lang="en-NZ" b="1" i="1" smtClean="0"/>
              <a:t> Ready/Suspend: </a:t>
            </a:r>
            <a:r>
              <a:rPr lang="en-NZ" smtClean="0"/>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p>
          <a:p>
            <a:pPr>
              <a:spcBef>
                <a:spcPct val="0"/>
              </a:spcBef>
            </a:pPr>
            <a:r>
              <a:rPr lang="en-NZ" b="1" i="1" smtClean="0"/>
              <a:t>Any State </a:t>
            </a:r>
            <a:r>
              <a:rPr lang="en-NZ" b="1" i="1" smtClean="0">
                <a:sym typeface="Wingdings" pitchFamily="2" charset="2"/>
              </a:rPr>
              <a:t></a:t>
            </a:r>
            <a:r>
              <a:rPr lang="en-NZ" b="1" i="1" smtClean="0"/>
              <a:t> Exit: </a:t>
            </a:r>
            <a:r>
              <a:rPr lang="en-NZ" smtClean="0"/>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lang="en-US" smtClean="0"/>
          </a:p>
        </p:txBody>
      </p:sp>
      <p:sp>
        <p:nvSpPr>
          <p:cNvPr id="1177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817B9BF-91D7-41E7-A5FC-C1B3923A05D2}" type="slidenum">
              <a:rPr lang="en-US"/>
              <a:pPr fontAlgn="base">
                <a:spcBef>
                  <a:spcPct val="0"/>
                </a:spcBef>
                <a:spcAft>
                  <a:spcPct val="0"/>
                </a:spcAft>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87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 unit of activity characterized by the execution of a sequence of instructions, a current state, and an associated set of system instructions</a:t>
            </a:r>
          </a:p>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reason for using the term “Job” is that, most of the terminology used in OS now were actually first introduced in time of Batch Systems.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reason for using the term “Job” is that, most of the terminology used in OS now were actually first introduced in time of Batch Systems.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B3F1597C-0CDE-40AA-87E1-A98C7310BF1D}" type="datetimeFigureOut">
              <a:rPr lang="en-GB"/>
              <a:pPr>
                <a:defRPr/>
              </a:pPr>
              <a:t>05/10/2011</a:t>
            </a:fld>
            <a:endParaRPr lang="en-GB"/>
          </a:p>
        </p:txBody>
      </p:sp>
      <p:sp>
        <p:nvSpPr>
          <p:cNvPr id="7" name="Footer Placeholder 19"/>
          <p:cNvSpPr>
            <a:spLocks noGrp="1"/>
          </p:cNvSpPr>
          <p:nvPr>
            <p:ph type="ftr" sz="quarter" idx="11"/>
          </p:nvPr>
        </p:nvSpPr>
        <p:spPr/>
        <p:txBody>
          <a:bodyPr/>
          <a:lstStyle>
            <a:lvl1pPr>
              <a:defRPr/>
            </a:lvl1pPr>
            <a:extLst/>
          </a:lstStyle>
          <a:p>
            <a:pPr>
              <a:defRPr/>
            </a:pPr>
            <a:endParaRPr lang="en-GB"/>
          </a:p>
        </p:txBody>
      </p:sp>
      <p:sp>
        <p:nvSpPr>
          <p:cNvPr id="8" name="Slide Number Placeholder 9"/>
          <p:cNvSpPr>
            <a:spLocks noGrp="1"/>
          </p:cNvSpPr>
          <p:nvPr>
            <p:ph type="sldNum" sz="quarter" idx="12"/>
          </p:nvPr>
        </p:nvSpPr>
        <p:spPr/>
        <p:txBody>
          <a:bodyPr/>
          <a:lstStyle>
            <a:lvl1pPr>
              <a:defRPr/>
            </a:lvl1pPr>
            <a:extLst/>
          </a:lstStyle>
          <a:p>
            <a:pPr>
              <a:defRPr/>
            </a:pPr>
            <a:fld id="{C99F315C-965E-4B15-9112-E020C56599A1}"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58B404DD-FD17-44EC-BE0F-F6086D58B9F9}" type="datetimeFigureOut">
              <a:rPr lang="en-GB"/>
              <a:pPr>
                <a:defRPr/>
              </a:pPr>
              <a:t>05/10/2011</a:t>
            </a:fld>
            <a:endParaRPr lang="en-GB"/>
          </a:p>
        </p:txBody>
      </p:sp>
      <p:sp>
        <p:nvSpPr>
          <p:cNvPr id="5" name="Footer Placeholder 9"/>
          <p:cNvSpPr>
            <a:spLocks noGrp="1"/>
          </p:cNvSpPr>
          <p:nvPr>
            <p:ph type="ftr" sz="quarter" idx="11"/>
          </p:nvPr>
        </p:nvSpPr>
        <p:spPr/>
        <p:txBody>
          <a:bodyPr/>
          <a:lstStyle>
            <a:lvl1pPr>
              <a:defRPr/>
            </a:lvl1pPr>
          </a:lstStyle>
          <a:p>
            <a:pPr>
              <a:defRPr/>
            </a:pPr>
            <a:endParaRPr lang="en-GB"/>
          </a:p>
        </p:txBody>
      </p:sp>
      <p:sp>
        <p:nvSpPr>
          <p:cNvPr id="6" name="Slide Number Placeholder 21"/>
          <p:cNvSpPr>
            <a:spLocks noGrp="1"/>
          </p:cNvSpPr>
          <p:nvPr>
            <p:ph type="sldNum" sz="quarter" idx="12"/>
          </p:nvPr>
        </p:nvSpPr>
        <p:spPr/>
        <p:txBody>
          <a:bodyPr/>
          <a:lstStyle>
            <a:lvl1pPr>
              <a:defRPr/>
            </a:lvl1pPr>
          </a:lstStyle>
          <a:p>
            <a:pPr>
              <a:defRPr/>
            </a:pPr>
            <a:fld id="{A47478F0-2E84-4A83-9DCB-6BD743A0D359}"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D2DB6F40-13D4-4A9B-ACEB-C868E6C9F3E9}" type="datetimeFigureOut">
              <a:rPr lang="en-GB"/>
              <a:pPr>
                <a:defRPr/>
              </a:pPr>
              <a:t>05/10/2011</a:t>
            </a:fld>
            <a:endParaRPr lang="en-GB"/>
          </a:p>
        </p:txBody>
      </p:sp>
      <p:sp>
        <p:nvSpPr>
          <p:cNvPr id="5" name="Footer Placeholder 9"/>
          <p:cNvSpPr>
            <a:spLocks noGrp="1"/>
          </p:cNvSpPr>
          <p:nvPr>
            <p:ph type="ftr" sz="quarter" idx="11"/>
          </p:nvPr>
        </p:nvSpPr>
        <p:spPr/>
        <p:txBody>
          <a:bodyPr/>
          <a:lstStyle>
            <a:lvl1pPr>
              <a:defRPr/>
            </a:lvl1pPr>
          </a:lstStyle>
          <a:p>
            <a:pPr>
              <a:defRPr/>
            </a:pPr>
            <a:endParaRPr lang="en-GB"/>
          </a:p>
        </p:txBody>
      </p:sp>
      <p:sp>
        <p:nvSpPr>
          <p:cNvPr id="6" name="Slide Number Placeholder 21"/>
          <p:cNvSpPr>
            <a:spLocks noGrp="1"/>
          </p:cNvSpPr>
          <p:nvPr>
            <p:ph type="sldNum" sz="quarter" idx="12"/>
          </p:nvPr>
        </p:nvSpPr>
        <p:spPr/>
        <p:txBody>
          <a:bodyPr/>
          <a:lstStyle>
            <a:lvl1pPr>
              <a:defRPr/>
            </a:lvl1pPr>
          </a:lstStyle>
          <a:p>
            <a:pPr>
              <a:defRPr/>
            </a:pPr>
            <a:fld id="{1DF8FADC-0337-4BF5-9A06-987817091C48}"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263F4396-DF43-409B-BD98-84B7105C7E45}" type="datetimeFigureOut">
              <a:rPr lang="en-GB"/>
              <a:pPr>
                <a:defRPr/>
              </a:pPr>
              <a:t>05/10/2011</a:t>
            </a:fld>
            <a:endParaRPr lang="en-GB"/>
          </a:p>
        </p:txBody>
      </p:sp>
      <p:sp>
        <p:nvSpPr>
          <p:cNvPr id="5" name="Footer Placeholder 9"/>
          <p:cNvSpPr>
            <a:spLocks noGrp="1"/>
          </p:cNvSpPr>
          <p:nvPr>
            <p:ph type="ftr" sz="quarter" idx="11"/>
          </p:nvPr>
        </p:nvSpPr>
        <p:spPr/>
        <p:txBody>
          <a:bodyPr/>
          <a:lstStyle>
            <a:lvl1pPr>
              <a:defRPr/>
            </a:lvl1pPr>
          </a:lstStyle>
          <a:p>
            <a:pPr>
              <a:defRPr/>
            </a:pPr>
            <a:endParaRPr lang="en-GB"/>
          </a:p>
        </p:txBody>
      </p:sp>
      <p:sp>
        <p:nvSpPr>
          <p:cNvPr id="6" name="Slide Number Placeholder 21"/>
          <p:cNvSpPr>
            <a:spLocks noGrp="1"/>
          </p:cNvSpPr>
          <p:nvPr>
            <p:ph type="sldNum" sz="quarter" idx="12"/>
          </p:nvPr>
        </p:nvSpPr>
        <p:spPr/>
        <p:txBody>
          <a:bodyPr/>
          <a:lstStyle>
            <a:lvl1pPr>
              <a:defRPr/>
            </a:lvl1pPr>
          </a:lstStyle>
          <a:p>
            <a:pPr>
              <a:defRPr/>
            </a:pPr>
            <a:fld id="{BF151EBA-F196-4C28-A735-79C03E7247E2}"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C025D8A9-BC0A-4A60-B90B-5044D77222F9}" type="datetimeFigureOut">
              <a:rPr lang="en-GB"/>
              <a:pPr>
                <a:defRPr/>
              </a:pPr>
              <a:t>05/10/2011</a:t>
            </a:fld>
            <a:endParaRPr lang="en-GB"/>
          </a:p>
        </p:txBody>
      </p:sp>
      <p:sp>
        <p:nvSpPr>
          <p:cNvPr id="9" name="Footer Placeholder 4"/>
          <p:cNvSpPr>
            <a:spLocks noGrp="1"/>
          </p:cNvSpPr>
          <p:nvPr>
            <p:ph type="ftr" sz="quarter" idx="11"/>
          </p:nvPr>
        </p:nvSpPr>
        <p:spPr/>
        <p:txBody>
          <a:bodyPr/>
          <a:lstStyle>
            <a:lvl1pPr>
              <a:defRPr/>
            </a:lvl1pPr>
            <a:extLst/>
          </a:lstStyle>
          <a:p>
            <a:pPr>
              <a:defRPr/>
            </a:pPr>
            <a:endParaRPr lang="en-GB"/>
          </a:p>
        </p:txBody>
      </p:sp>
      <p:sp>
        <p:nvSpPr>
          <p:cNvPr id="10" name="Slide Number Placeholder 5"/>
          <p:cNvSpPr>
            <a:spLocks noGrp="1"/>
          </p:cNvSpPr>
          <p:nvPr>
            <p:ph type="sldNum" sz="quarter" idx="12"/>
          </p:nvPr>
        </p:nvSpPr>
        <p:spPr/>
        <p:txBody>
          <a:bodyPr/>
          <a:lstStyle>
            <a:lvl1pPr>
              <a:defRPr/>
            </a:lvl1pPr>
            <a:extLst/>
          </a:lstStyle>
          <a:p>
            <a:pPr>
              <a:defRPr/>
            </a:pPr>
            <a:fld id="{CA6BE115-C9FF-4EB8-99D7-8EB9FE172EB8}"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468EBCA3-0F46-46B9-BAF2-9AE1536B246E}" type="datetimeFigureOut">
              <a:rPr lang="en-GB"/>
              <a:pPr>
                <a:defRPr/>
              </a:pPr>
              <a:t>05/10/2011</a:t>
            </a:fld>
            <a:endParaRPr lang="en-GB"/>
          </a:p>
        </p:txBody>
      </p:sp>
      <p:sp>
        <p:nvSpPr>
          <p:cNvPr id="6" name="Footer Placeholder 9"/>
          <p:cNvSpPr>
            <a:spLocks noGrp="1"/>
          </p:cNvSpPr>
          <p:nvPr>
            <p:ph type="ftr" sz="quarter" idx="11"/>
          </p:nvPr>
        </p:nvSpPr>
        <p:spPr/>
        <p:txBody>
          <a:bodyPr/>
          <a:lstStyle>
            <a:lvl1pPr>
              <a:defRPr/>
            </a:lvl1pPr>
          </a:lstStyle>
          <a:p>
            <a:pPr>
              <a:defRPr/>
            </a:pPr>
            <a:endParaRPr lang="en-GB"/>
          </a:p>
        </p:txBody>
      </p:sp>
      <p:sp>
        <p:nvSpPr>
          <p:cNvPr id="7" name="Slide Number Placeholder 21"/>
          <p:cNvSpPr>
            <a:spLocks noGrp="1"/>
          </p:cNvSpPr>
          <p:nvPr>
            <p:ph type="sldNum" sz="quarter" idx="12"/>
          </p:nvPr>
        </p:nvSpPr>
        <p:spPr/>
        <p:txBody>
          <a:bodyPr/>
          <a:lstStyle>
            <a:lvl1pPr>
              <a:defRPr/>
            </a:lvl1pPr>
          </a:lstStyle>
          <a:p>
            <a:pPr>
              <a:defRPr/>
            </a:pPr>
            <a:fld id="{9F657915-2FCB-43F6-A66C-B1B4920183DB}"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BF1B607F-2AB8-495F-AFD5-B460DEA55412}" type="datetimeFigureOut">
              <a:rPr lang="en-GB"/>
              <a:pPr>
                <a:defRPr/>
              </a:pPr>
              <a:t>05/10/2011</a:t>
            </a:fld>
            <a:endParaRPr lang="en-GB"/>
          </a:p>
        </p:txBody>
      </p:sp>
      <p:sp>
        <p:nvSpPr>
          <p:cNvPr id="8" name="Footer Placeholder 7"/>
          <p:cNvSpPr>
            <a:spLocks noGrp="1"/>
          </p:cNvSpPr>
          <p:nvPr>
            <p:ph type="ftr" sz="quarter" idx="11"/>
          </p:nvPr>
        </p:nvSpPr>
        <p:spPr/>
        <p:txBody>
          <a:bodyPr/>
          <a:lstStyle>
            <a:lvl1pPr>
              <a:defRPr/>
            </a:lvl1pPr>
            <a:extLst/>
          </a:lstStyle>
          <a:p>
            <a:pPr>
              <a:defRPr/>
            </a:pPr>
            <a:endParaRPr lang="en-GB"/>
          </a:p>
        </p:txBody>
      </p:sp>
      <p:sp>
        <p:nvSpPr>
          <p:cNvPr id="9" name="Slide Number Placeholder 8"/>
          <p:cNvSpPr>
            <a:spLocks noGrp="1"/>
          </p:cNvSpPr>
          <p:nvPr>
            <p:ph type="sldNum" sz="quarter" idx="12"/>
          </p:nvPr>
        </p:nvSpPr>
        <p:spPr/>
        <p:txBody>
          <a:bodyPr/>
          <a:lstStyle>
            <a:lvl1pPr>
              <a:defRPr/>
            </a:lvl1pPr>
            <a:extLst/>
          </a:lstStyle>
          <a:p>
            <a:pPr>
              <a:defRPr/>
            </a:pPr>
            <a:fld id="{FAC38995-7AEE-454E-ADD3-2B2153B8C795}"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1F8A353D-A07F-419C-9C0C-D01B113EE80C}" type="datetimeFigureOut">
              <a:rPr lang="en-GB"/>
              <a:pPr>
                <a:defRPr/>
              </a:pPr>
              <a:t>05/10/2011</a:t>
            </a:fld>
            <a:endParaRPr lang="en-GB"/>
          </a:p>
        </p:txBody>
      </p:sp>
      <p:sp>
        <p:nvSpPr>
          <p:cNvPr id="4" name="Footer Placeholder 9"/>
          <p:cNvSpPr>
            <a:spLocks noGrp="1"/>
          </p:cNvSpPr>
          <p:nvPr>
            <p:ph type="ftr" sz="quarter" idx="11"/>
          </p:nvPr>
        </p:nvSpPr>
        <p:spPr/>
        <p:txBody>
          <a:bodyPr/>
          <a:lstStyle>
            <a:lvl1pPr>
              <a:defRPr/>
            </a:lvl1pPr>
          </a:lstStyle>
          <a:p>
            <a:pPr>
              <a:defRPr/>
            </a:pPr>
            <a:endParaRPr lang="en-GB"/>
          </a:p>
        </p:txBody>
      </p:sp>
      <p:sp>
        <p:nvSpPr>
          <p:cNvPr id="5" name="Slide Number Placeholder 21"/>
          <p:cNvSpPr>
            <a:spLocks noGrp="1"/>
          </p:cNvSpPr>
          <p:nvPr>
            <p:ph type="sldNum" sz="quarter" idx="12"/>
          </p:nvPr>
        </p:nvSpPr>
        <p:spPr/>
        <p:txBody>
          <a:bodyPr/>
          <a:lstStyle>
            <a:lvl1pPr>
              <a:defRPr/>
            </a:lvl1pPr>
          </a:lstStyle>
          <a:p>
            <a:pPr>
              <a:defRPr/>
            </a:pPr>
            <a:fld id="{F31FF0A7-B70E-4779-8E29-4E61B103CFCD}"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DD69BBF2-5072-497F-88CB-23A12923C02B}" type="datetimeFigureOut">
              <a:rPr lang="en-GB"/>
              <a:pPr>
                <a:defRPr/>
              </a:pPr>
              <a:t>05/10/2011</a:t>
            </a:fld>
            <a:endParaRPr lang="en-GB"/>
          </a:p>
        </p:txBody>
      </p:sp>
      <p:sp>
        <p:nvSpPr>
          <p:cNvPr id="5" name="Footer Placeholder 2"/>
          <p:cNvSpPr>
            <a:spLocks noGrp="1"/>
          </p:cNvSpPr>
          <p:nvPr>
            <p:ph type="ftr" sz="quarter" idx="11"/>
          </p:nvPr>
        </p:nvSpPr>
        <p:spPr/>
        <p:txBody>
          <a:bodyPr/>
          <a:lstStyle>
            <a:lvl1pPr>
              <a:defRPr/>
            </a:lvl1pPr>
            <a:extLst/>
          </a:lstStyle>
          <a:p>
            <a:pPr>
              <a:defRPr/>
            </a:pPr>
            <a:endParaRPr lang="en-GB"/>
          </a:p>
        </p:txBody>
      </p:sp>
      <p:sp>
        <p:nvSpPr>
          <p:cNvPr id="6" name="Slide Number Placeholder 3"/>
          <p:cNvSpPr>
            <a:spLocks noGrp="1"/>
          </p:cNvSpPr>
          <p:nvPr>
            <p:ph type="sldNum" sz="quarter" idx="12"/>
          </p:nvPr>
        </p:nvSpPr>
        <p:spPr/>
        <p:txBody>
          <a:bodyPr/>
          <a:lstStyle>
            <a:lvl1pPr>
              <a:defRPr/>
            </a:lvl1pPr>
            <a:extLst/>
          </a:lstStyle>
          <a:p>
            <a:pPr>
              <a:defRPr/>
            </a:pPr>
            <a:fld id="{99E08DA4-E773-42FE-8E4C-A2C69872C0C5}"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53AF0E60-B33C-4BD9-929C-9BB76F9E44AA}" type="datetimeFigureOut">
              <a:rPr lang="en-GB"/>
              <a:pPr>
                <a:defRPr/>
              </a:pPr>
              <a:t>05/10/2011</a:t>
            </a:fld>
            <a:endParaRPr lang="en-GB"/>
          </a:p>
        </p:txBody>
      </p:sp>
      <p:sp>
        <p:nvSpPr>
          <p:cNvPr id="6" name="Footer Placeholder 5"/>
          <p:cNvSpPr>
            <a:spLocks noGrp="1"/>
          </p:cNvSpPr>
          <p:nvPr>
            <p:ph type="ftr" sz="quarter" idx="11"/>
          </p:nvPr>
        </p:nvSpPr>
        <p:spPr/>
        <p:txBody>
          <a:bodyPr/>
          <a:lstStyle>
            <a:lvl1pPr>
              <a:defRPr/>
            </a:lvl1pPr>
            <a:extLst/>
          </a:lstStyle>
          <a:p>
            <a:pPr>
              <a:defRPr/>
            </a:pPr>
            <a:endParaRPr lang="en-GB"/>
          </a:p>
        </p:txBody>
      </p:sp>
      <p:sp>
        <p:nvSpPr>
          <p:cNvPr id="7" name="Slide Number Placeholder 6"/>
          <p:cNvSpPr>
            <a:spLocks noGrp="1"/>
          </p:cNvSpPr>
          <p:nvPr>
            <p:ph type="sldNum" sz="quarter" idx="12"/>
          </p:nvPr>
        </p:nvSpPr>
        <p:spPr/>
        <p:txBody>
          <a:bodyPr/>
          <a:lstStyle>
            <a:lvl1pPr>
              <a:defRPr/>
            </a:lvl1pPr>
            <a:extLst/>
          </a:lstStyle>
          <a:p>
            <a:pPr>
              <a:defRPr/>
            </a:pPr>
            <a:fld id="{EA9E62C8-9C6A-4472-850D-93AD757E45A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96C352D3-4107-4471-BE3B-3783DB265EF6}" type="datetimeFigureOut">
              <a:rPr lang="en-GB"/>
              <a:pPr>
                <a:defRPr/>
              </a:pPr>
              <a:t>05/10/2011</a:t>
            </a:fld>
            <a:endParaRPr lang="en-GB"/>
          </a:p>
        </p:txBody>
      </p:sp>
      <p:sp>
        <p:nvSpPr>
          <p:cNvPr id="9" name="Footer Placeholder 5"/>
          <p:cNvSpPr>
            <a:spLocks noGrp="1"/>
          </p:cNvSpPr>
          <p:nvPr>
            <p:ph type="ftr" sz="quarter" idx="11"/>
          </p:nvPr>
        </p:nvSpPr>
        <p:spPr/>
        <p:txBody>
          <a:bodyPr/>
          <a:lstStyle>
            <a:lvl1pPr>
              <a:defRPr/>
            </a:lvl1pPr>
            <a:extLst/>
          </a:lstStyle>
          <a:p>
            <a:pPr>
              <a:defRPr/>
            </a:pPr>
            <a:endParaRPr lang="en-GB"/>
          </a:p>
        </p:txBody>
      </p:sp>
      <p:sp>
        <p:nvSpPr>
          <p:cNvPr id="10" name="Slide Number Placeholder 6"/>
          <p:cNvSpPr>
            <a:spLocks noGrp="1"/>
          </p:cNvSpPr>
          <p:nvPr>
            <p:ph type="sldNum" sz="quarter" idx="12"/>
          </p:nvPr>
        </p:nvSpPr>
        <p:spPr/>
        <p:txBody>
          <a:bodyPr/>
          <a:lstStyle>
            <a:lvl1pPr>
              <a:defRPr/>
            </a:lvl1pPr>
            <a:extLst/>
          </a:lstStyle>
          <a:p>
            <a:pPr>
              <a:defRPr/>
            </a:pPr>
            <a:fld id="{6B425CCE-0E10-4086-A415-D73B2BE281FC}"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cs typeface="+mn-cs"/>
              </a:defRPr>
            </a:lvl1pPr>
            <a:extLst/>
          </a:lstStyle>
          <a:p>
            <a:pPr>
              <a:defRPr/>
            </a:pPr>
            <a:fld id="{0BC163DC-9A05-4E8B-8885-9196546F2C10}" type="datetimeFigureOut">
              <a:rPr lang="en-GB"/>
              <a:pPr>
                <a:defRPr/>
              </a:pPr>
              <a:t>05/10/2011</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GB"/>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cs typeface="+mn-cs"/>
              </a:defRPr>
            </a:lvl1pPr>
            <a:extLst/>
          </a:lstStyle>
          <a:p>
            <a:pPr>
              <a:defRPr/>
            </a:pPr>
            <a:fld id="{D9F3C3B9-1518-4556-9B26-61BEC715ECCD}" type="slidenum">
              <a:rPr lang="en-GB"/>
              <a:pPr>
                <a:defRPr/>
              </a:pPr>
              <a:t>‹#›</a:t>
            </a:fld>
            <a:endParaRPr lang="en-GB"/>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83" r:id="rId1"/>
    <p:sldLayoutId id="2147483678" r:id="rId2"/>
    <p:sldLayoutId id="2147483684" r:id="rId3"/>
    <p:sldLayoutId id="2147483679" r:id="rId4"/>
    <p:sldLayoutId id="2147483685" r:id="rId5"/>
    <p:sldLayoutId id="2147483680" r:id="rId6"/>
    <p:sldLayoutId id="2147483686" r:id="rId7"/>
    <p:sldLayoutId id="2147483687" r:id="rId8"/>
    <p:sldLayoutId id="2147483688" r:id="rId9"/>
    <p:sldLayoutId id="2147483681" r:id="rId10"/>
    <p:sldLayoutId id="2147483682" r:id="rId11"/>
  </p:sldLayoutIdLst>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a:defRPr>
      </a:lvl2pPr>
      <a:lvl3pPr algn="l" rtl="0" fontAlgn="base">
        <a:spcBef>
          <a:spcPct val="0"/>
        </a:spcBef>
        <a:spcAft>
          <a:spcPct val="0"/>
        </a:spcAft>
        <a:defRPr sz="4300">
          <a:solidFill>
            <a:srgbClr val="572314"/>
          </a:solidFill>
          <a:latin typeface="Gill Sans MT"/>
        </a:defRPr>
      </a:lvl3pPr>
      <a:lvl4pPr algn="l" rtl="0" fontAlgn="base">
        <a:spcBef>
          <a:spcPct val="0"/>
        </a:spcBef>
        <a:spcAft>
          <a:spcPct val="0"/>
        </a:spcAft>
        <a:defRPr sz="4300">
          <a:solidFill>
            <a:srgbClr val="572314"/>
          </a:solidFill>
          <a:latin typeface="Gill Sans MT"/>
        </a:defRPr>
      </a:lvl4pPr>
      <a:lvl5pPr algn="l" rtl="0" fontAlgn="base">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1116013" y="549275"/>
            <a:ext cx="7405687" cy="995363"/>
          </a:xfrm>
        </p:spPr>
        <p:txBody>
          <a:bodyPr/>
          <a:lstStyle/>
          <a:p>
            <a:pPr fontAlgn="auto">
              <a:spcAft>
                <a:spcPts val="0"/>
              </a:spcAft>
              <a:defRPr/>
            </a:pPr>
            <a:r>
              <a:rPr lang="en-US" dirty="0" smtClean="0">
                <a:solidFill>
                  <a:schemeClr val="tx2">
                    <a:satMod val="130000"/>
                  </a:schemeClr>
                </a:solidFill>
              </a:rPr>
              <a:t>Operating Systems</a:t>
            </a:r>
          </a:p>
        </p:txBody>
      </p:sp>
      <p:sp>
        <p:nvSpPr>
          <p:cNvPr id="21507" name="Rectangle 3"/>
          <p:cNvSpPr>
            <a:spLocks noGrp="1" noChangeArrowheads="1"/>
          </p:cNvSpPr>
          <p:nvPr>
            <p:ph type="subTitle" idx="1"/>
          </p:nvPr>
        </p:nvSpPr>
        <p:spPr>
          <a:xfrm>
            <a:off x="1042988" y="4267200"/>
            <a:ext cx="6019800" cy="601663"/>
          </a:xfrm>
        </p:spPr>
        <p:txBody>
          <a:bodyPr>
            <a:normAutofit/>
          </a:bodyPr>
          <a:lstStyle/>
          <a:p>
            <a:pPr fontAlgn="auto">
              <a:lnSpc>
                <a:spcPct val="80000"/>
              </a:lnSpc>
              <a:spcAft>
                <a:spcPts val="0"/>
              </a:spcAft>
              <a:buFont typeface="Wingdings 2"/>
              <a:buNone/>
              <a:defRPr/>
            </a:pPr>
            <a:r>
              <a:rPr lang="en-US" sz="2000" b="1" dirty="0" smtClean="0"/>
              <a:t>Hammad Afzal</a:t>
            </a:r>
          </a:p>
          <a:p>
            <a:pPr algn="ctr" fontAlgn="auto">
              <a:lnSpc>
                <a:spcPct val="80000"/>
              </a:lnSpc>
              <a:spcAft>
                <a:spcPts val="0"/>
              </a:spcAft>
              <a:buFont typeface="Wingdings 2"/>
              <a:buNone/>
              <a:defRPr/>
            </a:pPr>
            <a:endParaRPr lang="en-US" sz="2000" b="1" dirty="0" smtClean="0"/>
          </a:p>
          <a:p>
            <a:pPr fontAlgn="auto">
              <a:spcAft>
                <a:spcPts val="0"/>
              </a:spcAft>
              <a:buFont typeface="Wingdings 2"/>
              <a:buNone/>
              <a:defRPr/>
            </a:pPr>
            <a:endParaRPr lang="en-US" dirty="0" smtClean="0"/>
          </a:p>
        </p:txBody>
      </p:sp>
      <p:sp>
        <p:nvSpPr>
          <p:cNvPr id="8196" name="Rectangle 4"/>
          <p:cNvSpPr>
            <a:spLocks noChangeArrowheads="1"/>
          </p:cNvSpPr>
          <p:nvPr/>
        </p:nvSpPr>
        <p:spPr bwMode="auto">
          <a:xfrm>
            <a:off x="1139825" y="4868863"/>
            <a:ext cx="4572000" cy="1077912"/>
          </a:xfrm>
          <a:prstGeom prst="rect">
            <a:avLst/>
          </a:prstGeom>
          <a:noFill/>
          <a:ln w="9525">
            <a:noFill/>
            <a:miter lim="800000"/>
            <a:headEnd/>
            <a:tailEnd/>
          </a:ln>
        </p:spPr>
        <p:txBody>
          <a:bodyPr>
            <a:spAutoFit/>
          </a:bodyPr>
          <a:lstStyle/>
          <a:p>
            <a:endParaRPr lang="en-US" sz="1600">
              <a:latin typeface="Gill Sans MT"/>
            </a:endParaRPr>
          </a:p>
          <a:p>
            <a:endParaRPr lang="en-US" sz="1600">
              <a:latin typeface="Gill Sans MT"/>
            </a:endParaRPr>
          </a:p>
          <a:p>
            <a:r>
              <a:rPr lang="en-US" sz="1600">
                <a:latin typeface="Gill Sans MT"/>
              </a:rPr>
              <a:t>Department of Computer Software Engineering</a:t>
            </a:r>
          </a:p>
          <a:p>
            <a:r>
              <a:rPr lang="en-US" sz="1600">
                <a:latin typeface="Gill Sans MT"/>
              </a:rPr>
              <a:t>National University of Sciences and Technology</a:t>
            </a:r>
          </a:p>
        </p:txBody>
      </p:sp>
      <p:sp>
        <p:nvSpPr>
          <p:cNvPr id="8197" name="Rectangle 5"/>
          <p:cNvSpPr>
            <a:spLocks noChangeArrowheads="1"/>
          </p:cNvSpPr>
          <p:nvPr/>
        </p:nvSpPr>
        <p:spPr bwMode="auto">
          <a:xfrm>
            <a:off x="1116013" y="4572000"/>
            <a:ext cx="2436812" cy="307975"/>
          </a:xfrm>
          <a:prstGeom prst="rect">
            <a:avLst/>
          </a:prstGeom>
          <a:noFill/>
          <a:ln w="9525">
            <a:noFill/>
            <a:miter lim="800000"/>
            <a:headEnd/>
            <a:tailEnd/>
          </a:ln>
        </p:spPr>
        <p:txBody>
          <a:bodyPr wrap="none">
            <a:spAutoFit/>
          </a:bodyPr>
          <a:lstStyle/>
          <a:p>
            <a:r>
              <a:rPr lang="en-US" sz="1400">
                <a:latin typeface="Gill Sans MT"/>
              </a:rPr>
              <a:t>hammad.afzal@mcs.edu.pk</a:t>
            </a:r>
          </a:p>
        </p:txBody>
      </p:sp>
      <p:sp>
        <p:nvSpPr>
          <p:cNvPr id="8198" name="TextBox 5"/>
          <p:cNvSpPr txBox="1">
            <a:spLocks noChangeArrowheads="1"/>
          </p:cNvSpPr>
          <p:nvPr/>
        </p:nvSpPr>
        <p:spPr bwMode="auto">
          <a:xfrm>
            <a:off x="5759450" y="1916113"/>
            <a:ext cx="3384550" cy="647700"/>
          </a:xfrm>
          <a:prstGeom prst="rect">
            <a:avLst/>
          </a:prstGeom>
          <a:noFill/>
          <a:ln w="9525">
            <a:noFill/>
            <a:miter lim="800000"/>
            <a:headEnd/>
            <a:tailEnd/>
          </a:ln>
        </p:spPr>
        <p:txBody>
          <a:bodyPr>
            <a:spAutoFit/>
          </a:bodyPr>
          <a:lstStyle/>
          <a:p>
            <a:r>
              <a:rPr lang="en-US">
                <a:latin typeface="Gill Sans MT"/>
              </a:rPr>
              <a:t>Chapter 3 (a)</a:t>
            </a:r>
          </a:p>
          <a:p>
            <a:r>
              <a:rPr lang="en-US" b="1">
                <a:latin typeface="Gill Sans MT"/>
              </a:rPr>
              <a:t>Process Management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96975" y="0"/>
            <a:ext cx="7947025"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Diagram of Process State</a:t>
            </a:r>
          </a:p>
        </p:txBody>
      </p:sp>
      <p:pic>
        <p:nvPicPr>
          <p:cNvPr id="17411" name="Picture 9"/>
          <p:cNvPicPr>
            <a:picLocks noChangeAspect="1" noChangeArrowheads="1"/>
          </p:cNvPicPr>
          <p:nvPr/>
        </p:nvPicPr>
        <p:blipFill>
          <a:blip r:embed="rId3" cstate="print"/>
          <a:srcRect/>
          <a:stretch>
            <a:fillRect/>
          </a:stretch>
        </p:blipFill>
        <p:spPr bwMode="auto">
          <a:xfrm>
            <a:off x="1125538" y="2063750"/>
            <a:ext cx="7550150"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6813" y="0"/>
            <a:ext cx="7519987" cy="854075"/>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Control Block (PCB)</a:t>
            </a:r>
          </a:p>
        </p:txBody>
      </p:sp>
      <p:sp>
        <p:nvSpPr>
          <p:cNvPr id="18435" name="Rectangle 3"/>
          <p:cNvSpPr>
            <a:spLocks noGrp="1" noChangeArrowheads="1"/>
          </p:cNvSpPr>
          <p:nvPr>
            <p:ph type="body" idx="1"/>
          </p:nvPr>
        </p:nvSpPr>
        <p:spPr>
          <a:xfrm>
            <a:off x="1331913" y="1125538"/>
            <a:ext cx="7343775" cy="4918075"/>
          </a:xfrm>
        </p:spPr>
        <p:txBody>
          <a:bodyPr lIns="64008" tIns="32004" rIns="64008" bIns="32004"/>
          <a:lstStyle/>
          <a:p>
            <a:pPr>
              <a:buFont typeface="Monotype Sorts"/>
              <a:buNone/>
            </a:pPr>
            <a:r>
              <a:rPr lang="en-US" sz="2000" dirty="0" smtClean="0"/>
              <a:t>Process represented by PCB </a:t>
            </a:r>
          </a:p>
          <a:p>
            <a:pPr>
              <a:buFont typeface="Monotype Sorts"/>
              <a:buNone/>
            </a:pPr>
            <a:r>
              <a:rPr lang="en-US" sz="2000" dirty="0" smtClean="0"/>
              <a:t>(also known as Task Control Block)</a:t>
            </a:r>
          </a:p>
          <a:p>
            <a:pPr>
              <a:buFont typeface="Monotype Sorts"/>
              <a:buNone/>
            </a:pPr>
            <a:endParaRPr lang="en-US" sz="2000" dirty="0" smtClean="0"/>
          </a:p>
          <a:p>
            <a:pPr>
              <a:buFont typeface="Monotype Sorts"/>
              <a:buNone/>
            </a:pPr>
            <a:r>
              <a:rPr lang="en-US" sz="2000" dirty="0" smtClean="0"/>
              <a:t>Information associated with each process</a:t>
            </a:r>
          </a:p>
          <a:p>
            <a:r>
              <a:rPr lang="en-US" sz="2000" dirty="0" smtClean="0"/>
              <a:t>Process state</a:t>
            </a:r>
          </a:p>
          <a:p>
            <a:r>
              <a:rPr lang="en-US" sz="2000" dirty="0" smtClean="0"/>
              <a:t>Program counter</a:t>
            </a:r>
          </a:p>
          <a:p>
            <a:r>
              <a:rPr lang="en-US" sz="2000" dirty="0" smtClean="0"/>
              <a:t>CPU registers</a:t>
            </a:r>
          </a:p>
          <a:p>
            <a:r>
              <a:rPr lang="en-US" sz="2000" dirty="0" smtClean="0"/>
              <a:t>CPU scheduling information</a:t>
            </a:r>
          </a:p>
          <a:p>
            <a:r>
              <a:rPr lang="en-US" sz="2000" dirty="0" smtClean="0"/>
              <a:t>Memory-management information</a:t>
            </a:r>
          </a:p>
          <a:p>
            <a:r>
              <a:rPr lang="en-US" sz="2000" dirty="0" smtClean="0"/>
              <a:t>Accounting information</a:t>
            </a:r>
          </a:p>
          <a:p>
            <a:r>
              <a:rPr lang="en-US" sz="2000" dirty="0" smtClean="0"/>
              <a:t>I/O status information</a:t>
            </a:r>
          </a:p>
          <a:p>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6813" y="0"/>
            <a:ext cx="7519987" cy="854075"/>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Control Block (PCB)</a:t>
            </a:r>
          </a:p>
        </p:txBody>
      </p:sp>
      <p:sp>
        <p:nvSpPr>
          <p:cNvPr id="19459" name="Rectangle 3"/>
          <p:cNvSpPr>
            <a:spLocks noGrp="1" noChangeArrowheads="1"/>
          </p:cNvSpPr>
          <p:nvPr>
            <p:ph type="body" idx="1"/>
          </p:nvPr>
        </p:nvSpPr>
        <p:spPr>
          <a:xfrm>
            <a:off x="1331913" y="1125538"/>
            <a:ext cx="7416800" cy="5399087"/>
          </a:xfrm>
        </p:spPr>
        <p:txBody>
          <a:bodyPr lIns="64008" tIns="32004" rIns="64008" bIns="32004"/>
          <a:lstStyle/>
          <a:p>
            <a:r>
              <a:rPr lang="en-US" sz="2000" b="1" smtClean="0"/>
              <a:t>Process state</a:t>
            </a:r>
            <a:r>
              <a:rPr lang="en-US" sz="2000" smtClean="0"/>
              <a:t>: May be new, ready, running, waiting, halted etc.</a:t>
            </a:r>
          </a:p>
          <a:p>
            <a:endParaRPr lang="en-US" sz="2000" smtClean="0"/>
          </a:p>
          <a:p>
            <a:r>
              <a:rPr lang="en-US" sz="2000" b="1" smtClean="0"/>
              <a:t>Program counter</a:t>
            </a:r>
            <a:r>
              <a:rPr lang="en-US" sz="2000" smtClean="0"/>
              <a:t>: Indicates the address of next instruction to be executed for this process.</a:t>
            </a:r>
          </a:p>
          <a:p>
            <a:endParaRPr lang="en-US" sz="2000" smtClean="0"/>
          </a:p>
          <a:p>
            <a:r>
              <a:rPr lang="en-US" sz="2000" b="1" smtClean="0"/>
              <a:t>CPU registers: </a:t>
            </a:r>
            <a:r>
              <a:rPr lang="en-US" sz="2000" smtClean="0"/>
              <a:t>accumulators, index registers, stack pointers, and general purpose registers. </a:t>
            </a:r>
          </a:p>
          <a:p>
            <a:pPr lvl="1"/>
            <a:r>
              <a:rPr lang="en-US" sz="1600" smtClean="0"/>
              <a:t>They  must be stored as well when an interrupt occurs.</a:t>
            </a:r>
          </a:p>
          <a:p>
            <a:endParaRPr lang="en-US" sz="2000" b="1" smtClean="0"/>
          </a:p>
          <a:p>
            <a:r>
              <a:rPr lang="en-US" sz="2000" b="1" smtClean="0"/>
              <a:t>CPU scheduling information: </a:t>
            </a:r>
            <a:r>
              <a:rPr lang="en-US" sz="2000" smtClean="0"/>
              <a:t>process priority information, pointers to scheduling queues and other parameters.</a:t>
            </a:r>
          </a:p>
          <a:p>
            <a:endParaRPr lang="en-US" sz="2000" b="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6813" y="0"/>
            <a:ext cx="7519987" cy="854075"/>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Control Block (PCB)</a:t>
            </a:r>
          </a:p>
        </p:txBody>
      </p:sp>
      <p:sp>
        <p:nvSpPr>
          <p:cNvPr id="20483" name="Rectangle 3"/>
          <p:cNvSpPr>
            <a:spLocks noGrp="1" noChangeArrowheads="1"/>
          </p:cNvSpPr>
          <p:nvPr>
            <p:ph type="body" idx="1"/>
          </p:nvPr>
        </p:nvSpPr>
        <p:spPr>
          <a:xfrm>
            <a:off x="1331913" y="1125538"/>
            <a:ext cx="7416800" cy="5399087"/>
          </a:xfrm>
        </p:spPr>
        <p:txBody>
          <a:bodyPr lIns="64008" tIns="32004" rIns="64008" bIns="32004"/>
          <a:lstStyle/>
          <a:p>
            <a:endParaRPr lang="en-US" sz="2000" b="1" dirty="0" smtClean="0"/>
          </a:p>
          <a:p>
            <a:r>
              <a:rPr lang="en-US" sz="2000" b="1" dirty="0" smtClean="0"/>
              <a:t>Memory-management information: </a:t>
            </a:r>
            <a:r>
              <a:rPr lang="en-US" sz="2000" dirty="0" smtClean="0"/>
              <a:t>value of base and limit registers, page tables etc</a:t>
            </a:r>
            <a:endParaRPr lang="en-US" sz="2000" b="1" dirty="0" smtClean="0"/>
          </a:p>
          <a:p>
            <a:endParaRPr lang="en-US" sz="2000" b="1" dirty="0" smtClean="0"/>
          </a:p>
          <a:p>
            <a:r>
              <a:rPr lang="en-US" sz="2000" b="1" dirty="0" smtClean="0"/>
              <a:t>Accounting information: </a:t>
            </a:r>
            <a:r>
              <a:rPr lang="en-US" sz="2000" dirty="0" smtClean="0"/>
              <a:t>Amount of CPU used, time limits, account numbers, job or process numbers etc</a:t>
            </a:r>
          </a:p>
          <a:p>
            <a:endParaRPr lang="en-US" sz="2000" b="1" dirty="0" smtClean="0"/>
          </a:p>
          <a:p>
            <a:r>
              <a:rPr lang="en-US" sz="2000" b="1" dirty="0" smtClean="0"/>
              <a:t>I/O status information: </a:t>
            </a:r>
            <a:r>
              <a:rPr lang="en-US" sz="2000" dirty="0" smtClean="0"/>
              <a:t>list of I/O devices allocated to process, a list of open files and so on.</a:t>
            </a:r>
          </a:p>
          <a:p>
            <a:endParaRPr 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6013" y="0"/>
            <a:ext cx="7753350" cy="62071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Control Block (PCB)</a:t>
            </a:r>
          </a:p>
        </p:txBody>
      </p:sp>
      <p:pic>
        <p:nvPicPr>
          <p:cNvPr id="21507" name="Picture 9"/>
          <p:cNvPicPr>
            <a:picLocks noChangeAspect="1" noChangeArrowheads="1"/>
          </p:cNvPicPr>
          <p:nvPr/>
        </p:nvPicPr>
        <p:blipFill>
          <a:blip r:embed="rId3" cstate="print"/>
          <a:srcRect/>
          <a:stretch>
            <a:fillRect/>
          </a:stretch>
        </p:blipFill>
        <p:spPr bwMode="auto">
          <a:xfrm>
            <a:off x="3419475" y="1557338"/>
            <a:ext cx="2816225" cy="452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6813" y="0"/>
            <a:ext cx="7519987" cy="854075"/>
          </a:xfrm>
        </p:spPr>
        <p:txBody>
          <a:bodyPr lIns="64008" tIns="32004" rIns="64008" bIns="32004">
            <a:noAutofit/>
          </a:bodyPr>
          <a:lstStyle/>
          <a:p>
            <a:pPr fontAlgn="auto">
              <a:spcAft>
                <a:spcPts val="0"/>
              </a:spcAft>
              <a:defRPr/>
            </a:pPr>
            <a:r>
              <a:rPr lang="en-US" sz="3900" dirty="0" smtClean="0">
                <a:solidFill>
                  <a:schemeClr val="tx2">
                    <a:satMod val="130000"/>
                  </a:schemeClr>
                </a:solidFill>
              </a:rPr>
              <a:t>Threads</a:t>
            </a:r>
          </a:p>
        </p:txBody>
      </p:sp>
      <p:sp>
        <p:nvSpPr>
          <p:cNvPr id="22531" name="Rectangle 3"/>
          <p:cNvSpPr>
            <a:spLocks noGrp="1" noChangeArrowheads="1"/>
          </p:cNvSpPr>
          <p:nvPr>
            <p:ph type="body" idx="1"/>
          </p:nvPr>
        </p:nvSpPr>
        <p:spPr>
          <a:xfrm>
            <a:off x="1258888" y="981075"/>
            <a:ext cx="7634287" cy="5543550"/>
          </a:xfrm>
        </p:spPr>
        <p:txBody>
          <a:bodyPr lIns="64008" tIns="32004" rIns="64008" bIns="32004"/>
          <a:lstStyle/>
          <a:p>
            <a:r>
              <a:rPr lang="en-US" sz="2000" dirty="0" smtClean="0"/>
              <a:t>So far, we have implied that</a:t>
            </a:r>
          </a:p>
          <a:p>
            <a:pPr lvl="1"/>
            <a:r>
              <a:rPr lang="en-US" sz="2000" dirty="0" smtClean="0"/>
              <a:t>Process  is a program that performs a single thread of execution.</a:t>
            </a:r>
          </a:p>
          <a:p>
            <a:pPr lvl="1"/>
            <a:endParaRPr lang="en-US" sz="2000" dirty="0" smtClean="0"/>
          </a:p>
          <a:p>
            <a:pPr lvl="1"/>
            <a:r>
              <a:rPr lang="en-US" sz="2000" dirty="0" smtClean="0"/>
              <a:t>This allows the process to perform only one task at one time.</a:t>
            </a:r>
          </a:p>
          <a:p>
            <a:pPr lvl="1"/>
            <a:endParaRPr lang="en-US" sz="2000" dirty="0" smtClean="0"/>
          </a:p>
          <a:p>
            <a:pPr lvl="1"/>
            <a:r>
              <a:rPr lang="en-US" sz="2000" dirty="0" smtClean="0"/>
              <a:t>E.g. In a word processor program, user can not type in characters and perform spell checker simultaneously within the same process.</a:t>
            </a:r>
          </a:p>
          <a:p>
            <a:pPr lvl="1"/>
            <a:endParaRPr lang="en-US" sz="2000" dirty="0" smtClean="0"/>
          </a:p>
          <a:p>
            <a:pPr lvl="1"/>
            <a:r>
              <a:rPr lang="en-US" sz="2000" dirty="0" smtClean="0"/>
              <a:t>Modern OS provides processes with multiple threads of executions (perform tasks more than one at one time).</a:t>
            </a:r>
          </a:p>
          <a:p>
            <a:pPr lvl="1"/>
            <a:endParaRPr lang="en-US" sz="2000" dirty="0" smtClean="0"/>
          </a:p>
          <a:p>
            <a:pPr lvl="1"/>
            <a:r>
              <a:rPr lang="en-US" sz="2000" dirty="0" smtClean="0"/>
              <a:t>In such systems, PCB is extended to have information about threads.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00113" y="277813"/>
            <a:ext cx="8229600" cy="576262"/>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CPU Switch From Process to Process</a:t>
            </a:r>
          </a:p>
        </p:txBody>
      </p:sp>
      <p:pic>
        <p:nvPicPr>
          <p:cNvPr id="23555" name="Picture 9"/>
          <p:cNvPicPr>
            <a:picLocks noChangeAspect="1" noChangeArrowheads="1"/>
          </p:cNvPicPr>
          <p:nvPr/>
        </p:nvPicPr>
        <p:blipFill>
          <a:blip r:embed="rId3" cstate="print"/>
          <a:srcRect/>
          <a:stretch>
            <a:fillRect/>
          </a:stretch>
        </p:blipFill>
        <p:spPr bwMode="auto">
          <a:xfrm>
            <a:off x="1403350" y="1412875"/>
            <a:ext cx="6969125" cy="5040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16013" y="0"/>
            <a:ext cx="7645400"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Scheduling</a:t>
            </a:r>
          </a:p>
        </p:txBody>
      </p:sp>
      <p:sp>
        <p:nvSpPr>
          <p:cNvPr id="14339" name="Rectangle 3"/>
          <p:cNvSpPr>
            <a:spLocks noGrp="1" noChangeArrowheads="1"/>
          </p:cNvSpPr>
          <p:nvPr>
            <p:ph type="body" idx="1"/>
          </p:nvPr>
        </p:nvSpPr>
        <p:spPr>
          <a:xfrm>
            <a:off x="1043608" y="981075"/>
            <a:ext cx="8100392" cy="5616575"/>
          </a:xfrm>
        </p:spPr>
        <p:txBody>
          <a:bodyPr lIns="64008" tIns="32004" rIns="64008" bIns="32004">
            <a:normAutofit/>
          </a:bodyPr>
          <a:lstStyle/>
          <a:p>
            <a:pPr marL="365760" indent="-283464" fontAlgn="auto">
              <a:spcAft>
                <a:spcPts val="0"/>
              </a:spcAft>
              <a:buFont typeface="Wingdings 2"/>
              <a:buChar char=""/>
              <a:defRPr/>
            </a:pPr>
            <a:r>
              <a:rPr lang="en-US" sz="2400" dirty="0" smtClean="0"/>
              <a:t>Maximize CPU utilization, </a:t>
            </a:r>
          </a:p>
          <a:p>
            <a:pPr marL="365760" indent="-283464" fontAlgn="auto">
              <a:spcAft>
                <a:spcPts val="0"/>
              </a:spcAft>
              <a:buFont typeface="Wingdings 2"/>
              <a:buChar char=""/>
              <a:defRPr/>
            </a:pPr>
            <a:endParaRPr lang="en-US" sz="2400" dirty="0" smtClean="0"/>
          </a:p>
          <a:p>
            <a:pPr marL="365760" indent="-283464" fontAlgn="auto">
              <a:spcAft>
                <a:spcPts val="0"/>
              </a:spcAft>
              <a:buFont typeface="Wingdings 2"/>
              <a:buChar char=""/>
              <a:defRPr/>
            </a:pPr>
            <a:r>
              <a:rPr lang="en-US" sz="2400" dirty="0" smtClean="0"/>
              <a:t>Quickly switch processes onto CPU for time sharing, so user can interact with multiple programs.</a:t>
            </a:r>
          </a:p>
          <a:p>
            <a:pPr marL="365760" indent="-283464" fontAlgn="auto">
              <a:spcAft>
                <a:spcPts val="0"/>
              </a:spcAft>
              <a:buFont typeface="Wingdings 2"/>
              <a:buChar char=""/>
              <a:defRPr/>
            </a:pPr>
            <a:endParaRPr lang="en-US" sz="2400" b="1" dirty="0" smtClean="0"/>
          </a:p>
          <a:p>
            <a:pPr marL="365760" indent="-283464" fontAlgn="auto">
              <a:spcAft>
                <a:spcPts val="0"/>
              </a:spcAft>
              <a:buFont typeface="Wingdings 2"/>
              <a:buChar char=""/>
              <a:defRPr/>
            </a:pPr>
            <a:r>
              <a:rPr lang="en-US" sz="2400" b="1" dirty="0" smtClean="0"/>
              <a:t>Process scheduler </a:t>
            </a:r>
            <a:r>
              <a:rPr lang="en-US" sz="2400" dirty="0" smtClean="0"/>
              <a:t>selects among available processes for next execution on CPU</a:t>
            </a:r>
          </a:p>
          <a:p>
            <a:pPr marL="640080" lvl="1" indent="-237744" fontAlgn="auto">
              <a:spcAft>
                <a:spcPts val="0"/>
              </a:spcAft>
              <a:buFont typeface="Verdana"/>
              <a:buChar char="◦"/>
              <a:defRPr/>
            </a:pPr>
            <a:r>
              <a:rPr lang="en-US" sz="2000" b="1" dirty="0" smtClean="0"/>
              <a:t>Also known as Dispatcher:</a:t>
            </a:r>
            <a:r>
              <a:rPr lang="en-US" sz="2000" dirty="0" smtClean="0"/>
              <a:t>  a small program which switches the processor from one process to another</a:t>
            </a:r>
          </a:p>
          <a:p>
            <a:pPr marL="365760" lvl="1" indent="-283464" fontAlgn="auto">
              <a:spcBef>
                <a:spcPts val="600"/>
              </a:spcBef>
              <a:spcAft>
                <a:spcPts val="0"/>
              </a:spcAft>
              <a:buSzPct val="80000"/>
              <a:buFont typeface="Wingdings 2"/>
              <a:buChar char=""/>
              <a:defRPr/>
            </a:pPr>
            <a:endParaRPr lang="en-US" sz="2000" dirty="0" smtClean="0"/>
          </a:p>
          <a:p>
            <a:pPr marL="365760" lvl="1" indent="-283464" fontAlgn="auto">
              <a:spcBef>
                <a:spcPts val="600"/>
              </a:spcBef>
              <a:spcAft>
                <a:spcPts val="0"/>
              </a:spcAft>
              <a:buSzPct val="80000"/>
              <a:buFont typeface="Wingdings 2"/>
              <a:buChar char=""/>
              <a:defRPr/>
            </a:pPr>
            <a:r>
              <a:rPr lang="en-US" sz="2000" dirty="0" smtClean="0"/>
              <a:t>The behavior of an individual process is shown by listing the sequence of instructions that are executed. This list is called a </a:t>
            </a:r>
            <a:r>
              <a:rPr lang="en-US" sz="2000" b="1" i="1" dirty="0" smtClean="0"/>
              <a:t>Trace</a:t>
            </a:r>
            <a:endParaRPr lang="en-US" sz="2000" dirty="0" smtClean="0"/>
          </a:p>
          <a:p>
            <a:pPr marL="365760" indent="-283464" fontAlgn="auto">
              <a:spcAft>
                <a:spcPts val="0"/>
              </a:spcAft>
              <a:buFont typeface="Wingdings 2"/>
              <a:buChar char=""/>
              <a:defRPr/>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idx="4294967295"/>
          </p:nvPr>
        </p:nvSpPr>
        <p:spPr>
          <a:xfrm>
            <a:off x="1403350" y="0"/>
            <a:ext cx="7497763" cy="1143000"/>
          </a:xfrm>
        </p:spPr>
        <p:txBody>
          <a:bodyPr/>
          <a:lstStyle/>
          <a:p>
            <a:pPr fontAlgn="auto">
              <a:spcAft>
                <a:spcPts val="0"/>
              </a:spcAft>
              <a:defRPr/>
            </a:pPr>
            <a:r>
              <a:rPr lang="en-NZ" dirty="0">
                <a:solidFill>
                  <a:schemeClr val="tx2">
                    <a:satMod val="130000"/>
                  </a:schemeClr>
                </a:solidFill>
              </a:rPr>
              <a:t>Process Execution</a:t>
            </a:r>
          </a:p>
        </p:txBody>
      </p:sp>
      <p:sp>
        <p:nvSpPr>
          <p:cNvPr id="25603" name="Content Placeholder 37"/>
          <p:cNvSpPr>
            <a:spLocks noGrp="1"/>
          </p:cNvSpPr>
          <p:nvPr>
            <p:ph idx="4294967295"/>
          </p:nvPr>
        </p:nvSpPr>
        <p:spPr>
          <a:xfrm>
            <a:off x="4343400" y="1719263"/>
            <a:ext cx="4343400" cy="4306887"/>
          </a:xfrm>
        </p:spPr>
        <p:txBody>
          <a:bodyPr/>
          <a:lstStyle/>
          <a:p>
            <a:r>
              <a:rPr lang="en-NZ" sz="2400" smtClean="0"/>
              <a:t>Consider three processes being executed</a:t>
            </a:r>
          </a:p>
          <a:p>
            <a:endParaRPr lang="en-NZ" sz="2400" smtClean="0"/>
          </a:p>
          <a:p>
            <a:r>
              <a:rPr lang="en-NZ" sz="2400" smtClean="0"/>
              <a:t>All are in memory (plus the dispatcher)</a:t>
            </a:r>
          </a:p>
          <a:p>
            <a:endParaRPr lang="en-NZ" sz="2400" smtClean="0"/>
          </a:p>
          <a:p>
            <a:r>
              <a:rPr lang="en-NZ" sz="2400" smtClean="0"/>
              <a:t>Lets ignore virtual memory for this.</a:t>
            </a:r>
          </a:p>
        </p:txBody>
      </p:sp>
      <p:pic>
        <p:nvPicPr>
          <p:cNvPr id="25604" name="Picture 4"/>
          <p:cNvPicPr>
            <a:picLocks noChangeAspect="1" noChangeArrowheads="1"/>
          </p:cNvPicPr>
          <p:nvPr/>
        </p:nvPicPr>
        <p:blipFill>
          <a:blip r:embed="rId3" cstate="print"/>
          <a:srcRect/>
          <a:stretch>
            <a:fillRect/>
          </a:stretch>
        </p:blipFill>
        <p:spPr bwMode="auto">
          <a:xfrm>
            <a:off x="1116013" y="1557338"/>
            <a:ext cx="2873375" cy="4892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idx="4294967295"/>
          </p:nvPr>
        </p:nvSpPr>
        <p:spPr/>
        <p:txBody>
          <a:bodyPr>
            <a:normAutofit fontScale="90000"/>
          </a:bodyPr>
          <a:lstStyle/>
          <a:p>
            <a:pPr fontAlgn="auto">
              <a:spcAft>
                <a:spcPts val="0"/>
              </a:spcAft>
              <a:defRPr/>
            </a:pPr>
            <a:r>
              <a:rPr lang="en-NZ">
                <a:solidFill>
                  <a:schemeClr val="tx2">
                    <a:satMod val="130000"/>
                  </a:schemeClr>
                </a:solidFill>
              </a:rPr>
              <a:t>Trace from the </a:t>
            </a:r>
            <a:br>
              <a:rPr lang="en-NZ">
                <a:solidFill>
                  <a:schemeClr val="tx2">
                    <a:satMod val="130000"/>
                  </a:schemeClr>
                </a:solidFill>
              </a:rPr>
            </a:br>
            <a:r>
              <a:rPr lang="en-NZ" i="1">
                <a:solidFill>
                  <a:schemeClr val="tx2">
                    <a:satMod val="130000"/>
                  </a:schemeClr>
                </a:solidFill>
              </a:rPr>
              <a:t>processes</a:t>
            </a:r>
            <a:r>
              <a:rPr lang="en-NZ">
                <a:solidFill>
                  <a:schemeClr val="tx2">
                    <a:satMod val="130000"/>
                  </a:schemeClr>
                </a:solidFill>
              </a:rPr>
              <a:t> point of view:</a:t>
            </a:r>
          </a:p>
        </p:txBody>
      </p:sp>
      <p:sp>
        <p:nvSpPr>
          <p:cNvPr id="26627" name="Content Placeholder 2"/>
          <p:cNvSpPr>
            <a:spLocks noGrp="1"/>
          </p:cNvSpPr>
          <p:nvPr>
            <p:ph idx="4294967295"/>
          </p:nvPr>
        </p:nvSpPr>
        <p:spPr>
          <a:xfrm>
            <a:off x="1042988" y="1628775"/>
            <a:ext cx="7870825" cy="4953000"/>
          </a:xfrm>
        </p:spPr>
        <p:txBody>
          <a:bodyPr/>
          <a:lstStyle/>
          <a:p>
            <a:r>
              <a:rPr lang="en-NZ" smtClean="0"/>
              <a:t>Each process runs to completion</a:t>
            </a:r>
          </a:p>
          <a:p>
            <a:endParaRPr lang="en-NZ" smtClean="0"/>
          </a:p>
        </p:txBody>
      </p:sp>
      <p:pic>
        <p:nvPicPr>
          <p:cNvPr id="26628" name="Content Placeholder 3" descr="Fig03_03.gif"/>
          <p:cNvPicPr>
            <a:picLocks noChangeAspect="1"/>
          </p:cNvPicPr>
          <p:nvPr/>
        </p:nvPicPr>
        <p:blipFill>
          <a:blip r:embed="rId3" cstate="print"/>
          <a:srcRect/>
          <a:stretch>
            <a:fillRect/>
          </a:stretch>
        </p:blipFill>
        <p:spPr bwMode="auto">
          <a:xfrm>
            <a:off x="1981200" y="2362200"/>
            <a:ext cx="5556250" cy="4514850"/>
          </a:xfrm>
          <a:prstGeom prst="rect">
            <a:avLst/>
          </a:prstGeom>
          <a:noFill/>
          <a:ln w="9525">
            <a:noFill/>
            <a:miter lim="800000"/>
            <a:headEnd/>
            <a:tailEnd/>
          </a:ln>
        </p:spPr>
      </p:pic>
      <p:sp>
        <p:nvSpPr>
          <p:cNvPr id="5" name="Rectangle 4"/>
          <p:cNvSpPr/>
          <p:nvPr/>
        </p:nvSpPr>
        <p:spPr>
          <a:xfrm>
            <a:off x="25146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6" name="Rectangle 5"/>
          <p:cNvSpPr/>
          <p:nvPr/>
        </p:nvSpPr>
        <p:spPr>
          <a:xfrm>
            <a:off x="41148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7" name="Rectangle 6"/>
          <p:cNvSpPr/>
          <p:nvPr/>
        </p:nvSpPr>
        <p:spPr>
          <a:xfrm>
            <a:off x="57150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0"/>
                                        <p:tgtEl>
                                          <p:spTgt spid="5"/>
                                        </p:tgtEl>
                                      </p:cBhvr>
                                    </p:animEffect>
                                    <p:set>
                                      <p:cBhvr>
                                        <p:cTn id="7" dur="1" fill="hold">
                                          <p:stCondLst>
                                            <p:cond delay="4999"/>
                                          </p:stCondLst>
                                        </p:cTn>
                                        <p:tgtEl>
                                          <p:spTgt spid="5"/>
                                        </p:tgtEl>
                                        <p:attrNameLst>
                                          <p:attrName>style.visibility</p:attrName>
                                        </p:attrNameLst>
                                      </p:cBhvr>
                                      <p:to>
                                        <p:strVal val="hidden"/>
                                      </p:to>
                                    </p:set>
                                  </p:childTnLst>
                                </p:cTn>
                              </p:par>
                              <p:par>
                                <p:cTn id="8" presetID="22" presetClass="exit" presetSubtype="1" fill="hold" grpId="0" nodeType="withEffect">
                                  <p:stCondLst>
                                    <p:cond delay="0"/>
                                  </p:stCondLst>
                                  <p:childTnLst>
                                    <p:animEffect transition="out" filter="wipe(up)">
                                      <p:cBhvr>
                                        <p:cTn id="9" dur="5000"/>
                                        <p:tgtEl>
                                          <p:spTgt spid="6"/>
                                        </p:tgtEl>
                                      </p:cBhvr>
                                    </p:animEffect>
                                    <p:set>
                                      <p:cBhvr>
                                        <p:cTn id="10" dur="1" fill="hold">
                                          <p:stCondLst>
                                            <p:cond delay="4999"/>
                                          </p:stCondLst>
                                        </p:cTn>
                                        <p:tgtEl>
                                          <p:spTgt spid="6"/>
                                        </p:tgtEl>
                                        <p:attrNameLst>
                                          <p:attrName>style.visibility</p:attrName>
                                        </p:attrNameLst>
                                      </p:cBhvr>
                                      <p:to>
                                        <p:strVal val="hidden"/>
                                      </p:to>
                                    </p:set>
                                  </p:childTnLst>
                                </p:cTn>
                              </p:par>
                              <p:par>
                                <p:cTn id="11" presetID="22" presetClass="exit" presetSubtype="1" fill="hold" grpId="0" nodeType="withEffect">
                                  <p:stCondLst>
                                    <p:cond delay="0"/>
                                  </p:stCondLst>
                                  <p:childTnLst>
                                    <p:animEffect transition="out" filter="wipe(up)">
                                      <p:cBhvr>
                                        <p:cTn id="12" dur="5000"/>
                                        <p:tgtEl>
                                          <p:spTgt spid="7"/>
                                        </p:tgtEl>
                                      </p:cBhvr>
                                    </p:animEffect>
                                    <p:set>
                                      <p:cBhvr>
                                        <p:cTn id="13" dur="1" fill="hold">
                                          <p:stCondLst>
                                            <p:cond delay="4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44650" y="277813"/>
            <a:ext cx="6380163" cy="576262"/>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Roadmap</a:t>
            </a:r>
          </a:p>
        </p:txBody>
      </p:sp>
      <p:sp>
        <p:nvSpPr>
          <p:cNvPr id="9219" name="Rectangle 3"/>
          <p:cNvSpPr>
            <a:spLocks noGrp="1" noChangeArrowheads="1"/>
          </p:cNvSpPr>
          <p:nvPr>
            <p:ph type="body" idx="1"/>
          </p:nvPr>
        </p:nvSpPr>
        <p:spPr>
          <a:xfrm>
            <a:off x="1116013" y="1246188"/>
            <a:ext cx="7416800" cy="4919662"/>
          </a:xfrm>
        </p:spPr>
        <p:txBody>
          <a:bodyPr lIns="64008" tIns="32004" rIns="64008" bIns="32004"/>
          <a:lstStyle/>
          <a:p>
            <a:r>
              <a:rPr lang="en-US" sz="2400" smtClean="0"/>
              <a:t>Process Concept</a:t>
            </a:r>
          </a:p>
          <a:p>
            <a:endParaRPr lang="en-US" sz="2400" smtClean="0"/>
          </a:p>
          <a:p>
            <a:r>
              <a:rPr lang="en-US" sz="2400" smtClean="0"/>
              <a:t>Process Scheduling</a:t>
            </a:r>
          </a:p>
          <a:p>
            <a:endParaRPr 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idx="4294967295"/>
          </p:nvPr>
        </p:nvSpPr>
        <p:spPr/>
        <p:txBody>
          <a:bodyPr>
            <a:normAutofit fontScale="90000"/>
          </a:bodyPr>
          <a:lstStyle/>
          <a:p>
            <a:pPr fontAlgn="auto">
              <a:spcAft>
                <a:spcPts val="0"/>
              </a:spcAft>
              <a:defRPr/>
            </a:pPr>
            <a:r>
              <a:rPr lang="en-US">
                <a:solidFill>
                  <a:schemeClr val="tx2">
                    <a:satMod val="130000"/>
                  </a:schemeClr>
                </a:solidFill>
              </a:rPr>
              <a:t>Trace from Processors </a:t>
            </a:r>
            <a:br>
              <a:rPr lang="en-US">
                <a:solidFill>
                  <a:schemeClr val="tx2">
                    <a:satMod val="130000"/>
                  </a:schemeClr>
                </a:solidFill>
              </a:rPr>
            </a:br>
            <a:r>
              <a:rPr lang="en-US">
                <a:solidFill>
                  <a:schemeClr val="tx2">
                    <a:satMod val="130000"/>
                  </a:schemeClr>
                </a:solidFill>
              </a:rPr>
              <a:t>point of view</a:t>
            </a:r>
          </a:p>
        </p:txBody>
      </p:sp>
      <p:pic>
        <p:nvPicPr>
          <p:cNvPr id="27651" name="Content Placeholder 3" descr="Fig03_04.gif"/>
          <p:cNvPicPr>
            <a:picLocks noGrp="1" noChangeAspect="1"/>
          </p:cNvPicPr>
          <p:nvPr>
            <p:ph idx="4294967295"/>
          </p:nvPr>
        </p:nvPicPr>
        <p:blipFill>
          <a:blip r:embed="rId3" cstate="print"/>
          <a:srcRect/>
          <a:stretch>
            <a:fillRect/>
          </a:stretch>
        </p:blipFill>
        <p:spPr>
          <a:xfrm>
            <a:off x="5334000" y="1431925"/>
            <a:ext cx="3657600" cy="5502275"/>
          </a:xfrm>
        </p:spPr>
      </p:pic>
      <p:pic>
        <p:nvPicPr>
          <p:cNvPr id="27652" name="Picture 4"/>
          <p:cNvPicPr>
            <a:picLocks noChangeAspect="1" noChangeArrowheads="1"/>
          </p:cNvPicPr>
          <p:nvPr/>
        </p:nvPicPr>
        <p:blipFill>
          <a:blip r:embed="rId4" cstate="print"/>
          <a:srcRect/>
          <a:stretch>
            <a:fillRect/>
          </a:stretch>
        </p:blipFill>
        <p:spPr bwMode="auto">
          <a:xfrm>
            <a:off x="381000" y="1676400"/>
            <a:ext cx="1806575" cy="4359275"/>
          </a:xfrm>
          <a:prstGeom prst="rect">
            <a:avLst/>
          </a:prstGeom>
          <a:noFill/>
          <a:ln w="9525">
            <a:noFill/>
            <a:miter lim="800000"/>
            <a:headEnd/>
            <a:tailEnd/>
          </a:ln>
        </p:spPr>
      </p:pic>
      <p:cxnSp>
        <p:nvCxnSpPr>
          <p:cNvPr id="9" name="Straight Arrow Connector 8"/>
          <p:cNvCxnSpPr/>
          <p:nvPr/>
        </p:nvCxnSpPr>
        <p:spPr>
          <a:xfrm flipH="1">
            <a:off x="2133600" y="2894013"/>
            <a:ext cx="1143000" cy="15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1" name="Rectangle 10"/>
          <p:cNvSpPr/>
          <p:nvPr/>
        </p:nvSpPr>
        <p:spPr>
          <a:xfrm>
            <a:off x="5486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2" name="Rectangle 11"/>
          <p:cNvSpPr/>
          <p:nvPr/>
        </p:nvSpPr>
        <p:spPr>
          <a:xfrm>
            <a:off x="5486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3" name="Rectangle 12"/>
          <p:cNvSpPr/>
          <p:nvPr/>
        </p:nvSpPr>
        <p:spPr>
          <a:xfrm>
            <a:off x="5486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4" name="Rectangle 13"/>
          <p:cNvSpPr/>
          <p:nvPr/>
        </p:nvSpPr>
        <p:spPr>
          <a:xfrm>
            <a:off x="5486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5" name="Rectangle 14"/>
          <p:cNvSpPr/>
          <p:nvPr/>
        </p:nvSpPr>
        <p:spPr>
          <a:xfrm>
            <a:off x="7467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6" name="Rectangle 15"/>
          <p:cNvSpPr/>
          <p:nvPr/>
        </p:nvSpPr>
        <p:spPr>
          <a:xfrm>
            <a:off x="7467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7" name="Rectangle 16"/>
          <p:cNvSpPr/>
          <p:nvPr/>
        </p:nvSpPr>
        <p:spPr>
          <a:xfrm>
            <a:off x="7467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8" name="Rectangle 17"/>
          <p:cNvSpPr/>
          <p:nvPr/>
        </p:nvSpPr>
        <p:spPr>
          <a:xfrm>
            <a:off x="7467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19" name="Rectangle 18"/>
          <p:cNvSpPr/>
          <p:nvPr/>
        </p:nvSpPr>
        <p:spPr>
          <a:xfrm>
            <a:off x="7467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NZ" dirty="0"/>
          </a:p>
        </p:txBody>
      </p:sp>
      <p:sp>
        <p:nvSpPr>
          <p:cNvPr id="22" name="Explosion 1 21"/>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dirty="0"/>
              <a:t>Timeout</a:t>
            </a:r>
          </a:p>
        </p:txBody>
      </p:sp>
      <p:sp>
        <p:nvSpPr>
          <p:cNvPr id="23" name="Explosion 1 22"/>
          <p:cNvSpPr/>
          <p:nvPr/>
        </p:nvSpPr>
        <p:spPr>
          <a:xfrm>
            <a:off x="3352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dirty="0"/>
              <a:t>I/O</a:t>
            </a:r>
          </a:p>
        </p:txBody>
      </p:sp>
      <p:sp>
        <p:nvSpPr>
          <p:cNvPr id="24" name="Explosion 1 23"/>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dirty="0"/>
              <a:t>Timeout</a:t>
            </a:r>
          </a:p>
        </p:txBody>
      </p:sp>
      <p:sp>
        <p:nvSpPr>
          <p:cNvPr id="25" name="Explosion 1 24"/>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dirty="0"/>
              <a:t>Timeout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6.66667E-6 -1.48148E-6 L 6.66667E-6 0.03334 " pathEditMode="relative" ptsTypes="AA">
                                      <p:cBhvr>
                                        <p:cTn id="10" dur="2000" fill="hold"/>
                                        <p:tgtEl>
                                          <p:spTgt spid="9"/>
                                        </p:tgtEl>
                                        <p:attrNameLst>
                                          <p:attrName>ppt_x</p:attrName>
                                          <p:attrName>ppt_y</p:attrName>
                                        </p:attrNameLst>
                                      </p:cBhvr>
                                    </p:animMotion>
                                  </p:childTnLst>
                                </p:cTn>
                              </p:par>
                            </p:childTnLst>
                          </p:cTn>
                        </p:par>
                        <p:par>
                          <p:cTn id="11" fill="hold">
                            <p:stCondLst>
                              <p:cond delay="250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500"/>
                            </p:stCondLst>
                            <p:childTnLst>
                              <p:par>
                                <p:cTn id="15" presetID="1" presetClass="exit" presetSubtype="0" fill="hold" grpId="1" nodeType="afterEffect">
                                  <p:stCondLst>
                                    <p:cond delay="1000"/>
                                  </p:stCondLst>
                                  <p:childTnLst>
                                    <p:set>
                                      <p:cBhvr>
                                        <p:cTn id="16" dur="1" fill="hold">
                                          <p:stCondLst>
                                            <p:cond delay="0"/>
                                          </p:stCondLst>
                                        </p:cTn>
                                        <p:tgtEl>
                                          <p:spTgt spid="22"/>
                                        </p:tgtEl>
                                        <p:attrNameLst>
                                          <p:attrName>style.visibility</p:attrName>
                                        </p:attrNameLst>
                                      </p:cBhvr>
                                      <p:to>
                                        <p:strVal val="hidden"/>
                                      </p:to>
                                    </p:set>
                                  </p:childTnLst>
                                </p:cTn>
                              </p:par>
                            </p:childTnLst>
                          </p:cTn>
                        </p:par>
                        <p:par>
                          <p:cTn id="17" fill="hold">
                            <p:stCondLst>
                              <p:cond delay="3500"/>
                            </p:stCondLst>
                            <p:childTnLst>
                              <p:par>
                                <p:cTn id="18" presetID="9" presetClass="exit" presetSubtype="0" fill="hold" grpId="1" nodeType="after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4000"/>
                            </p:stCondLst>
                            <p:childTnLst>
                              <p:par>
                                <p:cTn id="24" presetID="0" presetClass="path" presetSubtype="0" accel="50000" decel="50000" fill="hold" nodeType="afterEffect">
                                  <p:stCondLst>
                                    <p:cond delay="0"/>
                                  </p:stCondLst>
                                  <p:childTnLst>
                                    <p:animMotion origin="layout" path="M 0.00417 -0.11088 L 0.00417 -0.06643 " pathEditMode="relative" rAng="0" ptsTypes="AA">
                                      <p:cBhvr>
                                        <p:cTn id="25" dur="2000" fill="hold"/>
                                        <p:tgtEl>
                                          <p:spTgt spid="9"/>
                                        </p:tgtEl>
                                        <p:attrNameLst>
                                          <p:attrName>ppt_x</p:attrName>
                                          <p:attrName>ppt_y</p:attrName>
                                        </p:attrNameLst>
                                      </p:cBhvr>
                                      <p:rCtr x="0" y="22"/>
                                    </p:animMotion>
                                  </p:childTnLst>
                                </p:cTn>
                              </p:par>
                            </p:childTnLst>
                          </p:cTn>
                        </p:par>
                        <p:par>
                          <p:cTn id="26" fill="hold">
                            <p:stCondLst>
                              <p:cond delay="6000"/>
                            </p:stCondLst>
                            <p:childTnLst>
                              <p:par>
                                <p:cTn id="27" presetID="9" presetClass="exit" presetSubtype="0" fill="hold" grpId="1" nodeType="afterEffect">
                                  <p:stCondLst>
                                    <p:cond delay="0"/>
                                  </p:stCondLst>
                                  <p:childTnLst>
                                    <p:animEffect transition="out" filter="dissolv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6500"/>
                            </p:stCondLst>
                            <p:childTnLst>
                              <p:par>
                                <p:cTn id="33" presetID="0" presetClass="path" presetSubtype="0" accel="50000" decel="50000" fill="hold" nodeType="afterEffect">
                                  <p:stCondLst>
                                    <p:cond delay="0"/>
                                  </p:stCondLst>
                                  <p:childTnLst>
                                    <p:animMotion origin="layout" path="M 0.00417 0.11134 L 0.00417 0.13357 " pathEditMode="relative" rAng="0" ptsTypes="AA">
                                      <p:cBhvr>
                                        <p:cTn id="34" dur="2000" fill="hold"/>
                                        <p:tgtEl>
                                          <p:spTgt spid="9"/>
                                        </p:tgtEl>
                                        <p:attrNameLst>
                                          <p:attrName>ppt_x</p:attrName>
                                          <p:attrName>ppt_y</p:attrName>
                                        </p:attrNameLst>
                                      </p:cBhvr>
                                      <p:rCtr x="0" y="11"/>
                                    </p:animMotion>
                                  </p:childTnLst>
                                </p:cTn>
                              </p:par>
                            </p:childTnLst>
                          </p:cTn>
                        </p:par>
                        <p:par>
                          <p:cTn id="35" fill="hold">
                            <p:stCondLst>
                              <p:cond delay="8500"/>
                            </p:stCondLst>
                            <p:childTnLst>
                              <p:par>
                                <p:cTn id="36" presetID="9" presetClass="exit" presetSubtype="0" fill="hold" grpId="1" nodeType="afterEffect">
                                  <p:stCondLst>
                                    <p:cond delay="0"/>
                                  </p:stCondLst>
                                  <p:childTnLst>
                                    <p:animEffect transition="out" filter="dissolv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9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par>
                          <p:cTn id="42" fill="hold">
                            <p:stCondLst>
                              <p:cond delay="9000"/>
                            </p:stCondLst>
                            <p:childTnLst>
                              <p:par>
                                <p:cTn id="43" presetID="1" presetClass="exit" presetSubtype="0" fill="hold" grpId="1" nodeType="afterEffect">
                                  <p:stCondLst>
                                    <p:cond delay="100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10000"/>
                            </p:stCondLst>
                            <p:childTnLst>
                              <p:par>
                                <p:cTn id="48" presetID="0" presetClass="path" presetSubtype="0" accel="50000" decel="50000" fill="hold" nodeType="afterEffect">
                                  <p:stCondLst>
                                    <p:cond delay="0"/>
                                  </p:stCondLst>
                                  <p:childTnLst>
                                    <p:animMotion origin="layout" path="M 0.00417 -0.11088 L 0.00417 -0.06643 " pathEditMode="relative" rAng="0" ptsTypes="AA">
                                      <p:cBhvr>
                                        <p:cTn id="49" dur="2000" fill="hold"/>
                                        <p:tgtEl>
                                          <p:spTgt spid="9"/>
                                        </p:tgtEl>
                                        <p:attrNameLst>
                                          <p:attrName>ppt_x</p:attrName>
                                          <p:attrName>ppt_y</p:attrName>
                                        </p:attrNameLst>
                                      </p:cBhvr>
                                      <p:rCtr x="0" y="22"/>
                                    </p:animMotion>
                                  </p:childTnLst>
                                </p:cTn>
                              </p:par>
                            </p:childTnLst>
                          </p:cTn>
                        </p:par>
                        <p:par>
                          <p:cTn id="50" fill="hold">
                            <p:stCondLst>
                              <p:cond delay="12000"/>
                            </p:stCondLst>
                            <p:childTnLst>
                              <p:par>
                                <p:cTn id="51" presetID="9" presetClass="exit" presetSubtype="0" fill="hold" grpId="1" nodeType="afterEffect">
                                  <p:stCondLst>
                                    <p:cond delay="0"/>
                                  </p:stCondLst>
                                  <p:childTnLst>
                                    <p:animEffect transition="out" filter="dissolv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par>
                          <p:cTn id="58" fill="hold">
                            <p:stCondLst>
                              <p:cond delay="12500"/>
                            </p:stCondLst>
                            <p:childTnLst>
                              <p:par>
                                <p:cTn id="59" presetID="0" presetClass="path" presetSubtype="0" accel="50000" decel="50000" fill="hold" nodeType="afterEffect">
                                  <p:stCondLst>
                                    <p:cond delay="0"/>
                                  </p:stCondLst>
                                  <p:childTnLst>
                                    <p:animMotion origin="layout" path="M 0.0125 0.24468 L 0.0125 0.28912 " pathEditMode="relative" rAng="0" ptsTypes="AA">
                                      <p:cBhvr>
                                        <p:cTn id="60" dur="2000" fill="hold"/>
                                        <p:tgtEl>
                                          <p:spTgt spid="9"/>
                                        </p:tgtEl>
                                        <p:attrNameLst>
                                          <p:attrName>ppt_x</p:attrName>
                                          <p:attrName>ppt_y</p:attrName>
                                        </p:attrNameLst>
                                      </p:cBhvr>
                                      <p:rCtr x="0" y="22"/>
                                    </p:animMotion>
                                  </p:childTnLst>
                                </p:cTn>
                              </p:par>
                            </p:childTnLst>
                          </p:cTn>
                        </p:par>
                        <p:par>
                          <p:cTn id="61" fill="hold">
                            <p:stCondLst>
                              <p:cond delay="14500"/>
                            </p:stCondLst>
                            <p:childTnLst>
                              <p:par>
                                <p:cTn id="62" presetID="1"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par>
                          <p:cTn id="64" fill="hold">
                            <p:stCondLst>
                              <p:cond delay="14500"/>
                            </p:stCondLst>
                            <p:childTnLst>
                              <p:par>
                                <p:cTn id="65" presetID="1" presetClass="exit" presetSubtype="0" fill="hold" grpId="1" nodeType="afterEffect">
                                  <p:stCondLst>
                                    <p:cond delay="1000"/>
                                  </p:stCondLst>
                                  <p:childTnLst>
                                    <p:set>
                                      <p:cBhvr>
                                        <p:cTn id="66" dur="1" fill="hold">
                                          <p:stCondLst>
                                            <p:cond delay="0"/>
                                          </p:stCondLst>
                                        </p:cTn>
                                        <p:tgtEl>
                                          <p:spTgt spid="25"/>
                                        </p:tgtEl>
                                        <p:attrNameLst>
                                          <p:attrName>style.visibility</p:attrName>
                                        </p:attrNameLst>
                                      </p:cBhvr>
                                      <p:to>
                                        <p:strVal val="hidden"/>
                                      </p:to>
                                    </p:set>
                                  </p:childTnLst>
                                </p:cTn>
                              </p:par>
                            </p:childTnLst>
                          </p:cTn>
                        </p:par>
                        <p:par>
                          <p:cTn id="67" fill="hold">
                            <p:stCondLst>
                              <p:cond delay="15500"/>
                            </p:stCondLst>
                            <p:childTnLst>
                              <p:par>
                                <p:cTn id="68" presetID="9" presetClass="exit" presetSubtype="0" fill="hold" grpId="1" nodeType="afterEffect">
                                  <p:stCondLst>
                                    <p:cond delay="0"/>
                                  </p:stCondLst>
                                  <p:childTnLst>
                                    <p:animEffect transition="out" filter="dissolv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par>
                          <p:cTn id="71" fill="hold">
                            <p:stCondLst>
                              <p:cond delay="16000"/>
                            </p:stCondLst>
                            <p:childTnLst>
                              <p:par>
                                <p:cTn id="72" presetID="9" presetClass="exit" presetSubtype="0" fill="hold" grpId="1" nodeType="afterEffect">
                                  <p:stCondLst>
                                    <p:cond delay="0"/>
                                  </p:stCondLst>
                                  <p:childTnLst>
                                    <p:animEffect transition="out" filter="dissolv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par>
                          <p:cTn id="77" fill="hold">
                            <p:stCondLst>
                              <p:cond delay="16500"/>
                            </p:stCondLst>
                            <p:childTnLst>
                              <p:par>
                                <p:cTn id="78" presetID="0" presetClass="path" presetSubtype="0" accel="50000" decel="50000" fill="hold" nodeType="afterEffect">
                                  <p:stCondLst>
                                    <p:cond delay="0"/>
                                  </p:stCondLst>
                                  <p:childTnLst>
                                    <p:animMotion origin="layout" path="M 0.00417 -0.11088 L 0.00417 -0.06643 " pathEditMode="relative" rAng="0" ptsTypes="AA">
                                      <p:cBhvr>
                                        <p:cTn id="79" dur="2000" fill="hold"/>
                                        <p:tgtEl>
                                          <p:spTgt spid="9"/>
                                        </p:tgtEl>
                                        <p:attrNameLst>
                                          <p:attrName>ppt_x</p:attrName>
                                          <p:attrName>ppt_y</p:attrName>
                                        </p:attrNameLst>
                                      </p:cBhvr>
                                      <p:rCtr x="0" y="22"/>
                                    </p:animMotion>
                                  </p:childTnLst>
                                </p:cTn>
                              </p:par>
                            </p:childTnLst>
                          </p:cTn>
                        </p:par>
                        <p:par>
                          <p:cTn id="80" fill="hold">
                            <p:stCondLst>
                              <p:cond delay="18500"/>
                            </p:stCondLst>
                            <p:childTnLst>
                              <p:par>
                                <p:cTn id="81" presetID="9" presetClass="exit" presetSubtype="0" fill="hold" grpId="1" nodeType="afterEffect">
                                  <p:stCondLst>
                                    <p:cond delay="0"/>
                                  </p:stCondLst>
                                  <p:childTnLst>
                                    <p:animEffect transition="out" filter="dissolve">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childTnLst>
                                </p:cTn>
                              </p:par>
                            </p:childTnLst>
                          </p:cTn>
                        </p:par>
                        <p:par>
                          <p:cTn id="86" fill="hold">
                            <p:stCondLst>
                              <p:cond delay="19000"/>
                            </p:stCondLst>
                            <p:childTnLst>
                              <p:par>
                                <p:cTn id="87" presetID="0" presetClass="path" presetSubtype="0" accel="50000" decel="50000" fill="hold" nodeType="afterEffect">
                                  <p:stCondLst>
                                    <p:cond delay="0"/>
                                  </p:stCondLst>
                                  <p:childTnLst>
                                    <p:animMotion origin="layout" path="M 6.66667E-6 0.03334 L 6.66667E-6 0.06667 " pathEditMode="relative" ptsTypes="AA">
                                      <p:cBhvr>
                                        <p:cTn id="88" dur="2000" fill="hold"/>
                                        <p:tgtEl>
                                          <p:spTgt spid="9"/>
                                        </p:tgtEl>
                                        <p:attrNameLst>
                                          <p:attrName>ppt_x</p:attrName>
                                          <p:attrName>ppt_y</p:attrName>
                                        </p:attrNameLst>
                                      </p:cBhvr>
                                    </p:animMotion>
                                  </p:childTnLst>
                                </p:cTn>
                              </p:par>
                            </p:childTnLst>
                          </p:cTn>
                        </p:par>
                        <p:par>
                          <p:cTn id="89" fill="hold">
                            <p:stCondLst>
                              <p:cond delay="21000"/>
                            </p:stCondLst>
                            <p:childTnLst>
                              <p:par>
                                <p:cTn id="90" presetID="9" presetClass="exit" presetSubtype="0" fill="hold" grpId="1" nodeType="afterEffect">
                                  <p:stCondLst>
                                    <p:cond delay="0"/>
                                  </p:stCondLst>
                                  <p:childTnLst>
                                    <p:animEffect transition="out" filter="dissolv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childTnLst>
                          </p:cTn>
                        </p:par>
                        <p:par>
                          <p:cTn id="93" fill="hold">
                            <p:stCondLst>
                              <p:cond delay="21500"/>
                            </p:stCondLst>
                            <p:childTnLst>
                              <p:par>
                                <p:cTn id="94" presetID="1"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childTnLst>
                          </p:cTn>
                        </p:par>
                        <p:par>
                          <p:cTn id="96" fill="hold">
                            <p:stCondLst>
                              <p:cond delay="21500"/>
                            </p:stCondLst>
                            <p:childTnLst>
                              <p:par>
                                <p:cTn id="97" presetID="1" presetClass="exit" presetSubtype="0" fill="hold" grpId="1" nodeType="afterEffect">
                                  <p:stCondLst>
                                    <p:cond delay="100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childTnLst>
                          </p:cTn>
                        </p:par>
                        <p:par>
                          <p:cTn id="101" fill="hold">
                            <p:stCondLst>
                              <p:cond delay="22500"/>
                            </p:stCondLst>
                            <p:childTnLst>
                              <p:par>
                                <p:cTn id="102" presetID="0" presetClass="path" presetSubtype="0" accel="50000" decel="50000" fill="hold" nodeType="afterEffect">
                                  <p:stCondLst>
                                    <p:cond delay="0"/>
                                  </p:stCondLst>
                                  <p:childTnLst>
                                    <p:animMotion origin="layout" path="M 0.00417 -0.11088 L 0.00417 -0.06643 " pathEditMode="relative" rAng="0" ptsTypes="AA">
                                      <p:cBhvr>
                                        <p:cTn id="103" dur="2000" fill="hold"/>
                                        <p:tgtEl>
                                          <p:spTgt spid="9"/>
                                        </p:tgtEl>
                                        <p:attrNameLst>
                                          <p:attrName>ppt_x</p:attrName>
                                          <p:attrName>ppt_y</p:attrName>
                                        </p:attrNameLst>
                                      </p:cBhvr>
                                      <p:rCtr x="0" y="22"/>
                                    </p:animMotion>
                                  </p:childTnLst>
                                </p:cTn>
                              </p:par>
                            </p:childTnLst>
                          </p:cTn>
                        </p:par>
                        <p:par>
                          <p:cTn id="104" fill="hold">
                            <p:stCondLst>
                              <p:cond delay="24500"/>
                            </p:stCondLst>
                            <p:childTnLst>
                              <p:par>
                                <p:cTn id="105" presetID="9" presetClass="exit" presetSubtype="0" fill="hold" grpId="1" nodeType="afterEffect">
                                  <p:stCondLst>
                                    <p:cond delay="0"/>
                                  </p:stCondLst>
                                  <p:childTnLst>
                                    <p:animEffect transition="out" filter="dissolve">
                                      <p:cBhvr>
                                        <p:cTn id="106" dur="500"/>
                                        <p:tgtEl>
                                          <p:spTgt spid="18"/>
                                        </p:tgtEl>
                                      </p:cBhvr>
                                    </p:animEffect>
                                    <p:set>
                                      <p:cBhvr>
                                        <p:cTn id="107" dur="1" fill="hold">
                                          <p:stCondLst>
                                            <p:cond delay="499"/>
                                          </p:stCondLst>
                                        </p:cTn>
                                        <p:tgtEl>
                                          <p:spTgt spid="18"/>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childTnLst>
                                </p:cTn>
                              </p:par>
                            </p:childTnLst>
                          </p:cTn>
                        </p:par>
                        <p:par>
                          <p:cTn id="110" fill="hold">
                            <p:stCondLst>
                              <p:cond delay="25000"/>
                            </p:stCondLst>
                            <p:childTnLst>
                              <p:par>
                                <p:cTn id="111" presetID="0" presetClass="path" presetSubtype="0" accel="50000" decel="50000" fill="hold" nodeType="afterEffect">
                                  <p:stCondLst>
                                    <p:cond delay="0"/>
                                  </p:stCondLst>
                                  <p:childTnLst>
                                    <p:animMotion origin="layout" path="M 0.0125 0.28912 L 0.0125 0.3669 " pathEditMode="relative" ptsTypes="AA">
                                      <p:cBhvr>
                                        <p:cTn id="112" dur="2000" fill="hold"/>
                                        <p:tgtEl>
                                          <p:spTgt spid="9"/>
                                        </p:tgtEl>
                                        <p:attrNameLst>
                                          <p:attrName>ppt_x</p:attrName>
                                          <p:attrName>ppt_y</p:attrName>
                                        </p:attrNameLst>
                                      </p:cBhvr>
                                    </p:animMotion>
                                  </p:childTnLst>
                                </p:cTn>
                              </p:par>
                            </p:childTnLst>
                          </p:cTn>
                        </p:par>
                        <p:par>
                          <p:cTn id="113" fill="hold">
                            <p:stCondLst>
                              <p:cond delay="27000"/>
                            </p:stCondLst>
                            <p:childTnLst>
                              <p:par>
                                <p:cTn id="114" presetID="9" presetClass="exit" presetSubtype="0" fill="hold" nodeType="afterEffect">
                                  <p:stCondLst>
                                    <p:cond delay="0"/>
                                  </p:stCondLst>
                                  <p:childTnLst>
                                    <p:animEffect transition="out" filter="dissolv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16013" y="0"/>
            <a:ext cx="7645400"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Scheduling</a:t>
            </a:r>
          </a:p>
        </p:txBody>
      </p:sp>
      <p:sp>
        <p:nvSpPr>
          <p:cNvPr id="28675" name="Rectangle 3"/>
          <p:cNvSpPr>
            <a:spLocks noGrp="1" noChangeArrowheads="1"/>
          </p:cNvSpPr>
          <p:nvPr>
            <p:ph type="body" idx="1"/>
          </p:nvPr>
        </p:nvSpPr>
        <p:spPr>
          <a:xfrm>
            <a:off x="1258888" y="981075"/>
            <a:ext cx="7273925" cy="5616575"/>
          </a:xfrm>
        </p:spPr>
        <p:txBody>
          <a:bodyPr lIns="64008" tIns="32004" rIns="64008" bIns="32004"/>
          <a:lstStyle/>
          <a:p>
            <a:r>
              <a:rPr lang="en-US" sz="2400" b="1" smtClean="0"/>
              <a:t>Queues</a:t>
            </a:r>
          </a:p>
          <a:p>
            <a:r>
              <a:rPr lang="en-US" sz="2000" smtClean="0"/>
              <a:t>System maintains </a:t>
            </a:r>
            <a:r>
              <a:rPr lang="en-US" sz="2000" b="1" smtClean="0"/>
              <a:t>scheduling queues </a:t>
            </a:r>
            <a:r>
              <a:rPr lang="en-US" sz="2000" smtClean="0"/>
              <a:t>of processes</a:t>
            </a:r>
          </a:p>
          <a:p>
            <a:pPr lvl="1"/>
            <a:r>
              <a:rPr lang="en-US" sz="2000" b="1" smtClean="0"/>
              <a:t>Job queue</a:t>
            </a:r>
            <a:r>
              <a:rPr lang="en-US" sz="2000" smtClean="0"/>
              <a:t> – When process enters in system, it is put into a job queue, which consists of set of all processes in the system.</a:t>
            </a:r>
          </a:p>
          <a:p>
            <a:pPr lvl="1"/>
            <a:endParaRPr lang="en-US" sz="2000" smtClean="0"/>
          </a:p>
          <a:p>
            <a:pPr lvl="1"/>
            <a:r>
              <a:rPr lang="en-US" sz="2000" b="1" smtClean="0"/>
              <a:t>Ready queue </a:t>
            </a:r>
            <a:r>
              <a:rPr lang="en-US" sz="2000" smtClean="0"/>
              <a:t>– set of all processes residing in main memory, ready and waiting to execute. </a:t>
            </a:r>
          </a:p>
          <a:p>
            <a:pPr lvl="1"/>
            <a:r>
              <a:rPr lang="en-US" sz="2000" smtClean="0"/>
              <a:t>This queue is generally stored as linked list.</a:t>
            </a:r>
          </a:p>
          <a:p>
            <a:pPr lvl="2"/>
            <a:r>
              <a:rPr lang="en-US" sz="1800" smtClean="0"/>
              <a:t>Queue header contains pointers to first and final PCBs in list.</a:t>
            </a:r>
          </a:p>
          <a:p>
            <a:pPr lvl="2"/>
            <a:r>
              <a:rPr lang="en-US" sz="1800" smtClean="0"/>
              <a:t>Each PCB includes a pointer to next PCB.</a:t>
            </a:r>
            <a:endParaRPr lang="en-US" sz="2000" smtClean="0"/>
          </a:p>
          <a:p>
            <a:pPr lvl="1"/>
            <a:r>
              <a:rPr lang="en-US" sz="2000" b="1" smtClean="0"/>
              <a:t>Device queue</a:t>
            </a:r>
          </a:p>
          <a:p>
            <a:pPr lvl="2"/>
            <a:r>
              <a:rPr lang="en-US" sz="2000" smtClean="0"/>
              <a:t>Set of processes waiting for any particular I/O device is called a device queue.</a:t>
            </a:r>
          </a:p>
          <a:p>
            <a:pPr lvl="2"/>
            <a:r>
              <a:rPr lang="en-US" sz="2000" smtClean="0"/>
              <a:t>Processes migrate among the various queues</a:t>
            </a:r>
          </a:p>
          <a:p>
            <a:pPr lvl="2"/>
            <a:endParaRPr lang="en-US" sz="1600" smtClean="0"/>
          </a:p>
          <a:p>
            <a:pPr lvl="1"/>
            <a:endParaRPr lang="en-US" sz="20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71550" y="277813"/>
            <a:ext cx="8229600" cy="576262"/>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Representation of Process Scheduling</a:t>
            </a:r>
          </a:p>
        </p:txBody>
      </p:sp>
      <p:pic>
        <p:nvPicPr>
          <p:cNvPr id="29699" name="Picture 4" descr="3"/>
          <p:cNvPicPr>
            <a:picLocks noChangeAspect="1" noChangeArrowheads="1"/>
          </p:cNvPicPr>
          <p:nvPr/>
        </p:nvPicPr>
        <p:blipFill>
          <a:blip r:embed="rId3" cstate="print"/>
          <a:srcRect/>
          <a:stretch>
            <a:fillRect/>
          </a:stretch>
        </p:blipFill>
        <p:spPr bwMode="auto">
          <a:xfrm>
            <a:off x="1296988" y="1843088"/>
            <a:ext cx="7235825" cy="417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74725" y="457200"/>
            <a:ext cx="7983538" cy="457200"/>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Ready Queue And Various </a:t>
            </a:r>
            <a:br>
              <a:rPr lang="en-US" sz="3900" dirty="0" smtClean="0">
                <a:solidFill>
                  <a:schemeClr val="tx2">
                    <a:satMod val="130000"/>
                  </a:schemeClr>
                </a:solidFill>
              </a:rPr>
            </a:br>
            <a:r>
              <a:rPr lang="en-US" sz="3900" dirty="0" smtClean="0">
                <a:solidFill>
                  <a:schemeClr val="tx2">
                    <a:satMod val="130000"/>
                  </a:schemeClr>
                </a:solidFill>
              </a:rPr>
              <a:t>I/O Device Queues</a:t>
            </a:r>
          </a:p>
        </p:txBody>
      </p:sp>
      <p:pic>
        <p:nvPicPr>
          <p:cNvPr id="30723" name="Picture 7"/>
          <p:cNvPicPr>
            <a:picLocks noChangeAspect="1" noChangeArrowheads="1"/>
          </p:cNvPicPr>
          <p:nvPr/>
        </p:nvPicPr>
        <p:blipFill>
          <a:blip r:embed="rId3" cstate="print"/>
          <a:srcRect/>
          <a:stretch>
            <a:fillRect/>
          </a:stretch>
        </p:blipFill>
        <p:spPr bwMode="auto">
          <a:xfrm>
            <a:off x="1768475" y="1576388"/>
            <a:ext cx="5822950" cy="5021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76375" y="0"/>
            <a:ext cx="7497763" cy="1143000"/>
          </a:xfrm>
        </p:spPr>
        <p:txBody>
          <a:bodyPr lIns="64008" tIns="32004" rIns="64008" bIns="32004"/>
          <a:lstStyle/>
          <a:p>
            <a:pPr algn="ctr" fontAlgn="auto">
              <a:spcAft>
                <a:spcPts val="0"/>
              </a:spcAft>
              <a:defRPr/>
            </a:pPr>
            <a:r>
              <a:rPr lang="en-US" sz="3900" dirty="0" smtClean="0">
                <a:solidFill>
                  <a:schemeClr val="tx2">
                    <a:satMod val="130000"/>
                  </a:schemeClr>
                </a:solidFill>
              </a:rPr>
              <a:t>Schedulers</a:t>
            </a:r>
          </a:p>
        </p:txBody>
      </p:sp>
      <p:sp>
        <p:nvSpPr>
          <p:cNvPr id="31747" name="Rectangle 3"/>
          <p:cNvSpPr>
            <a:spLocks noGrp="1" noChangeArrowheads="1"/>
          </p:cNvSpPr>
          <p:nvPr>
            <p:ph type="body" idx="1"/>
          </p:nvPr>
        </p:nvSpPr>
        <p:spPr>
          <a:xfrm>
            <a:off x="1042988" y="1196975"/>
            <a:ext cx="7777162" cy="5400675"/>
          </a:xfrm>
        </p:spPr>
        <p:txBody>
          <a:bodyPr lIns="64008" tIns="32004" rIns="64008" bIns="32004"/>
          <a:lstStyle/>
          <a:p>
            <a:r>
              <a:rPr lang="en-US" sz="2400" smtClean="0">
                <a:solidFill>
                  <a:srgbClr val="000000"/>
                </a:solidFill>
              </a:rPr>
              <a:t>Process migrates among various scheduling queues throughout its life time.</a:t>
            </a:r>
          </a:p>
          <a:p>
            <a:r>
              <a:rPr lang="en-US" sz="2400" smtClean="0">
                <a:solidFill>
                  <a:srgbClr val="000000"/>
                </a:solidFill>
              </a:rPr>
              <a:t>Batch System:</a:t>
            </a:r>
          </a:p>
          <a:p>
            <a:pPr lvl="1"/>
            <a:r>
              <a:rPr lang="en-US" sz="2000" smtClean="0">
                <a:solidFill>
                  <a:srgbClr val="000000"/>
                </a:solidFill>
              </a:rPr>
              <a:t>Processes spooled to mass-storage device.</a:t>
            </a:r>
          </a:p>
          <a:p>
            <a:pPr lvl="1"/>
            <a:endParaRPr lang="en-US" sz="2000" u="sng" smtClean="0">
              <a:solidFill>
                <a:srgbClr val="000000"/>
              </a:solidFill>
            </a:endParaRPr>
          </a:p>
          <a:p>
            <a:pPr lvl="1"/>
            <a:r>
              <a:rPr lang="en-US" sz="2000" u="sng" smtClean="0">
                <a:solidFill>
                  <a:srgbClr val="000000"/>
                </a:solidFill>
              </a:rPr>
              <a:t>Long-term scheduler </a:t>
            </a:r>
            <a:r>
              <a:rPr lang="en-US" sz="2000" smtClean="0">
                <a:solidFill>
                  <a:srgbClr val="000000"/>
                </a:solidFill>
              </a:rPr>
              <a:t> </a:t>
            </a:r>
            <a:r>
              <a:rPr lang="en-US" sz="2000" smtClean="0"/>
              <a:t>(or job scheduler) – selects which processes should be brought into the memory (ready queue)</a:t>
            </a:r>
          </a:p>
          <a:p>
            <a:pPr lvl="1"/>
            <a:endParaRPr lang="en-US" sz="2000" u="sng" smtClean="0">
              <a:solidFill>
                <a:srgbClr val="000000"/>
              </a:solidFill>
            </a:endParaRPr>
          </a:p>
          <a:p>
            <a:pPr lvl="1"/>
            <a:r>
              <a:rPr lang="en-US" sz="2000" u="sng" smtClean="0">
                <a:solidFill>
                  <a:srgbClr val="000000"/>
                </a:solidFill>
              </a:rPr>
              <a:t>Short-term scheduler  </a:t>
            </a:r>
            <a:r>
              <a:rPr lang="en-US" sz="2000" smtClean="0"/>
              <a:t>(or CPU scheduler) – selects which process should be executed next and allocates CPU</a:t>
            </a:r>
          </a:p>
          <a:p>
            <a:pPr lvl="1"/>
            <a:endParaRPr lang="en-US" smtClean="0"/>
          </a:p>
          <a:p>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76375" y="0"/>
            <a:ext cx="7497763" cy="1143000"/>
          </a:xfrm>
        </p:spPr>
        <p:txBody>
          <a:bodyPr lIns="64008" tIns="32004" rIns="64008" bIns="32004"/>
          <a:lstStyle/>
          <a:p>
            <a:pPr algn="ctr" fontAlgn="auto">
              <a:spcAft>
                <a:spcPts val="0"/>
              </a:spcAft>
              <a:defRPr/>
            </a:pPr>
            <a:r>
              <a:rPr lang="en-US" sz="3900" dirty="0" smtClean="0">
                <a:solidFill>
                  <a:schemeClr val="tx2">
                    <a:satMod val="130000"/>
                  </a:schemeClr>
                </a:solidFill>
              </a:rPr>
              <a:t>Schedulers (Cont.)</a:t>
            </a:r>
          </a:p>
        </p:txBody>
      </p:sp>
      <p:sp>
        <p:nvSpPr>
          <p:cNvPr id="32771" name="Rectangle 3"/>
          <p:cNvSpPr>
            <a:spLocks noGrp="1" noChangeArrowheads="1"/>
          </p:cNvSpPr>
          <p:nvPr>
            <p:ph type="body" idx="1"/>
          </p:nvPr>
        </p:nvSpPr>
        <p:spPr>
          <a:xfrm>
            <a:off x="1258888" y="1125538"/>
            <a:ext cx="7385050" cy="4529137"/>
          </a:xfrm>
        </p:spPr>
        <p:txBody>
          <a:bodyPr lIns="64008" tIns="32004" rIns="64008" bIns="32004"/>
          <a:lstStyle/>
          <a:p>
            <a:r>
              <a:rPr lang="en-US" sz="2400" smtClean="0"/>
              <a:t>Short-term scheduler is invoked very frequently (milliseconds) </a:t>
            </a:r>
            <a:r>
              <a:rPr lang="en-US" sz="2400" smtClean="0">
                <a:sym typeface="Symbol" pitchFamily="18" charset="2"/>
              </a:rPr>
              <a:t> (This scheduler must be very fast)</a:t>
            </a:r>
          </a:p>
          <a:p>
            <a:endParaRPr lang="en-US" sz="2400" smtClean="0">
              <a:sym typeface="Symbol" pitchFamily="18" charset="2"/>
            </a:endParaRPr>
          </a:p>
          <a:p>
            <a:r>
              <a:rPr lang="en-US" sz="2400" smtClean="0">
                <a:sym typeface="Symbol" pitchFamily="18" charset="2"/>
              </a:rPr>
              <a:t>Long-term scheduler is invoked very infrequently (seconds, minutes)  (This scheduler can afford to be slow)</a:t>
            </a:r>
          </a:p>
          <a:p>
            <a:pPr lvl="1"/>
            <a:r>
              <a:rPr lang="en-US" sz="2000" smtClean="0">
                <a:sym typeface="Symbol" pitchFamily="18" charset="2"/>
              </a:rPr>
              <a:t>It also controls the </a:t>
            </a:r>
            <a:r>
              <a:rPr lang="en-US" sz="2000" i="1" smtClean="0">
                <a:sym typeface="Symbol" pitchFamily="18" charset="2"/>
              </a:rPr>
              <a:t>degree of multiprogramming</a:t>
            </a:r>
          </a:p>
          <a:p>
            <a:endParaRPr lang="en-US" sz="2400" i="1" smtClean="0">
              <a:sym typeface="Symbol" pitchFamily="18" charset="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76375" y="0"/>
            <a:ext cx="7497763" cy="1143000"/>
          </a:xfrm>
        </p:spPr>
        <p:txBody>
          <a:bodyPr lIns="64008" tIns="32004" rIns="64008" bIns="32004"/>
          <a:lstStyle/>
          <a:p>
            <a:pPr algn="ctr" fontAlgn="auto">
              <a:spcAft>
                <a:spcPts val="0"/>
              </a:spcAft>
              <a:defRPr/>
            </a:pPr>
            <a:r>
              <a:rPr lang="en-US" sz="3900" dirty="0" smtClean="0">
                <a:solidFill>
                  <a:schemeClr val="tx2">
                    <a:satMod val="130000"/>
                  </a:schemeClr>
                </a:solidFill>
              </a:rPr>
              <a:t>Schedulers (Cont.)</a:t>
            </a:r>
          </a:p>
        </p:txBody>
      </p:sp>
      <p:sp>
        <p:nvSpPr>
          <p:cNvPr id="33795" name="Rectangle 3"/>
          <p:cNvSpPr>
            <a:spLocks noGrp="1" noChangeArrowheads="1"/>
          </p:cNvSpPr>
          <p:nvPr>
            <p:ph type="body" idx="1"/>
          </p:nvPr>
        </p:nvSpPr>
        <p:spPr>
          <a:xfrm>
            <a:off x="1258888" y="1125538"/>
            <a:ext cx="7385050" cy="4529137"/>
          </a:xfrm>
        </p:spPr>
        <p:txBody>
          <a:bodyPr lIns="64008" tIns="32004" rIns="64008" bIns="32004"/>
          <a:lstStyle/>
          <a:p>
            <a:r>
              <a:rPr lang="en-US" sz="2400" smtClean="0">
                <a:sym typeface="Symbol" pitchFamily="18" charset="2"/>
              </a:rPr>
              <a:t>Processes can be described as either:</a:t>
            </a:r>
          </a:p>
          <a:p>
            <a:pPr lvl="1"/>
            <a:r>
              <a:rPr lang="en-US" sz="2400" b="1" smtClean="0">
                <a:solidFill>
                  <a:srgbClr val="000000"/>
                </a:solidFill>
                <a:sym typeface="Symbol" pitchFamily="18" charset="2"/>
              </a:rPr>
              <a:t>I/O-bound process</a:t>
            </a:r>
            <a:r>
              <a:rPr lang="en-US" sz="2400" smtClean="0">
                <a:solidFill>
                  <a:srgbClr val="000000"/>
                </a:solidFill>
                <a:sym typeface="Symbol" pitchFamily="18" charset="2"/>
              </a:rPr>
              <a:t> </a:t>
            </a:r>
            <a:r>
              <a:rPr lang="en-US" sz="2400" smtClean="0">
                <a:sym typeface="Symbol" pitchFamily="18" charset="2"/>
              </a:rPr>
              <a:t>– spends more time doing I/O than computations, many short CPU bursts</a:t>
            </a:r>
          </a:p>
          <a:p>
            <a:pPr lvl="1"/>
            <a:endParaRPr lang="en-US" sz="2400" b="1" smtClean="0">
              <a:solidFill>
                <a:srgbClr val="000000"/>
              </a:solidFill>
              <a:sym typeface="Symbol" pitchFamily="18" charset="2"/>
            </a:endParaRPr>
          </a:p>
          <a:p>
            <a:pPr lvl="1"/>
            <a:r>
              <a:rPr lang="en-US" sz="2400" b="1" smtClean="0">
                <a:solidFill>
                  <a:srgbClr val="000000"/>
                </a:solidFill>
                <a:sym typeface="Symbol" pitchFamily="18" charset="2"/>
              </a:rPr>
              <a:t>CPU-bound process</a:t>
            </a:r>
            <a:r>
              <a:rPr lang="en-US" sz="2400" smtClean="0">
                <a:solidFill>
                  <a:srgbClr val="000000"/>
                </a:solidFill>
                <a:sym typeface="Symbol" pitchFamily="18" charset="2"/>
              </a:rPr>
              <a:t> </a:t>
            </a:r>
            <a:r>
              <a:rPr lang="en-US" sz="2400" smtClean="0">
                <a:sym typeface="Symbol" pitchFamily="18" charset="2"/>
              </a:rPr>
              <a:t>– spends more time doing computations; few very long CPU bursts</a:t>
            </a:r>
          </a:p>
          <a:p>
            <a:pPr lvl="1"/>
            <a:endParaRPr lang="en-US" sz="2400" smtClean="0">
              <a:sym typeface="Symbol" pitchFamily="18" charset="2"/>
            </a:endParaRPr>
          </a:p>
          <a:p>
            <a:pPr lvl="1"/>
            <a:r>
              <a:rPr lang="en-US" sz="2400" smtClean="0">
                <a:sym typeface="Symbol" pitchFamily="18" charset="2"/>
              </a:rPr>
              <a:t>Long term scheduler must select a good process mix of I/O bound and CPU bound.</a:t>
            </a:r>
          </a:p>
          <a:p>
            <a:pPr lvl="1"/>
            <a:endParaRPr lang="en-US" sz="2400" smtClean="0">
              <a:sym typeface="Symbol" pitchFamily="18" charset="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28688" y="277813"/>
            <a:ext cx="8229600" cy="576262"/>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Schedulers (cont..)</a:t>
            </a:r>
            <a:br>
              <a:rPr lang="en-US" sz="3900" dirty="0" smtClean="0">
                <a:solidFill>
                  <a:schemeClr val="tx2">
                    <a:satMod val="130000"/>
                  </a:schemeClr>
                </a:solidFill>
              </a:rPr>
            </a:br>
            <a:r>
              <a:rPr lang="en-US" sz="3200" dirty="0" smtClean="0">
                <a:solidFill>
                  <a:schemeClr val="tx2">
                    <a:satMod val="130000"/>
                  </a:schemeClr>
                </a:solidFill>
              </a:rPr>
              <a:t>Addition of Medium Term Scheduling</a:t>
            </a:r>
            <a:endParaRPr lang="en-US" sz="3900" dirty="0" smtClean="0">
              <a:solidFill>
                <a:schemeClr val="tx2">
                  <a:satMod val="130000"/>
                </a:schemeClr>
              </a:solidFill>
            </a:endParaRPr>
          </a:p>
        </p:txBody>
      </p:sp>
      <p:pic>
        <p:nvPicPr>
          <p:cNvPr id="34819" name="Picture 11"/>
          <p:cNvPicPr>
            <a:picLocks noChangeAspect="1" noChangeArrowheads="1"/>
          </p:cNvPicPr>
          <p:nvPr/>
        </p:nvPicPr>
        <p:blipFill>
          <a:blip r:embed="rId3" cstate="print"/>
          <a:srcRect/>
          <a:stretch>
            <a:fillRect/>
          </a:stretch>
        </p:blipFill>
        <p:spPr bwMode="auto">
          <a:xfrm>
            <a:off x="1031875" y="2173288"/>
            <a:ext cx="7327900" cy="266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idx="4294967295"/>
          </p:nvPr>
        </p:nvSpPr>
        <p:spPr/>
        <p:txBody>
          <a:bodyPr/>
          <a:lstStyle/>
          <a:p>
            <a:pPr fontAlgn="auto">
              <a:spcAft>
                <a:spcPts val="0"/>
              </a:spcAft>
              <a:defRPr/>
            </a:pPr>
            <a:r>
              <a:rPr lang="en-US">
                <a:solidFill>
                  <a:schemeClr val="tx2">
                    <a:satMod val="130000"/>
                  </a:schemeClr>
                </a:solidFill>
              </a:rPr>
              <a:t>Suspended Processes</a:t>
            </a:r>
          </a:p>
        </p:txBody>
      </p:sp>
      <p:sp>
        <p:nvSpPr>
          <p:cNvPr id="35843" name="Content Placeholder 2"/>
          <p:cNvSpPr>
            <a:spLocks noGrp="1"/>
          </p:cNvSpPr>
          <p:nvPr>
            <p:ph idx="4294967295"/>
          </p:nvPr>
        </p:nvSpPr>
        <p:spPr>
          <a:xfrm>
            <a:off x="1331913" y="1600200"/>
            <a:ext cx="7354887" cy="4953000"/>
          </a:xfrm>
        </p:spPr>
        <p:txBody>
          <a:bodyPr/>
          <a:lstStyle/>
          <a:p>
            <a:pPr>
              <a:lnSpc>
                <a:spcPct val="90000"/>
              </a:lnSpc>
            </a:pPr>
            <a:r>
              <a:rPr lang="en-US" sz="2400" smtClean="0"/>
              <a:t>Processor is faster than I/O so all processes could be waiting for I/O</a:t>
            </a:r>
          </a:p>
          <a:p>
            <a:pPr lvl="1">
              <a:lnSpc>
                <a:spcPct val="90000"/>
              </a:lnSpc>
            </a:pPr>
            <a:r>
              <a:rPr lang="en-US" sz="2000" smtClean="0"/>
              <a:t>Swap these processes to disk to free up more memory and use processor on more processes</a:t>
            </a:r>
          </a:p>
          <a:p>
            <a:pPr>
              <a:lnSpc>
                <a:spcPct val="90000"/>
              </a:lnSpc>
            </a:pPr>
            <a:endParaRPr lang="en-US" sz="2400" smtClean="0"/>
          </a:p>
          <a:p>
            <a:pPr>
              <a:lnSpc>
                <a:spcPct val="90000"/>
              </a:lnSpc>
            </a:pPr>
            <a:r>
              <a:rPr lang="en-US" sz="2400" smtClean="0"/>
              <a:t>Blocked state becomes </a:t>
            </a:r>
            <a:r>
              <a:rPr lang="en-US" sz="2400" b="1" i="1" smtClean="0"/>
              <a:t>suspend</a:t>
            </a:r>
            <a:r>
              <a:rPr lang="en-US" sz="2400" smtClean="0"/>
              <a:t> state when swapped to disk</a:t>
            </a:r>
          </a:p>
          <a:p>
            <a:pPr>
              <a:lnSpc>
                <a:spcPct val="90000"/>
              </a:lnSpc>
            </a:pPr>
            <a:endParaRPr lang="en-US" sz="2400" smtClean="0"/>
          </a:p>
          <a:p>
            <a:pPr>
              <a:lnSpc>
                <a:spcPct val="90000"/>
              </a:lnSpc>
            </a:pPr>
            <a:r>
              <a:rPr lang="en-US" sz="2400" smtClean="0"/>
              <a:t>Two new states</a:t>
            </a:r>
          </a:p>
          <a:p>
            <a:pPr lvl="1">
              <a:lnSpc>
                <a:spcPct val="90000"/>
              </a:lnSpc>
            </a:pPr>
            <a:r>
              <a:rPr lang="en-US" sz="2000" smtClean="0"/>
              <a:t>Blocked/Suspend</a:t>
            </a:r>
          </a:p>
          <a:p>
            <a:pPr lvl="1">
              <a:lnSpc>
                <a:spcPct val="90000"/>
              </a:lnSpc>
            </a:pPr>
            <a:r>
              <a:rPr lang="en-US" sz="2000" smtClean="0"/>
              <a:t>Ready/Suspend</a:t>
            </a:r>
          </a:p>
          <a:p>
            <a:endParaRPr lang="en-US" sz="240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idx="4294967295"/>
          </p:nvPr>
        </p:nvSpPr>
        <p:spPr/>
        <p:txBody>
          <a:bodyPr/>
          <a:lstStyle/>
          <a:p>
            <a:pPr fontAlgn="auto">
              <a:spcAft>
                <a:spcPts val="0"/>
              </a:spcAft>
              <a:defRPr/>
            </a:pPr>
            <a:r>
              <a:rPr lang="en-US">
                <a:solidFill>
                  <a:schemeClr val="tx2">
                    <a:satMod val="130000"/>
                  </a:schemeClr>
                </a:solidFill>
              </a:rPr>
              <a:t>One Suspend State</a:t>
            </a:r>
          </a:p>
        </p:txBody>
      </p:sp>
      <p:pic>
        <p:nvPicPr>
          <p:cNvPr id="36867" name="Content Placeholder 3" descr="Fig03_09a.gif"/>
          <p:cNvPicPr>
            <a:picLocks noGrp="1" noChangeAspect="1"/>
          </p:cNvPicPr>
          <p:nvPr>
            <p:ph idx="4294967295"/>
          </p:nvPr>
        </p:nvPicPr>
        <p:blipFill>
          <a:blip r:embed="rId3" cstate="print"/>
          <a:srcRect/>
          <a:stretch>
            <a:fillRect/>
          </a:stretch>
        </p:blipFill>
        <p:spPr>
          <a:xfrm>
            <a:off x="539750" y="1828800"/>
            <a:ext cx="8599488" cy="4495800"/>
          </a:xfr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258888" y="0"/>
            <a:ext cx="7499350" cy="1143000"/>
          </a:xfrm>
        </p:spPr>
        <p:txBody>
          <a:bodyPr lIns="64008" tIns="32004" rIns="64008" bIns="32004"/>
          <a:lstStyle/>
          <a:p>
            <a:pPr algn="ctr" fontAlgn="auto">
              <a:spcAft>
                <a:spcPts val="0"/>
              </a:spcAft>
              <a:defRPr/>
            </a:pPr>
            <a:r>
              <a:rPr lang="en-US" sz="3900" dirty="0" smtClean="0">
                <a:solidFill>
                  <a:schemeClr val="tx2">
                    <a:satMod val="130000"/>
                  </a:schemeClr>
                </a:solidFill>
              </a:rPr>
              <a:t>Objectives</a:t>
            </a:r>
          </a:p>
        </p:txBody>
      </p:sp>
      <p:sp>
        <p:nvSpPr>
          <p:cNvPr id="10243" name="Content Placeholder 2"/>
          <p:cNvSpPr>
            <a:spLocks noGrp="1"/>
          </p:cNvSpPr>
          <p:nvPr>
            <p:ph idx="1"/>
          </p:nvPr>
        </p:nvSpPr>
        <p:spPr>
          <a:xfrm>
            <a:off x="1116013" y="1233488"/>
            <a:ext cx="7416800" cy="5291137"/>
          </a:xfrm>
        </p:spPr>
        <p:txBody>
          <a:bodyPr lIns="64008" tIns="32004" rIns="64008" bIns="32004"/>
          <a:lstStyle/>
          <a:p>
            <a:r>
              <a:rPr lang="en-US" sz="2400" smtClean="0"/>
              <a:t>To introduce the notion of a process -- a program in execution, which forms the basis of all computation</a:t>
            </a:r>
          </a:p>
          <a:p>
            <a:endParaRPr lang="en-US" sz="2400" smtClean="0"/>
          </a:p>
          <a:p>
            <a:r>
              <a:rPr lang="en-US" sz="2400" smtClean="0"/>
              <a:t>To describe the various features of processes, including scheduling, creation and termination, and communication</a:t>
            </a:r>
          </a:p>
          <a:p>
            <a:endParaRPr lang="en-US" sz="2400" smtClean="0"/>
          </a:p>
          <a:p>
            <a:r>
              <a:rPr lang="en-US" sz="2400" smtClean="0"/>
              <a:t>To describe communication in client-server systems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idx="4294967295"/>
          </p:nvPr>
        </p:nvSpPr>
        <p:spPr/>
        <p:txBody>
          <a:bodyPr/>
          <a:lstStyle/>
          <a:p>
            <a:pPr fontAlgn="auto">
              <a:spcAft>
                <a:spcPts val="0"/>
              </a:spcAft>
              <a:defRPr/>
            </a:pPr>
            <a:r>
              <a:rPr lang="en-US">
                <a:solidFill>
                  <a:schemeClr val="tx2">
                    <a:satMod val="130000"/>
                  </a:schemeClr>
                </a:solidFill>
              </a:rPr>
              <a:t>Two Suspend States</a:t>
            </a:r>
          </a:p>
        </p:txBody>
      </p:sp>
      <p:pic>
        <p:nvPicPr>
          <p:cNvPr id="37891" name="Content Placeholder 3" descr="Fig03_09b.gif"/>
          <p:cNvPicPr>
            <a:picLocks noGrp="1" noChangeAspect="1"/>
          </p:cNvPicPr>
          <p:nvPr>
            <p:ph idx="4294967295"/>
          </p:nvPr>
        </p:nvPicPr>
        <p:blipFill>
          <a:blip r:embed="rId3" cstate="print"/>
          <a:srcRect/>
          <a:stretch>
            <a:fillRect/>
          </a:stretch>
        </p:blipFill>
        <p:spPr>
          <a:xfrm>
            <a:off x="685800" y="1271588"/>
            <a:ext cx="7278688" cy="5281612"/>
          </a:xfr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31913" y="0"/>
            <a:ext cx="7497762" cy="1143000"/>
          </a:xfrm>
        </p:spPr>
        <p:txBody>
          <a:bodyPr lIns="64008" tIns="32004" rIns="64008" bIns="32004"/>
          <a:lstStyle/>
          <a:p>
            <a:pPr algn="ctr" fontAlgn="auto">
              <a:spcAft>
                <a:spcPts val="0"/>
              </a:spcAft>
              <a:defRPr/>
            </a:pPr>
            <a:r>
              <a:rPr lang="en-US" sz="3900" dirty="0" smtClean="0">
                <a:solidFill>
                  <a:schemeClr val="tx2">
                    <a:satMod val="130000"/>
                  </a:schemeClr>
                </a:solidFill>
              </a:rPr>
              <a:t>Context Switch</a:t>
            </a:r>
          </a:p>
        </p:txBody>
      </p:sp>
      <p:sp>
        <p:nvSpPr>
          <p:cNvPr id="38915" name="Rectangle 3"/>
          <p:cNvSpPr>
            <a:spLocks noGrp="1" noChangeArrowheads="1"/>
          </p:cNvSpPr>
          <p:nvPr>
            <p:ph type="body" idx="1"/>
          </p:nvPr>
        </p:nvSpPr>
        <p:spPr>
          <a:xfrm>
            <a:off x="806450" y="1233488"/>
            <a:ext cx="8086725" cy="5291137"/>
          </a:xfrm>
        </p:spPr>
        <p:txBody>
          <a:bodyPr lIns="64008" tIns="32004" rIns="64008" bIns="32004"/>
          <a:lstStyle/>
          <a:p>
            <a:r>
              <a:rPr lang="en-US" sz="2400" smtClean="0"/>
              <a:t>When CPU switches to another process, the system must save the state of the old process and load the saved state for the new process via a </a:t>
            </a:r>
            <a:r>
              <a:rPr lang="en-US" sz="2400" b="1" smtClean="0">
                <a:solidFill>
                  <a:srgbClr val="3366FF"/>
                </a:solidFill>
              </a:rPr>
              <a:t>context switch</a:t>
            </a:r>
            <a:r>
              <a:rPr lang="en-US" sz="2400" smtClean="0"/>
              <a:t>.</a:t>
            </a:r>
          </a:p>
          <a:p>
            <a:pPr lvl="1"/>
            <a:r>
              <a:rPr lang="en-US" sz="2000" smtClean="0"/>
              <a:t>Happens in case of interrupts too.</a:t>
            </a:r>
          </a:p>
          <a:p>
            <a:endParaRPr lang="en-US" sz="2400" smtClean="0"/>
          </a:p>
          <a:p>
            <a:r>
              <a:rPr lang="en-US" sz="2400" b="1" smtClean="0">
                <a:solidFill>
                  <a:srgbClr val="3366FF"/>
                </a:solidFill>
              </a:rPr>
              <a:t>Context </a:t>
            </a:r>
            <a:r>
              <a:rPr lang="en-US" sz="2400" smtClean="0"/>
              <a:t>of a process represented in the PCB.</a:t>
            </a:r>
          </a:p>
          <a:p>
            <a:pPr lvl="1"/>
            <a:r>
              <a:rPr lang="en-US" sz="2000" smtClean="0"/>
              <a:t>Value of CPU registers, process state and memory management functions.</a:t>
            </a:r>
          </a:p>
          <a:p>
            <a:endParaRPr lang="en-US" sz="24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31913" y="0"/>
            <a:ext cx="7497762" cy="1143000"/>
          </a:xfrm>
        </p:spPr>
        <p:txBody>
          <a:bodyPr lIns="64008" tIns="32004" rIns="64008" bIns="32004"/>
          <a:lstStyle/>
          <a:p>
            <a:pPr algn="ctr" fontAlgn="auto">
              <a:spcAft>
                <a:spcPts val="0"/>
              </a:spcAft>
              <a:defRPr/>
            </a:pPr>
            <a:r>
              <a:rPr lang="en-US" sz="3900" dirty="0" smtClean="0">
                <a:solidFill>
                  <a:schemeClr val="tx2">
                    <a:satMod val="130000"/>
                  </a:schemeClr>
                </a:solidFill>
              </a:rPr>
              <a:t>Context Switch</a:t>
            </a:r>
          </a:p>
        </p:txBody>
      </p:sp>
      <p:sp>
        <p:nvSpPr>
          <p:cNvPr id="39939" name="Rectangle 3"/>
          <p:cNvSpPr>
            <a:spLocks noGrp="1" noChangeArrowheads="1"/>
          </p:cNvSpPr>
          <p:nvPr>
            <p:ph type="body" idx="1"/>
          </p:nvPr>
        </p:nvSpPr>
        <p:spPr>
          <a:xfrm>
            <a:off x="1042988" y="1233488"/>
            <a:ext cx="7850187" cy="5291137"/>
          </a:xfrm>
        </p:spPr>
        <p:txBody>
          <a:bodyPr lIns="64008" tIns="32004" rIns="64008" bIns="32004"/>
          <a:lstStyle/>
          <a:p>
            <a:r>
              <a:rPr lang="en-US" sz="2400" dirty="0" smtClean="0"/>
              <a:t>Context-switch time is overhead; the system does no useful work while switching</a:t>
            </a:r>
          </a:p>
          <a:p>
            <a:pPr lvl="1"/>
            <a:r>
              <a:rPr lang="en-US" sz="2000" dirty="0" smtClean="0"/>
              <a:t>Speed varies with memory speed, the number of registers that must be copied and existence of special instructions (e.g. single instruction to load all registers)</a:t>
            </a:r>
          </a:p>
          <a:p>
            <a:endParaRPr lang="en-US" sz="2400" dirty="0" smtClean="0"/>
          </a:p>
          <a:p>
            <a:r>
              <a:rPr lang="en-US" sz="2400" dirty="0" smtClean="0"/>
              <a:t>Time dependent on hardware support</a:t>
            </a:r>
          </a:p>
          <a:p>
            <a:pPr lvl="1"/>
            <a:r>
              <a:rPr lang="en-US" sz="2000" dirty="0" smtClean="0"/>
              <a:t>Some hardware provides multiple sets of registers per CPU -&gt; multiple contexts loaded at once. </a:t>
            </a:r>
          </a:p>
          <a:p>
            <a:pPr lvl="1"/>
            <a:r>
              <a:rPr lang="en-US" sz="2000" dirty="0" smtClean="0"/>
              <a:t>Context switch only requires change of pointer to current set of registers.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450" y="2924175"/>
            <a:ext cx="7497763" cy="1143000"/>
          </a:xfrm>
        </p:spPr>
        <p:txBody>
          <a:bodyPr>
            <a:normAutofit fontScale="90000"/>
          </a:bodyPr>
          <a:lstStyle/>
          <a:p>
            <a:pPr algn="ctr" fontAlgn="auto">
              <a:spcAft>
                <a:spcPts val="0"/>
              </a:spcAft>
              <a:defRPr/>
            </a:pPr>
            <a:r>
              <a:rPr lang="en-GB" dirty="0" smtClean="0">
                <a:solidFill>
                  <a:schemeClr val="tx2">
                    <a:satMod val="130000"/>
                  </a:schemeClr>
                </a:solidFill>
              </a:rPr>
              <a:t>Some Code </a:t>
            </a:r>
            <a:r>
              <a:rPr lang="en-GB" dirty="0" smtClean="0">
                <a:solidFill>
                  <a:schemeClr val="tx2">
                    <a:satMod val="130000"/>
                  </a:schemeClr>
                </a:solidFill>
              </a:rPr>
              <a:t>Snippets</a:t>
            </a:r>
            <a:br>
              <a:rPr lang="en-GB" dirty="0" smtClean="0">
                <a:solidFill>
                  <a:schemeClr val="tx2">
                    <a:satMod val="130000"/>
                  </a:schemeClr>
                </a:solidFill>
              </a:rPr>
            </a:br>
            <a:r>
              <a:rPr lang="en-GB" dirty="0" smtClean="0">
                <a:solidFill>
                  <a:schemeClr val="tx2">
                    <a:satMod val="130000"/>
                  </a:schemeClr>
                </a:solidFill>
              </a:rPr>
              <a:t>Not Included </a:t>
            </a:r>
            <a:r>
              <a:rPr lang="en-GB" smtClean="0">
                <a:solidFill>
                  <a:schemeClr val="tx2">
                    <a:satMod val="130000"/>
                  </a:schemeClr>
                </a:solidFill>
              </a:rPr>
              <a:t>in Theory Exams</a:t>
            </a:r>
            <a:endParaRPr lang="en-GB" dirty="0">
              <a:solidFill>
                <a:schemeClr val="tx2">
                  <a:satMod val="130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331913" y="0"/>
            <a:ext cx="7497762" cy="836613"/>
          </a:xfrm>
        </p:spPr>
        <p:txBody>
          <a:bodyPr lIns="64008" tIns="32004" rIns="64008" bIns="32004"/>
          <a:lstStyle/>
          <a:p>
            <a:pPr algn="ctr" fontAlgn="auto">
              <a:spcAft>
                <a:spcPts val="0"/>
              </a:spcAft>
              <a:defRPr/>
            </a:pPr>
            <a:r>
              <a:rPr lang="en-US" sz="3900" dirty="0" smtClean="0">
                <a:solidFill>
                  <a:schemeClr val="tx2">
                    <a:satMod val="130000"/>
                  </a:schemeClr>
                </a:solidFill>
              </a:rPr>
              <a:t>Process Representation in Linux</a:t>
            </a:r>
          </a:p>
        </p:txBody>
      </p:sp>
      <p:sp>
        <p:nvSpPr>
          <p:cNvPr id="41987" name="Content Placeholder 2"/>
          <p:cNvSpPr>
            <a:spLocks noGrp="1"/>
          </p:cNvSpPr>
          <p:nvPr>
            <p:ph idx="1"/>
          </p:nvPr>
        </p:nvSpPr>
        <p:spPr>
          <a:xfrm>
            <a:off x="1254125" y="836613"/>
            <a:ext cx="7889875" cy="863600"/>
          </a:xfrm>
        </p:spPr>
        <p:txBody>
          <a:bodyPr lIns="64008" tIns="32004" rIns="64008" bIns="32004"/>
          <a:lstStyle/>
          <a:p>
            <a:r>
              <a:rPr lang="en-US" sz="2000" dirty="0" smtClean="0"/>
              <a:t>PCB is represented by the C structure </a:t>
            </a:r>
            <a:r>
              <a:rPr lang="en-US" sz="2000" dirty="0" smtClean="0">
                <a:latin typeface="Courier New" pitchFamily="49" charset="0"/>
                <a:cs typeface="Courier New" pitchFamily="49" charset="0"/>
              </a:rPr>
              <a:t>task_struct</a:t>
            </a:r>
            <a:br>
              <a:rPr lang="en-US" sz="2000" dirty="0" smtClean="0">
                <a:latin typeface="Courier New" pitchFamily="49" charset="0"/>
                <a:cs typeface="Courier New" pitchFamily="49" charset="0"/>
              </a:rPr>
            </a:br>
            <a:endParaRPr lang="en-US" sz="2000" dirty="0" smtClean="0">
              <a:latin typeface="Courier New" pitchFamily="49" charset="0"/>
              <a:cs typeface="Courier New" pitchFamily="49" charset="0"/>
            </a:endParaRPr>
          </a:p>
        </p:txBody>
      </p:sp>
      <p:sp>
        <p:nvSpPr>
          <p:cNvPr id="5" name="TextBox 4"/>
          <p:cNvSpPr txBox="1"/>
          <p:nvPr/>
        </p:nvSpPr>
        <p:spPr>
          <a:xfrm>
            <a:off x="1116013" y="1341438"/>
            <a:ext cx="8027987" cy="5908675"/>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fontAlgn="auto">
              <a:spcBef>
                <a:spcPts val="0"/>
              </a:spcBef>
              <a:spcAft>
                <a:spcPts val="0"/>
              </a:spcAft>
              <a:defRPr/>
            </a:pPr>
            <a:r>
              <a:rPr lang="en-US" b="1" dirty="0" err="1">
                <a:latin typeface="Courier New" charset="0"/>
                <a:cs typeface="Courier New" charset="0"/>
              </a:rPr>
              <a:t>pid</a:t>
            </a:r>
            <a:r>
              <a:rPr lang="en-US" b="1" dirty="0">
                <a:latin typeface="Courier New" charset="0"/>
                <a:cs typeface="Courier New" charset="0"/>
              </a:rPr>
              <a:t> t </a:t>
            </a:r>
            <a:r>
              <a:rPr lang="en-US" b="1" dirty="0" err="1">
                <a:latin typeface="Courier New" charset="0"/>
                <a:cs typeface="Courier New" charset="0"/>
              </a:rPr>
              <a:t>pid</a:t>
            </a:r>
            <a:r>
              <a:rPr lang="en-US" b="1" dirty="0">
                <a:latin typeface="Courier New" charset="0"/>
                <a:cs typeface="Courier New" charset="0"/>
              </a:rPr>
              <a:t>; </a:t>
            </a:r>
          </a:p>
          <a:p>
            <a:pPr fontAlgn="auto">
              <a:spcBef>
                <a:spcPts val="0"/>
              </a:spcBef>
              <a:spcAft>
                <a:spcPts val="0"/>
              </a:spcAft>
              <a:defRPr/>
            </a:pPr>
            <a:r>
              <a:rPr lang="en-US" b="1" dirty="0">
                <a:latin typeface="Courier New" charset="0"/>
                <a:cs typeface="Courier New" charset="0"/>
              </a:rPr>
              <a:t>/* process identifier */ </a:t>
            </a:r>
            <a:br>
              <a:rPr lang="en-US" b="1" dirty="0">
                <a:latin typeface="Courier New" charset="0"/>
                <a:cs typeface="Courier New" charset="0"/>
              </a:rPr>
            </a:br>
            <a:endParaRPr lang="en-US" b="1" dirty="0">
              <a:latin typeface="Courier New" charset="0"/>
              <a:cs typeface="Courier New" charset="0"/>
            </a:endParaRPr>
          </a:p>
          <a:p>
            <a:pPr fontAlgn="auto">
              <a:spcBef>
                <a:spcPts val="0"/>
              </a:spcBef>
              <a:spcAft>
                <a:spcPts val="0"/>
              </a:spcAft>
              <a:defRPr/>
            </a:pPr>
            <a:r>
              <a:rPr lang="en-US" b="1" dirty="0">
                <a:latin typeface="Courier New" charset="0"/>
                <a:cs typeface="Courier New" charset="0"/>
              </a:rPr>
              <a:t>long state; </a:t>
            </a:r>
          </a:p>
          <a:p>
            <a:pPr fontAlgn="auto">
              <a:spcBef>
                <a:spcPts val="0"/>
              </a:spcBef>
              <a:spcAft>
                <a:spcPts val="0"/>
              </a:spcAft>
              <a:defRPr/>
            </a:pPr>
            <a:r>
              <a:rPr lang="en-US" b="1" dirty="0">
                <a:latin typeface="Courier New" charset="0"/>
                <a:cs typeface="Courier New" charset="0"/>
              </a:rPr>
              <a:t>/* state of the process */ </a:t>
            </a:r>
            <a:br>
              <a:rPr lang="en-US" b="1" dirty="0">
                <a:latin typeface="Courier New" charset="0"/>
                <a:cs typeface="Courier New" charset="0"/>
              </a:rPr>
            </a:br>
            <a:endParaRPr lang="en-US" b="1" dirty="0">
              <a:latin typeface="Courier New" charset="0"/>
              <a:cs typeface="Courier New" charset="0"/>
            </a:endParaRPr>
          </a:p>
          <a:p>
            <a:pPr fontAlgn="auto">
              <a:spcBef>
                <a:spcPts val="0"/>
              </a:spcBef>
              <a:spcAft>
                <a:spcPts val="0"/>
              </a:spcAft>
              <a:defRPr/>
            </a:pPr>
            <a:r>
              <a:rPr lang="en-US" b="1" dirty="0">
                <a:latin typeface="Courier New" charset="0"/>
                <a:cs typeface="Courier New" charset="0"/>
              </a:rPr>
              <a:t>unsigned int time slice </a:t>
            </a:r>
          </a:p>
          <a:p>
            <a:pPr fontAlgn="auto">
              <a:spcBef>
                <a:spcPts val="0"/>
              </a:spcBef>
              <a:spcAft>
                <a:spcPts val="0"/>
              </a:spcAft>
              <a:defRPr/>
            </a:pPr>
            <a:r>
              <a:rPr lang="en-US" b="1" dirty="0">
                <a:latin typeface="Courier New" charset="0"/>
                <a:cs typeface="Courier New" charset="0"/>
              </a:rPr>
              <a:t>/* scheduling information */ </a:t>
            </a:r>
          </a:p>
          <a:p>
            <a:pPr fontAlgn="auto">
              <a:spcBef>
                <a:spcPts val="0"/>
              </a:spcBef>
              <a:spcAft>
                <a:spcPts val="0"/>
              </a:spcAft>
              <a:defRPr/>
            </a:pPr>
            <a:endParaRPr lang="en-US" b="1" dirty="0">
              <a:latin typeface="Courier New" charset="0"/>
              <a:cs typeface="Courier New" charset="0"/>
            </a:endParaRPr>
          </a:p>
          <a:p>
            <a:pPr fontAlgn="auto">
              <a:spcBef>
                <a:spcPts val="0"/>
              </a:spcBef>
              <a:spcAft>
                <a:spcPts val="0"/>
              </a:spcAft>
              <a:defRPr/>
            </a:pPr>
            <a:r>
              <a:rPr lang="en-US" b="1" dirty="0">
                <a:latin typeface="Courier New" charset="0"/>
                <a:cs typeface="Courier New" charset="0"/>
              </a:rPr>
              <a:t>struct task_struct *parent; </a:t>
            </a:r>
          </a:p>
          <a:p>
            <a:pPr fontAlgn="auto">
              <a:spcBef>
                <a:spcPts val="0"/>
              </a:spcBef>
              <a:spcAft>
                <a:spcPts val="0"/>
              </a:spcAft>
              <a:defRPr/>
            </a:pPr>
            <a:r>
              <a:rPr lang="en-US" b="1" dirty="0">
                <a:latin typeface="Courier New" charset="0"/>
                <a:cs typeface="Courier New" charset="0"/>
              </a:rPr>
              <a:t>/* this process’s parent */ </a:t>
            </a:r>
          </a:p>
          <a:p>
            <a:pPr fontAlgn="auto">
              <a:spcBef>
                <a:spcPts val="0"/>
              </a:spcBef>
              <a:spcAft>
                <a:spcPts val="0"/>
              </a:spcAft>
              <a:defRPr/>
            </a:pPr>
            <a:endParaRPr lang="en-US" b="1" dirty="0">
              <a:latin typeface="Courier New" charset="0"/>
              <a:cs typeface="Courier New" charset="0"/>
            </a:endParaRPr>
          </a:p>
          <a:p>
            <a:pPr fontAlgn="auto">
              <a:spcBef>
                <a:spcPts val="0"/>
              </a:spcBef>
              <a:spcAft>
                <a:spcPts val="0"/>
              </a:spcAft>
              <a:defRPr/>
            </a:pPr>
            <a:r>
              <a:rPr lang="en-US" b="1" dirty="0" err="1">
                <a:latin typeface="Courier New" charset="0"/>
                <a:cs typeface="Courier New" charset="0"/>
              </a:rPr>
              <a:t>struct</a:t>
            </a:r>
            <a:r>
              <a:rPr lang="en-US" b="1" dirty="0">
                <a:latin typeface="Courier New" charset="0"/>
                <a:cs typeface="Courier New" charset="0"/>
              </a:rPr>
              <a:t> list head children; </a:t>
            </a:r>
          </a:p>
          <a:p>
            <a:pPr fontAlgn="auto">
              <a:spcBef>
                <a:spcPts val="0"/>
              </a:spcBef>
              <a:spcAft>
                <a:spcPts val="0"/>
              </a:spcAft>
              <a:defRPr/>
            </a:pPr>
            <a:r>
              <a:rPr lang="en-US" b="1" dirty="0">
                <a:latin typeface="Courier New" charset="0"/>
                <a:cs typeface="Courier New" charset="0"/>
              </a:rPr>
              <a:t>/* this process’s children */ </a:t>
            </a:r>
          </a:p>
          <a:p>
            <a:pPr fontAlgn="auto">
              <a:spcBef>
                <a:spcPts val="0"/>
              </a:spcBef>
              <a:spcAft>
                <a:spcPts val="0"/>
              </a:spcAft>
              <a:defRPr/>
            </a:pPr>
            <a:endParaRPr lang="en-US" b="1" dirty="0">
              <a:latin typeface="Courier New" charset="0"/>
              <a:cs typeface="Courier New" charset="0"/>
            </a:endParaRPr>
          </a:p>
          <a:p>
            <a:pPr fontAlgn="auto">
              <a:spcBef>
                <a:spcPts val="0"/>
              </a:spcBef>
              <a:spcAft>
                <a:spcPts val="0"/>
              </a:spcAft>
              <a:defRPr/>
            </a:pPr>
            <a:r>
              <a:rPr lang="en-US" b="1" dirty="0" err="1">
                <a:latin typeface="Courier New" charset="0"/>
                <a:cs typeface="Courier New" charset="0"/>
              </a:rPr>
              <a:t>struct</a:t>
            </a:r>
            <a:r>
              <a:rPr lang="en-US" b="1" dirty="0">
                <a:latin typeface="Courier New" charset="0"/>
                <a:cs typeface="Courier New" charset="0"/>
              </a:rPr>
              <a:t> files </a:t>
            </a:r>
            <a:r>
              <a:rPr lang="en-US" b="1" dirty="0" err="1">
                <a:latin typeface="Courier New" charset="0"/>
                <a:cs typeface="Courier New" charset="0"/>
              </a:rPr>
              <a:t>struct</a:t>
            </a:r>
            <a:r>
              <a:rPr lang="en-US" b="1" dirty="0">
                <a:latin typeface="Courier New" charset="0"/>
                <a:cs typeface="Courier New" charset="0"/>
              </a:rPr>
              <a:t> *files; </a:t>
            </a:r>
          </a:p>
          <a:p>
            <a:pPr fontAlgn="auto">
              <a:spcBef>
                <a:spcPts val="0"/>
              </a:spcBef>
              <a:spcAft>
                <a:spcPts val="0"/>
              </a:spcAft>
              <a:defRPr/>
            </a:pPr>
            <a:r>
              <a:rPr lang="en-US" b="1" dirty="0">
                <a:latin typeface="Courier New" charset="0"/>
                <a:cs typeface="Courier New" charset="0"/>
              </a:rPr>
              <a:t>/* list of open files */ </a:t>
            </a:r>
          </a:p>
          <a:p>
            <a:pPr fontAlgn="auto">
              <a:spcBef>
                <a:spcPts val="0"/>
              </a:spcBef>
              <a:spcAft>
                <a:spcPts val="0"/>
              </a:spcAft>
              <a:defRPr/>
            </a:pPr>
            <a:endParaRPr lang="en-US" b="1" dirty="0">
              <a:latin typeface="Courier New" charset="0"/>
              <a:cs typeface="Courier New" charset="0"/>
            </a:endParaRPr>
          </a:p>
          <a:p>
            <a:pPr fontAlgn="auto">
              <a:spcBef>
                <a:spcPts val="0"/>
              </a:spcBef>
              <a:spcAft>
                <a:spcPts val="0"/>
              </a:spcAft>
              <a:defRPr/>
            </a:pPr>
            <a:r>
              <a:rPr lang="en-US" b="1" dirty="0" err="1">
                <a:latin typeface="Courier New" charset="0"/>
                <a:cs typeface="Courier New" charset="0"/>
              </a:rPr>
              <a:t>struct</a:t>
            </a:r>
            <a:r>
              <a:rPr lang="en-US" b="1" dirty="0">
                <a:latin typeface="Courier New" charset="0"/>
                <a:cs typeface="Courier New" charset="0"/>
              </a:rPr>
              <a:t> mm </a:t>
            </a:r>
            <a:r>
              <a:rPr lang="en-US" b="1" dirty="0" err="1">
                <a:latin typeface="Courier New" charset="0"/>
                <a:cs typeface="Courier New" charset="0"/>
              </a:rPr>
              <a:t>struct</a:t>
            </a:r>
            <a:r>
              <a:rPr lang="en-US" b="1" dirty="0">
                <a:latin typeface="Courier New" charset="0"/>
                <a:cs typeface="Courier New" charset="0"/>
              </a:rPr>
              <a:t> *mm; </a:t>
            </a:r>
          </a:p>
          <a:p>
            <a:pPr fontAlgn="auto">
              <a:spcBef>
                <a:spcPts val="0"/>
              </a:spcBef>
              <a:spcAft>
                <a:spcPts val="0"/>
              </a:spcAft>
              <a:defRPr/>
            </a:pPr>
            <a:r>
              <a:rPr lang="en-US" b="1" dirty="0">
                <a:latin typeface="Courier New" charset="0"/>
                <a:cs typeface="Courier New" charset="0"/>
              </a:rPr>
              <a:t>/* address space of this pro *</a:t>
            </a:r>
          </a:p>
          <a:p>
            <a:pPr fontAlgn="auto">
              <a:spcBef>
                <a:spcPts val="0"/>
              </a:spcBef>
              <a:spcAft>
                <a:spcPts val="0"/>
              </a:spcAft>
              <a:defRPr/>
            </a:pPr>
            <a:endParaRPr lang="en-GB"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63713" y="0"/>
            <a:ext cx="6107112"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Concept</a:t>
            </a:r>
          </a:p>
        </p:txBody>
      </p:sp>
      <p:sp>
        <p:nvSpPr>
          <p:cNvPr id="11267" name="Rectangle 3"/>
          <p:cNvSpPr>
            <a:spLocks noGrp="1" noChangeArrowheads="1"/>
          </p:cNvSpPr>
          <p:nvPr>
            <p:ph type="body" idx="1"/>
          </p:nvPr>
        </p:nvSpPr>
        <p:spPr>
          <a:xfrm>
            <a:off x="1187450" y="1052513"/>
            <a:ext cx="7956550" cy="5611812"/>
          </a:xfrm>
        </p:spPr>
        <p:txBody>
          <a:bodyPr lIns="64008" tIns="32004" rIns="64008" bIns="32004"/>
          <a:lstStyle/>
          <a:p>
            <a:pPr>
              <a:lnSpc>
                <a:spcPct val="90000"/>
              </a:lnSpc>
            </a:pPr>
            <a:r>
              <a:rPr lang="en-US" sz="2400" smtClean="0"/>
              <a:t>A process is unit of work in modern Time sharing systems.</a:t>
            </a:r>
          </a:p>
          <a:p>
            <a:pPr>
              <a:lnSpc>
                <a:spcPct val="90000"/>
              </a:lnSpc>
            </a:pPr>
            <a:endParaRPr lang="en-US" sz="2400" smtClean="0"/>
          </a:p>
          <a:p>
            <a:pPr>
              <a:lnSpc>
                <a:spcPct val="90000"/>
              </a:lnSpc>
            </a:pPr>
            <a:r>
              <a:rPr lang="en-US" sz="2400" smtClean="0"/>
              <a:t>Process – a program in execution; process execution must progress in sequential fashion</a:t>
            </a:r>
          </a:p>
          <a:p>
            <a:pPr>
              <a:lnSpc>
                <a:spcPct val="90000"/>
              </a:lnSpc>
            </a:pPr>
            <a:endParaRPr lang="en-US" sz="2400" smtClean="0"/>
          </a:p>
          <a:p>
            <a:pPr>
              <a:lnSpc>
                <a:spcPct val="90000"/>
              </a:lnSpc>
            </a:pPr>
            <a:r>
              <a:rPr lang="en-US" sz="2400" smtClean="0"/>
              <a:t>A System consists of a collection of processes: </a:t>
            </a:r>
          </a:p>
          <a:p>
            <a:pPr lvl="1">
              <a:lnSpc>
                <a:spcPct val="90000"/>
              </a:lnSpc>
            </a:pPr>
            <a:r>
              <a:rPr lang="en-US" sz="1800" smtClean="0"/>
              <a:t>OS processes executing system code and user processes executing user code.</a:t>
            </a:r>
          </a:p>
          <a:p>
            <a:pPr>
              <a:lnSpc>
                <a:spcPct val="90000"/>
              </a:lnSpc>
            </a:pPr>
            <a:endParaRPr lang="en-US" sz="2400" smtClean="0"/>
          </a:p>
          <a:p>
            <a:pPr>
              <a:lnSpc>
                <a:spcPct val="90000"/>
              </a:lnSpc>
            </a:pPr>
            <a:r>
              <a:rPr lang="en-US" sz="2400" smtClean="0"/>
              <a:t>The terms </a:t>
            </a:r>
            <a:r>
              <a:rPr lang="en-US" sz="2400" i="1" smtClean="0"/>
              <a:t>job</a:t>
            </a:r>
            <a:r>
              <a:rPr lang="en-US" sz="2400" smtClean="0"/>
              <a:t> and </a:t>
            </a:r>
            <a:r>
              <a:rPr lang="en-US" sz="2400" i="1" smtClean="0"/>
              <a:t>process</a:t>
            </a:r>
            <a:r>
              <a:rPr lang="en-US" sz="2400" smtClean="0"/>
              <a:t> almost interchangeably.</a:t>
            </a:r>
          </a:p>
          <a:p>
            <a:pPr lvl="1">
              <a:lnSpc>
                <a:spcPct val="90000"/>
              </a:lnSpc>
            </a:pPr>
            <a:endParaRPr lang="en-US" sz="2000" smtClean="0"/>
          </a:p>
          <a:p>
            <a:pPr>
              <a:lnSpc>
                <a:spcPct val="90000"/>
              </a:lnSpc>
            </a:pPr>
            <a:endParaRPr lang="en-US"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63713" y="0"/>
            <a:ext cx="6107112"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Concept</a:t>
            </a:r>
          </a:p>
        </p:txBody>
      </p:sp>
      <p:sp>
        <p:nvSpPr>
          <p:cNvPr id="12291" name="Rectangle 3"/>
          <p:cNvSpPr>
            <a:spLocks noGrp="1" noChangeArrowheads="1"/>
          </p:cNvSpPr>
          <p:nvPr>
            <p:ph type="body" idx="1"/>
          </p:nvPr>
        </p:nvSpPr>
        <p:spPr>
          <a:xfrm>
            <a:off x="1187450" y="1052513"/>
            <a:ext cx="7956550" cy="5611812"/>
          </a:xfrm>
        </p:spPr>
        <p:txBody>
          <a:bodyPr lIns="64008" tIns="32004" rIns="64008" bIns="32004"/>
          <a:lstStyle/>
          <a:p>
            <a:pPr>
              <a:lnSpc>
                <a:spcPct val="90000"/>
              </a:lnSpc>
            </a:pPr>
            <a:r>
              <a:rPr lang="en-US" sz="2800" smtClean="0"/>
              <a:t>A process includes:</a:t>
            </a:r>
          </a:p>
          <a:p>
            <a:pPr lvl="1">
              <a:lnSpc>
                <a:spcPct val="90000"/>
              </a:lnSpc>
            </a:pPr>
            <a:endParaRPr lang="en-US" sz="2400" smtClean="0"/>
          </a:p>
          <a:p>
            <a:pPr lvl="1">
              <a:lnSpc>
                <a:spcPct val="90000"/>
              </a:lnSpc>
            </a:pPr>
            <a:r>
              <a:rPr lang="en-US" sz="2400" smtClean="0"/>
              <a:t>Text section</a:t>
            </a:r>
          </a:p>
          <a:p>
            <a:pPr lvl="1">
              <a:lnSpc>
                <a:spcPct val="90000"/>
              </a:lnSpc>
            </a:pPr>
            <a:endParaRPr lang="en-US" sz="2400" smtClean="0"/>
          </a:p>
          <a:p>
            <a:pPr lvl="1">
              <a:lnSpc>
                <a:spcPct val="90000"/>
              </a:lnSpc>
            </a:pPr>
            <a:r>
              <a:rPr lang="en-US" sz="2400" smtClean="0"/>
              <a:t>Current Activity</a:t>
            </a:r>
          </a:p>
          <a:p>
            <a:pPr lvl="1">
              <a:lnSpc>
                <a:spcPct val="90000"/>
              </a:lnSpc>
            </a:pPr>
            <a:endParaRPr lang="en-US" sz="2400" smtClean="0"/>
          </a:p>
          <a:p>
            <a:pPr lvl="1">
              <a:lnSpc>
                <a:spcPct val="90000"/>
              </a:lnSpc>
            </a:pPr>
            <a:r>
              <a:rPr lang="en-US" sz="2400" smtClean="0"/>
              <a:t>Stack</a:t>
            </a:r>
          </a:p>
          <a:p>
            <a:pPr lvl="1">
              <a:lnSpc>
                <a:spcPct val="90000"/>
              </a:lnSpc>
            </a:pPr>
            <a:endParaRPr lang="en-US" sz="2400" smtClean="0"/>
          </a:p>
          <a:p>
            <a:pPr lvl="1">
              <a:lnSpc>
                <a:spcPct val="90000"/>
              </a:lnSpc>
            </a:pPr>
            <a:r>
              <a:rPr lang="en-US" sz="2400" smtClean="0"/>
              <a:t>Data Section</a:t>
            </a:r>
          </a:p>
          <a:p>
            <a:pPr lvl="1">
              <a:lnSpc>
                <a:spcPct val="90000"/>
              </a:lnSpc>
            </a:pPr>
            <a:endParaRPr lang="en-US" sz="2400" smtClean="0"/>
          </a:p>
          <a:p>
            <a:pPr lvl="1">
              <a:lnSpc>
                <a:spcPct val="90000"/>
              </a:lnSpc>
            </a:pPr>
            <a:r>
              <a:rPr lang="en-US" sz="2400" smtClean="0"/>
              <a:t>Heap</a:t>
            </a:r>
          </a:p>
          <a:p>
            <a:endParaRPr lang="en-US" sz="2400" smtClean="0"/>
          </a:p>
        </p:txBody>
      </p:sp>
      <p:pic>
        <p:nvPicPr>
          <p:cNvPr id="12292" name="Picture 4"/>
          <p:cNvPicPr>
            <a:picLocks noChangeAspect="1" noChangeArrowheads="1"/>
          </p:cNvPicPr>
          <p:nvPr/>
        </p:nvPicPr>
        <p:blipFill>
          <a:blip r:embed="rId3" cstate="print"/>
          <a:srcRect/>
          <a:stretch>
            <a:fillRect/>
          </a:stretch>
        </p:blipFill>
        <p:spPr bwMode="auto">
          <a:xfrm>
            <a:off x="5940425" y="1268413"/>
            <a:ext cx="2911475" cy="4598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63713" y="0"/>
            <a:ext cx="6107112"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Concept</a:t>
            </a:r>
          </a:p>
        </p:txBody>
      </p:sp>
      <p:sp>
        <p:nvSpPr>
          <p:cNvPr id="6147" name="Rectangle 3"/>
          <p:cNvSpPr>
            <a:spLocks noGrp="1" noChangeArrowheads="1"/>
          </p:cNvSpPr>
          <p:nvPr>
            <p:ph type="body" idx="1"/>
          </p:nvPr>
        </p:nvSpPr>
        <p:spPr>
          <a:xfrm>
            <a:off x="1187450" y="1052513"/>
            <a:ext cx="7956550" cy="5611812"/>
          </a:xfrm>
        </p:spPr>
        <p:txBody>
          <a:bodyPr lIns="64008" tIns="32004" rIns="64008" bIns="32004">
            <a:normAutofit lnSpcReduction="10000"/>
          </a:bodyPr>
          <a:lstStyle/>
          <a:p>
            <a:pPr marL="365760" indent="-283464" fontAlgn="auto">
              <a:spcAft>
                <a:spcPts val="0"/>
              </a:spcAft>
              <a:buFont typeface="Wingdings 2"/>
              <a:buChar char=""/>
              <a:defRPr/>
            </a:pPr>
            <a:r>
              <a:rPr lang="en-US" sz="2400" b="1" dirty="0" smtClean="0"/>
              <a:t>Text Section</a:t>
            </a:r>
            <a:r>
              <a:rPr lang="en-US" sz="2400" dirty="0" smtClean="0"/>
              <a:t>: </a:t>
            </a:r>
          </a:p>
          <a:p>
            <a:pPr marL="640080" lvl="1" indent="-237744" fontAlgn="auto">
              <a:spcAft>
                <a:spcPts val="0"/>
              </a:spcAft>
              <a:buFont typeface="Verdana"/>
              <a:buChar char="◦"/>
              <a:defRPr/>
            </a:pPr>
            <a:r>
              <a:rPr lang="en-US" sz="2000" dirty="0" smtClean="0"/>
              <a:t>Program Code</a:t>
            </a:r>
            <a:endParaRPr lang="en-US" sz="2000" b="1" dirty="0" smtClean="0"/>
          </a:p>
          <a:p>
            <a:pPr marL="365760" indent="-283464" fontAlgn="auto">
              <a:spcAft>
                <a:spcPts val="0"/>
              </a:spcAft>
              <a:buFont typeface="Wingdings 2"/>
              <a:buChar char=""/>
              <a:defRPr/>
            </a:pPr>
            <a:endParaRPr lang="en-US" sz="2400" b="1" dirty="0" smtClean="0"/>
          </a:p>
          <a:p>
            <a:pPr marL="365760" indent="-283464" fontAlgn="auto">
              <a:spcAft>
                <a:spcPts val="0"/>
              </a:spcAft>
              <a:buFont typeface="Wingdings 2"/>
              <a:buChar char=""/>
              <a:defRPr/>
            </a:pPr>
            <a:r>
              <a:rPr lang="en-US" sz="2400" b="1" dirty="0" smtClean="0"/>
              <a:t>Current Activity: </a:t>
            </a:r>
          </a:p>
          <a:p>
            <a:pPr marL="640080" lvl="1" indent="-237744" fontAlgn="auto">
              <a:spcAft>
                <a:spcPts val="0"/>
              </a:spcAft>
              <a:buFont typeface="Verdana"/>
              <a:buChar char="◦"/>
              <a:defRPr/>
            </a:pPr>
            <a:r>
              <a:rPr lang="en-US" sz="2000" dirty="0" smtClean="0"/>
              <a:t>Program counter and contents of processor registers.</a:t>
            </a:r>
          </a:p>
          <a:p>
            <a:pPr marL="365760" indent="-283464" fontAlgn="auto">
              <a:spcAft>
                <a:spcPts val="0"/>
              </a:spcAft>
              <a:buFont typeface="Wingdings 2"/>
              <a:buChar char=""/>
              <a:defRPr/>
            </a:pPr>
            <a:endParaRPr lang="en-US" sz="2400" b="1" dirty="0" smtClean="0"/>
          </a:p>
          <a:p>
            <a:pPr marL="365760" indent="-283464" fontAlgn="auto">
              <a:spcAft>
                <a:spcPts val="0"/>
              </a:spcAft>
              <a:buFont typeface="Wingdings 2"/>
              <a:buChar char=""/>
              <a:defRPr/>
            </a:pPr>
            <a:r>
              <a:rPr lang="en-US" sz="2400" b="1" dirty="0" smtClean="0"/>
              <a:t>Stack </a:t>
            </a:r>
            <a:r>
              <a:rPr lang="en-US" sz="2400" dirty="0" smtClean="0"/>
              <a:t>containing temporary data</a:t>
            </a:r>
          </a:p>
          <a:p>
            <a:pPr marL="640080" lvl="1" indent="-237744" fontAlgn="auto">
              <a:spcAft>
                <a:spcPts val="0"/>
              </a:spcAft>
              <a:buFont typeface="Verdana"/>
              <a:buChar char="◦"/>
              <a:defRPr/>
            </a:pPr>
            <a:r>
              <a:rPr lang="en-US" sz="2000" dirty="0" smtClean="0"/>
              <a:t>Function parameters, return addresses, local variables</a:t>
            </a:r>
          </a:p>
          <a:p>
            <a:pPr marL="365760" indent="-283464" fontAlgn="auto">
              <a:spcAft>
                <a:spcPts val="0"/>
              </a:spcAft>
              <a:buFont typeface="Wingdings 2"/>
              <a:buChar char=""/>
              <a:defRPr/>
            </a:pPr>
            <a:endParaRPr lang="en-US" sz="2400" b="1" dirty="0" smtClean="0"/>
          </a:p>
          <a:p>
            <a:pPr marL="365760" indent="-283464" fontAlgn="auto">
              <a:spcAft>
                <a:spcPts val="0"/>
              </a:spcAft>
              <a:buFont typeface="Wingdings 2"/>
              <a:buChar char=""/>
              <a:defRPr/>
            </a:pPr>
            <a:r>
              <a:rPr lang="en-US" sz="2400" b="1" dirty="0" smtClean="0"/>
              <a:t>Data section </a:t>
            </a:r>
          </a:p>
          <a:p>
            <a:pPr marL="640080" lvl="1" indent="-237744" fontAlgn="auto">
              <a:spcAft>
                <a:spcPts val="0"/>
              </a:spcAft>
              <a:buFont typeface="Verdana"/>
              <a:buChar char="◦"/>
              <a:defRPr/>
            </a:pPr>
            <a:r>
              <a:rPr lang="en-US" sz="2000" dirty="0" smtClean="0"/>
              <a:t>Contains global variables</a:t>
            </a:r>
          </a:p>
          <a:p>
            <a:pPr marL="365760" indent="-283464" fontAlgn="auto">
              <a:spcAft>
                <a:spcPts val="0"/>
              </a:spcAft>
              <a:buFont typeface="Wingdings 2"/>
              <a:buChar char=""/>
              <a:defRPr/>
            </a:pPr>
            <a:endParaRPr lang="en-US" sz="2400" b="1" dirty="0" smtClean="0"/>
          </a:p>
          <a:p>
            <a:pPr marL="365760" indent="-283464" fontAlgn="auto">
              <a:spcAft>
                <a:spcPts val="0"/>
              </a:spcAft>
              <a:buFont typeface="Wingdings 2"/>
              <a:buChar char=""/>
              <a:defRPr/>
            </a:pPr>
            <a:r>
              <a:rPr lang="en-US" sz="2400" b="1" dirty="0" smtClean="0"/>
              <a:t>Heap </a:t>
            </a:r>
          </a:p>
          <a:p>
            <a:pPr marL="640080" lvl="1" indent="-237744" fontAlgn="auto">
              <a:spcAft>
                <a:spcPts val="0"/>
              </a:spcAft>
              <a:buFont typeface="Verdana"/>
              <a:buChar char="◦"/>
              <a:defRPr/>
            </a:pPr>
            <a:r>
              <a:rPr lang="en-US" sz="2000" dirty="0" smtClean="0"/>
              <a:t>Contains memory dynamically allocated during run time</a:t>
            </a:r>
          </a:p>
          <a:p>
            <a:pPr marL="640080" lvl="1" indent="-237744" fontAlgn="auto">
              <a:lnSpc>
                <a:spcPct val="90000"/>
              </a:lnSpc>
              <a:spcAft>
                <a:spcPts val="0"/>
              </a:spcAft>
              <a:buFont typeface="Verdana"/>
              <a:buChar char="◦"/>
              <a:defRPr/>
            </a:pPr>
            <a:endParaRPr 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03350" y="0"/>
            <a:ext cx="7497763" cy="908050"/>
          </a:xfrm>
        </p:spPr>
        <p:txBody>
          <a:bodyPr lIns="64008" tIns="32004" rIns="64008" bIns="32004"/>
          <a:lstStyle/>
          <a:p>
            <a:pPr algn="ctr" fontAlgn="auto">
              <a:spcAft>
                <a:spcPts val="0"/>
              </a:spcAft>
              <a:defRPr/>
            </a:pPr>
            <a:r>
              <a:rPr lang="en-US" sz="3900" dirty="0" smtClean="0">
                <a:solidFill>
                  <a:schemeClr val="tx2">
                    <a:satMod val="130000"/>
                  </a:schemeClr>
                </a:solidFill>
              </a:rPr>
              <a:t>The Process</a:t>
            </a:r>
          </a:p>
        </p:txBody>
      </p:sp>
      <p:sp>
        <p:nvSpPr>
          <p:cNvPr id="14339" name="Content Placeholder 2"/>
          <p:cNvSpPr>
            <a:spLocks noGrp="1"/>
          </p:cNvSpPr>
          <p:nvPr>
            <p:ph idx="1"/>
          </p:nvPr>
        </p:nvSpPr>
        <p:spPr>
          <a:xfrm>
            <a:off x="1187450" y="1125538"/>
            <a:ext cx="7747000" cy="5543550"/>
          </a:xfrm>
        </p:spPr>
        <p:txBody>
          <a:bodyPr lIns="64008" tIns="32004" rIns="64008" bIns="32004"/>
          <a:lstStyle/>
          <a:p>
            <a:r>
              <a:rPr lang="en-US" sz="2400" smtClean="0"/>
              <a:t>Program is passive entity</a:t>
            </a:r>
          </a:p>
          <a:p>
            <a:pPr lvl="1"/>
            <a:r>
              <a:rPr lang="en-US" sz="2000" smtClean="0"/>
              <a:t>A file containing list of instructions stored on disk (executable file). </a:t>
            </a:r>
          </a:p>
          <a:p>
            <a:endParaRPr lang="en-US" sz="2400" smtClean="0"/>
          </a:p>
          <a:p>
            <a:r>
              <a:rPr lang="en-US" sz="2400" smtClean="0"/>
              <a:t>Process is active </a:t>
            </a:r>
          </a:p>
          <a:p>
            <a:pPr lvl="1"/>
            <a:r>
              <a:rPr lang="en-US" sz="2000" smtClean="0"/>
              <a:t>Program becomes process when executable file loaded into memory.</a:t>
            </a:r>
          </a:p>
          <a:p>
            <a:pPr lvl="1"/>
            <a:endParaRPr lang="en-US" sz="2000" smtClean="0"/>
          </a:p>
          <a:p>
            <a:pPr lvl="1"/>
            <a:r>
              <a:rPr lang="en-US" sz="2000" smtClean="0"/>
              <a:t>A program counter having next instruction to execute and other set of associated resources.</a:t>
            </a:r>
          </a:p>
          <a:p>
            <a:pPr lvl="1"/>
            <a:endParaRPr lang="en-US" sz="2000" smtClean="0"/>
          </a:p>
          <a:p>
            <a:pPr lvl="1"/>
            <a:r>
              <a:rPr lang="en-US" sz="2000" smtClean="0"/>
              <a:t>Execution of program started via GUI mouse clicks, command line entry of its name, etc</a:t>
            </a:r>
          </a:p>
          <a:p>
            <a:endParaRPr lang="en-US"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03350" y="0"/>
            <a:ext cx="7497763" cy="981075"/>
          </a:xfrm>
        </p:spPr>
        <p:txBody>
          <a:bodyPr lIns="64008" tIns="32004" rIns="64008" bIns="32004"/>
          <a:lstStyle/>
          <a:p>
            <a:pPr algn="ctr" fontAlgn="auto">
              <a:spcAft>
                <a:spcPts val="0"/>
              </a:spcAft>
              <a:defRPr/>
            </a:pPr>
            <a:r>
              <a:rPr lang="en-US" sz="3900" dirty="0" smtClean="0">
                <a:solidFill>
                  <a:schemeClr val="tx2">
                    <a:satMod val="130000"/>
                  </a:schemeClr>
                </a:solidFill>
              </a:rPr>
              <a:t>The Process</a:t>
            </a:r>
          </a:p>
        </p:txBody>
      </p:sp>
      <p:sp>
        <p:nvSpPr>
          <p:cNvPr id="15363" name="Content Placeholder 2"/>
          <p:cNvSpPr>
            <a:spLocks noGrp="1"/>
          </p:cNvSpPr>
          <p:nvPr>
            <p:ph idx="1"/>
          </p:nvPr>
        </p:nvSpPr>
        <p:spPr>
          <a:xfrm>
            <a:off x="1187450" y="1341438"/>
            <a:ext cx="7747000" cy="4824412"/>
          </a:xfrm>
        </p:spPr>
        <p:txBody>
          <a:bodyPr lIns="64008" tIns="32004" rIns="64008" bIns="32004"/>
          <a:lstStyle/>
          <a:p>
            <a:r>
              <a:rPr lang="en-US" sz="2400" dirty="0" smtClean="0"/>
              <a:t>Two processes may be associated with the same program.</a:t>
            </a:r>
          </a:p>
          <a:p>
            <a:endParaRPr lang="en-US" sz="2400" dirty="0" smtClean="0"/>
          </a:p>
          <a:p>
            <a:pPr lvl="1"/>
            <a:r>
              <a:rPr lang="en-US" sz="2000" dirty="0" smtClean="0"/>
              <a:t>Several users running different copies of same program.</a:t>
            </a:r>
          </a:p>
          <a:p>
            <a:pPr lvl="1"/>
            <a:endParaRPr lang="en-US" sz="2000" dirty="0" smtClean="0"/>
          </a:p>
          <a:p>
            <a:pPr lvl="1"/>
            <a:r>
              <a:rPr lang="en-US" sz="2000" dirty="0" smtClean="0"/>
              <a:t>One user opening several copies of same program. E.g. Web browser (Text section is same, but heap, pointers etc are different)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19250" y="0"/>
            <a:ext cx="6251575" cy="576263"/>
          </a:xfrm>
        </p:spPr>
        <p:txBody>
          <a:bodyPr lIns="64008" tIns="32004" rIns="64008" bIns="32004">
            <a:noAutofit/>
          </a:bodyPr>
          <a:lstStyle/>
          <a:p>
            <a:pPr algn="ctr" fontAlgn="auto">
              <a:spcAft>
                <a:spcPts val="0"/>
              </a:spcAft>
              <a:defRPr/>
            </a:pPr>
            <a:r>
              <a:rPr lang="en-US" sz="3900" dirty="0" smtClean="0">
                <a:solidFill>
                  <a:schemeClr val="tx2">
                    <a:satMod val="130000"/>
                  </a:schemeClr>
                </a:solidFill>
              </a:rPr>
              <a:t>Process State</a:t>
            </a:r>
          </a:p>
        </p:txBody>
      </p:sp>
      <p:sp>
        <p:nvSpPr>
          <p:cNvPr id="9219" name="Rectangle 3"/>
          <p:cNvSpPr>
            <a:spLocks noGrp="1" noChangeArrowheads="1"/>
          </p:cNvSpPr>
          <p:nvPr>
            <p:ph type="body" idx="1"/>
          </p:nvPr>
        </p:nvSpPr>
        <p:spPr>
          <a:xfrm>
            <a:off x="1116013" y="1052513"/>
            <a:ext cx="7777162" cy="5616575"/>
          </a:xfrm>
        </p:spPr>
        <p:txBody>
          <a:bodyPr lIns="64008" tIns="32004" rIns="64008" bIns="32004">
            <a:normAutofit fontScale="92500" lnSpcReduction="10000"/>
          </a:bodyPr>
          <a:lstStyle/>
          <a:p>
            <a:pPr marL="365760" indent="-283464" fontAlgn="auto">
              <a:spcAft>
                <a:spcPts val="0"/>
              </a:spcAft>
              <a:buFont typeface="Wingdings 2"/>
              <a:buChar char=""/>
              <a:defRPr/>
            </a:pPr>
            <a:r>
              <a:rPr lang="en-US" sz="2800" dirty="0" smtClean="0"/>
              <a:t>As a process executes, it changes state</a:t>
            </a:r>
          </a:p>
          <a:p>
            <a:pPr marL="640080" lvl="1" indent="-237744" fontAlgn="auto">
              <a:spcAft>
                <a:spcPts val="0"/>
              </a:spcAft>
              <a:buFont typeface="Verdana"/>
              <a:buChar char="◦"/>
              <a:defRPr/>
            </a:pPr>
            <a:r>
              <a:rPr lang="en-US" sz="2400" dirty="0" smtClean="0"/>
              <a:t>State defined in </a:t>
            </a:r>
            <a:r>
              <a:rPr lang="en-US" sz="2400" i="1" dirty="0" smtClean="0"/>
              <a:t>Current Activity</a:t>
            </a:r>
          </a:p>
          <a:p>
            <a:pPr marL="640080" lvl="1" indent="-237744" fontAlgn="auto">
              <a:spcAft>
                <a:spcPts val="0"/>
              </a:spcAft>
              <a:buFont typeface="Verdana"/>
              <a:buChar char="◦"/>
              <a:defRPr/>
            </a:pPr>
            <a:endParaRPr lang="en-US" sz="2400" b="1" dirty="0" smtClean="0"/>
          </a:p>
          <a:p>
            <a:pPr marL="640080" lvl="1" indent="-237744" fontAlgn="auto">
              <a:spcAft>
                <a:spcPts val="0"/>
              </a:spcAft>
              <a:buFont typeface="Verdana"/>
              <a:buChar char="◦"/>
              <a:defRPr/>
            </a:pPr>
            <a:r>
              <a:rPr lang="en-US" sz="2400" b="1" dirty="0" smtClean="0"/>
              <a:t>New</a:t>
            </a:r>
            <a:r>
              <a:rPr lang="en-US" sz="2400" dirty="0" smtClean="0"/>
              <a:t>:  The process is being created</a:t>
            </a:r>
          </a:p>
          <a:p>
            <a:pPr marL="640080" lvl="1" indent="-237744" fontAlgn="auto">
              <a:spcAft>
                <a:spcPts val="0"/>
              </a:spcAft>
              <a:buFont typeface="Verdana"/>
              <a:buChar char="◦"/>
              <a:defRPr/>
            </a:pPr>
            <a:endParaRPr lang="en-US" sz="2400" dirty="0" smtClean="0"/>
          </a:p>
          <a:p>
            <a:pPr marL="640080" lvl="1" indent="-237744" fontAlgn="auto">
              <a:spcAft>
                <a:spcPts val="0"/>
              </a:spcAft>
              <a:buFont typeface="Verdana"/>
              <a:buChar char="◦"/>
              <a:defRPr/>
            </a:pPr>
            <a:r>
              <a:rPr lang="en-US" sz="2400" b="1" dirty="0" smtClean="0"/>
              <a:t>Running</a:t>
            </a:r>
            <a:r>
              <a:rPr lang="en-US" sz="2400" dirty="0" smtClean="0"/>
              <a:t>:  Instructions are being executed</a:t>
            </a:r>
          </a:p>
          <a:p>
            <a:pPr marL="640080" lvl="1" indent="-237744" fontAlgn="auto">
              <a:spcAft>
                <a:spcPts val="0"/>
              </a:spcAft>
              <a:buFont typeface="Verdana"/>
              <a:buChar char="◦"/>
              <a:defRPr/>
            </a:pPr>
            <a:endParaRPr lang="en-US" sz="2400" b="1" dirty="0" smtClean="0"/>
          </a:p>
          <a:p>
            <a:pPr marL="640080" lvl="1" indent="-237744" fontAlgn="auto">
              <a:spcAft>
                <a:spcPts val="0"/>
              </a:spcAft>
              <a:buFont typeface="Verdana"/>
              <a:buChar char="◦"/>
              <a:defRPr/>
            </a:pPr>
            <a:r>
              <a:rPr lang="en-US" sz="2400" b="1" dirty="0" smtClean="0"/>
              <a:t>Waiting</a:t>
            </a:r>
            <a:r>
              <a:rPr lang="en-US" sz="2400" dirty="0" smtClean="0"/>
              <a:t>:  The process is waiting for some event to occur (I/O completion or reception of signal)</a:t>
            </a:r>
          </a:p>
          <a:p>
            <a:pPr marL="640080" lvl="1" indent="-237744" fontAlgn="auto">
              <a:spcAft>
                <a:spcPts val="0"/>
              </a:spcAft>
              <a:buFont typeface="Verdana"/>
              <a:buChar char="◦"/>
              <a:defRPr/>
            </a:pPr>
            <a:endParaRPr lang="en-US" sz="2400" b="1" dirty="0" smtClean="0"/>
          </a:p>
          <a:p>
            <a:pPr marL="640080" lvl="1" indent="-237744" fontAlgn="auto">
              <a:spcAft>
                <a:spcPts val="0"/>
              </a:spcAft>
              <a:buFont typeface="Verdana"/>
              <a:buChar char="◦"/>
              <a:defRPr/>
            </a:pPr>
            <a:r>
              <a:rPr lang="en-US" sz="2400" b="1" dirty="0" smtClean="0"/>
              <a:t>Ready</a:t>
            </a:r>
            <a:r>
              <a:rPr lang="en-US" sz="2400" dirty="0" smtClean="0"/>
              <a:t>:  The process is waiting to be assigned to a processor</a:t>
            </a:r>
          </a:p>
          <a:p>
            <a:pPr marL="640080" lvl="1" indent="-237744" fontAlgn="auto">
              <a:spcAft>
                <a:spcPts val="0"/>
              </a:spcAft>
              <a:buFont typeface="Verdana"/>
              <a:buChar char="◦"/>
              <a:defRPr/>
            </a:pPr>
            <a:endParaRPr lang="en-US" sz="2400" b="1" dirty="0" smtClean="0"/>
          </a:p>
          <a:p>
            <a:pPr marL="640080" lvl="1" indent="-237744" fontAlgn="auto">
              <a:spcAft>
                <a:spcPts val="0"/>
              </a:spcAft>
              <a:buFont typeface="Verdana"/>
              <a:buChar char="◦"/>
              <a:defRPr/>
            </a:pPr>
            <a:r>
              <a:rPr lang="en-US" sz="2400" b="1" dirty="0" smtClean="0"/>
              <a:t>Terminated</a:t>
            </a:r>
            <a:r>
              <a:rPr lang="en-US" sz="2400" dirty="0" smtClean="0"/>
              <a:t>:  The process has finished execution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3763</TotalTime>
  <Words>2291</Words>
  <Application>Microsoft Office PowerPoint</Application>
  <PresentationFormat>On-screen Show (4:3)</PresentationFormat>
  <Paragraphs>281</Paragraphs>
  <Slides>34</Slides>
  <Notes>29</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Solstice</vt:lpstr>
      <vt:lpstr>Operating Systems</vt:lpstr>
      <vt:lpstr>Roadmap</vt:lpstr>
      <vt:lpstr>Objectives</vt:lpstr>
      <vt:lpstr>Process Concept</vt:lpstr>
      <vt:lpstr>Process Concept</vt:lpstr>
      <vt:lpstr>Process Concept</vt:lpstr>
      <vt:lpstr>The Process</vt:lpstr>
      <vt:lpstr>The Process</vt:lpstr>
      <vt:lpstr>Process State</vt:lpstr>
      <vt:lpstr>Diagram of Process State</vt:lpstr>
      <vt:lpstr>Process Control Block (PCB)</vt:lpstr>
      <vt:lpstr>Process Control Block (PCB)</vt:lpstr>
      <vt:lpstr>Process Control Block (PCB)</vt:lpstr>
      <vt:lpstr>Process Control Block (PCB)</vt:lpstr>
      <vt:lpstr>Threads</vt:lpstr>
      <vt:lpstr>CPU Switch From Process to Process</vt:lpstr>
      <vt:lpstr>Process Scheduling</vt:lpstr>
      <vt:lpstr>Process Execution</vt:lpstr>
      <vt:lpstr>Trace from the  processes point of view:</vt:lpstr>
      <vt:lpstr>Trace from Processors  point of view</vt:lpstr>
      <vt:lpstr>Process Scheduling</vt:lpstr>
      <vt:lpstr>Representation of Process Scheduling</vt:lpstr>
      <vt:lpstr>Ready Queue And Various  I/O Device Queues</vt:lpstr>
      <vt:lpstr>Schedulers</vt:lpstr>
      <vt:lpstr>Schedulers (Cont.)</vt:lpstr>
      <vt:lpstr>Schedulers (Cont.)</vt:lpstr>
      <vt:lpstr>Schedulers (cont..) Addition of Medium Term Scheduling</vt:lpstr>
      <vt:lpstr>Suspended Processes</vt:lpstr>
      <vt:lpstr>One Suspend State</vt:lpstr>
      <vt:lpstr>Two Suspend States</vt:lpstr>
      <vt:lpstr>Context Switch</vt:lpstr>
      <vt:lpstr>Context Switch</vt:lpstr>
      <vt:lpstr>Some Code Snippets Not Included in Theory Exams</vt:lpstr>
      <vt:lpstr>Process Representation in Linux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Fundamentals</dc:title>
  <dc:creator>Hammad</dc:creator>
  <cp:lastModifiedBy>Hammad</cp:lastModifiedBy>
  <cp:revision>617</cp:revision>
  <dcterms:created xsi:type="dcterms:W3CDTF">2011-02-04T13:20:42Z</dcterms:created>
  <dcterms:modified xsi:type="dcterms:W3CDTF">2011-10-05T18:49:36Z</dcterms:modified>
</cp:coreProperties>
</file>