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535" r:id="rId2"/>
    <p:sldId id="539" r:id="rId3"/>
    <p:sldId id="540" r:id="rId4"/>
    <p:sldId id="613" r:id="rId5"/>
    <p:sldId id="541" r:id="rId6"/>
    <p:sldId id="586" r:id="rId7"/>
    <p:sldId id="617" r:id="rId8"/>
    <p:sldId id="615" r:id="rId9"/>
    <p:sldId id="616" r:id="rId10"/>
    <p:sldId id="583" r:id="rId11"/>
    <p:sldId id="584" r:id="rId12"/>
    <p:sldId id="585" r:id="rId13"/>
    <p:sldId id="543" r:id="rId14"/>
    <p:sldId id="587" r:id="rId15"/>
    <p:sldId id="544" r:id="rId16"/>
    <p:sldId id="588" r:id="rId17"/>
    <p:sldId id="547" r:id="rId18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831" autoAdjust="0"/>
  </p:normalViewPr>
  <p:slideViewPr>
    <p:cSldViewPr>
      <p:cViewPr varScale="1">
        <p:scale>
          <a:sx n="68" d="100"/>
          <a:sy n="68" d="100"/>
        </p:scale>
        <p:origin x="-11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E399852-471F-4104-8677-95A35CA51D51}" type="datetimeFigureOut">
              <a:rPr lang="en-GB"/>
              <a:pPr>
                <a:defRPr/>
              </a:pPr>
              <a:t>10/11/2011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A8DEC4C-832E-4672-8146-D88C327011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2588CA8-72AC-4C33-B41C-E49E9F357292}" type="datetimeFigureOut">
              <a:rPr lang="en-GB"/>
              <a:pPr>
                <a:defRPr/>
              </a:pPr>
              <a:t>10/11/2011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F73C124-99A8-47D9-ADE6-1DE4E43B874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B38B89-971C-46F1-B998-4B70BC9951E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F4EECD-9CDA-468D-9BB7-284319931DF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315BFA-CCED-4A2F-A5BC-6E08983FC01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Within a process, there may be one or more threads, each with the following:</a:t>
            </a:r>
          </a:p>
          <a:p>
            <a:r>
              <a:rPr lang="en-NZ" smtClean="0"/>
              <a:t>• A thread execution state (Running, Ready, etc.).</a:t>
            </a:r>
          </a:p>
          <a:p>
            <a:r>
              <a:rPr lang="en-NZ" smtClean="0"/>
              <a:t>• A saved thread context when not running; </a:t>
            </a:r>
          </a:p>
          <a:p>
            <a:endParaRPr lang="en-NZ" smtClean="0"/>
          </a:p>
          <a:p>
            <a:r>
              <a:rPr lang="en-NZ" smtClean="0"/>
              <a:t>one way to view a thread is as an independent program counter operating within a process.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C96F58-7322-4ACB-95CA-90A8A224B56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NZ" b="1" dirty="0" smtClean="0"/>
              <a:t>Animated Slide</a:t>
            </a:r>
          </a:p>
          <a:p>
            <a:pPr>
              <a:defRPr/>
            </a:pPr>
            <a:r>
              <a:rPr lang="en-NZ" b="1" dirty="0" smtClean="0"/>
              <a:t>Onload</a:t>
            </a:r>
            <a:r>
              <a:rPr lang="en-NZ" dirty="0" smtClean="0"/>
              <a:t> Enlarges top-left to discuss DOS</a:t>
            </a:r>
          </a:p>
          <a:p>
            <a:pPr>
              <a:defRPr/>
            </a:pPr>
            <a:r>
              <a:rPr lang="en-NZ" b="1" dirty="0" smtClean="0"/>
              <a:t>Click1:</a:t>
            </a:r>
            <a:r>
              <a:rPr lang="en-NZ" dirty="0" smtClean="0"/>
              <a:t> Enlarges bottom-left for Unix</a:t>
            </a:r>
          </a:p>
          <a:p>
            <a:pPr>
              <a:defRPr/>
            </a:pPr>
            <a:endParaRPr lang="en-NZ" dirty="0" smtClean="0"/>
          </a:p>
          <a:p>
            <a:pPr>
              <a:defRPr/>
            </a:pPr>
            <a:r>
              <a:rPr lang="en-NZ" dirty="0" smtClean="0"/>
              <a:t>Single Threaded approach: The traditional approach of a single thread of execution per process, in which the concept of a thread is not recognized, examples are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 smtClean="0"/>
              <a:t>MS DOS (single process, single thread)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 smtClean="0"/>
              <a:t>Unix  (multiple, single threaded processes)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1E9DA3-9116-4E29-88B6-6126A1E22B3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b="1" smtClean="0"/>
              <a:t>Animated Slide</a:t>
            </a:r>
          </a:p>
          <a:p>
            <a:r>
              <a:rPr lang="en-US" b="1" smtClean="0"/>
              <a:t>Onload: </a:t>
            </a:r>
            <a:r>
              <a:rPr lang="en-US" smtClean="0"/>
              <a:t>Emphasis on top-right and JRE (single process, multiple thread), </a:t>
            </a:r>
          </a:p>
          <a:p>
            <a:r>
              <a:rPr lang="en-US" b="1" smtClean="0"/>
              <a:t>Click 1: </a:t>
            </a:r>
            <a:r>
              <a:rPr lang="en-US" smtClean="0"/>
              <a:t>Emphasis on multiple processes with multiple threads – this is the main topic of this chapter</a:t>
            </a:r>
          </a:p>
          <a:p>
            <a:endParaRPr lang="en-US" smtClean="0"/>
          </a:p>
          <a:p>
            <a:r>
              <a:rPr lang="en-NZ" smtClean="0"/>
              <a:t>JRE  is an example of a system of one process with multiple threads. </a:t>
            </a:r>
          </a:p>
          <a:p>
            <a:endParaRPr lang="en-NZ" smtClean="0"/>
          </a:p>
          <a:p>
            <a:r>
              <a:rPr lang="en-NZ" smtClean="0"/>
              <a:t>Of main interest in this chapter is the use of multiple processes, each of which support multiple threads.</a:t>
            </a:r>
          </a:p>
          <a:p>
            <a:pPr lvl="1"/>
            <a:r>
              <a:rPr lang="en-NZ" smtClean="0"/>
              <a:t>Examples include:</a:t>
            </a:r>
          </a:p>
          <a:p>
            <a:pPr lvl="2">
              <a:buFontTx/>
              <a:buChar char="•"/>
            </a:pPr>
            <a:r>
              <a:rPr lang="en-NZ" smtClean="0"/>
              <a:t> Windows, </a:t>
            </a:r>
          </a:p>
          <a:p>
            <a:pPr lvl="2">
              <a:buFontTx/>
              <a:buChar char="•"/>
            </a:pPr>
            <a:r>
              <a:rPr lang="en-NZ" smtClean="0"/>
              <a:t>Solaris, </a:t>
            </a:r>
          </a:p>
          <a:p>
            <a:pPr lvl="2">
              <a:buFontTx/>
              <a:buChar char="•"/>
            </a:pPr>
            <a:r>
              <a:rPr lang="en-NZ" smtClean="0"/>
              <a:t>and many modern versions of UNIX.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FEF8F5-E727-4948-880A-148BF04AD03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4C3555-F1B7-4860-A361-01EC26F19E3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4126DD5-8A53-4293-9A42-63A12804633C}" type="datetimeFigureOut">
              <a:rPr lang="en-GB"/>
              <a:pPr>
                <a:defRPr/>
              </a:pPr>
              <a:t>10/11/2011</a:t>
            </a:fld>
            <a:endParaRPr lang="en-GB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8AA2326-F760-4DC7-BCDD-55BAD087366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53703-3336-4A2B-ABA5-15877E3785D7}" type="datetimeFigureOut">
              <a:rPr lang="en-GB"/>
              <a:pPr>
                <a:defRPr/>
              </a:pPr>
              <a:t>10/11/2011</a:t>
            </a:fld>
            <a:endParaRPr lang="en-GB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E1E01-2045-4893-9FA2-8AA3B590AE2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843FC-EB9A-4A6A-BD73-D1EDA807A38B}" type="datetimeFigureOut">
              <a:rPr lang="en-GB"/>
              <a:pPr>
                <a:defRPr/>
              </a:pPr>
              <a:t>10/11/2011</a:t>
            </a:fld>
            <a:endParaRPr lang="en-GB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A2123-2578-4B01-B27B-98C6E1726D3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50DC4-4E64-4190-BEDA-9D6EE5AC2592}" type="datetimeFigureOut">
              <a:rPr lang="en-GB"/>
              <a:pPr>
                <a:defRPr/>
              </a:pPr>
              <a:t>10/11/2011</a:t>
            </a:fld>
            <a:endParaRPr lang="en-GB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F75E5-6D7D-4FDD-BC37-9520747E04A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8831792-8E87-4DE4-978A-2D81AFF2A00A}" type="datetimeFigureOut">
              <a:rPr lang="en-GB"/>
              <a:pPr>
                <a:defRPr/>
              </a:pPr>
              <a:t>10/11/2011</a:t>
            </a:fld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EC58077-0880-4C5E-9D9E-1CA3E062AC5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C3321-6E8E-49F0-A4D8-F3C6835FCDFC}" type="datetimeFigureOut">
              <a:rPr lang="en-GB"/>
              <a:pPr>
                <a:defRPr/>
              </a:pPr>
              <a:t>10/11/2011</a:t>
            </a:fld>
            <a:endParaRPr lang="en-GB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CBAB5-7067-4567-AC79-F347039D7E2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43F523D-7866-432C-8673-0689FCF74973}" type="datetimeFigureOut">
              <a:rPr lang="en-GB"/>
              <a:pPr>
                <a:defRPr/>
              </a:pPr>
              <a:t>10/11/2011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2B824DE-C4FE-44BF-AB72-CAD35CE9C4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81587-1FD6-42B4-8101-1B7907A308EB}" type="datetimeFigureOut">
              <a:rPr lang="en-GB"/>
              <a:pPr>
                <a:defRPr/>
              </a:pPr>
              <a:t>10/11/2011</a:t>
            </a:fld>
            <a:endParaRPr lang="en-GB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1BD4-F41B-42BD-9680-13E471BC21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FFE70A0-50C7-48B7-BC2A-B15C2EE2C1EB}" type="datetimeFigureOut">
              <a:rPr lang="en-GB"/>
              <a:pPr>
                <a:defRPr/>
              </a:pPr>
              <a:t>10/11/2011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8661150-6CD1-49FB-B5DB-85610163B7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1E337DE-B322-419B-9335-863C71272FD1}" type="datetimeFigureOut">
              <a:rPr lang="en-GB"/>
              <a:pPr>
                <a:defRPr/>
              </a:pPr>
              <a:t>10/11/2011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590D724-47B0-4ABC-9D1E-D172C50765F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7FE8204-91D8-4FD0-A7F2-AFFB57C1EFAA}" type="datetimeFigureOut">
              <a:rPr lang="en-GB"/>
              <a:pPr>
                <a:defRPr/>
              </a:pPr>
              <a:t>10/11/2011</a:t>
            </a:fld>
            <a:endParaRPr lang="en-GB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1A7C6F1-9565-46D2-BA26-CCD84AD3BF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38EB9BD-9BA7-40CB-865B-967FC5E5D42D}" type="datetimeFigureOut">
              <a:rPr lang="en-GB"/>
              <a:pPr>
                <a:defRPr/>
              </a:pPr>
              <a:t>10/11/2011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592D77C9-9128-4E4F-BC71-01AEF2CA20B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3" r:id="rId2"/>
    <p:sldLayoutId id="2147483879" r:id="rId3"/>
    <p:sldLayoutId id="2147483874" r:id="rId4"/>
    <p:sldLayoutId id="2147483880" r:id="rId5"/>
    <p:sldLayoutId id="2147483875" r:id="rId6"/>
    <p:sldLayoutId id="2147483881" r:id="rId7"/>
    <p:sldLayoutId id="2147483882" r:id="rId8"/>
    <p:sldLayoutId id="2147483883" r:id="rId9"/>
    <p:sldLayoutId id="2147483876" r:id="rId10"/>
    <p:sldLayoutId id="214748387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6013" y="549275"/>
            <a:ext cx="7405687" cy="9953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Operating Systems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4267200"/>
            <a:ext cx="6019800" cy="601663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sz="2000" b="1" dirty="0" smtClean="0"/>
              <a:t>Hammad Afzal</a:t>
            </a:r>
          </a:p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endParaRPr lang="en-US" sz="2000" b="1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139825" y="4868863"/>
            <a:ext cx="45720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>
              <a:latin typeface="Gill Sans MT"/>
            </a:endParaRPr>
          </a:p>
          <a:p>
            <a:endParaRPr lang="en-US" sz="1600">
              <a:latin typeface="Gill Sans MT"/>
            </a:endParaRPr>
          </a:p>
          <a:p>
            <a:r>
              <a:rPr lang="en-US" sz="1600">
                <a:latin typeface="Gill Sans MT"/>
              </a:rPr>
              <a:t>Department of Computer Software Engineering</a:t>
            </a:r>
          </a:p>
          <a:p>
            <a:r>
              <a:rPr lang="en-US" sz="1600">
                <a:latin typeface="Gill Sans MT"/>
              </a:rPr>
              <a:t>National University of Sciences and Technology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116013" y="4572000"/>
            <a:ext cx="2436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Gill Sans MT"/>
              </a:rPr>
              <a:t>hammad.afzal@mcs.edu.pk</a:t>
            </a:r>
          </a:p>
        </p:txBody>
      </p:sp>
      <p:sp>
        <p:nvSpPr>
          <p:cNvPr id="8198" name="TextBox 5"/>
          <p:cNvSpPr txBox="1">
            <a:spLocks noChangeArrowheads="1"/>
          </p:cNvSpPr>
          <p:nvPr/>
        </p:nvSpPr>
        <p:spPr bwMode="auto">
          <a:xfrm>
            <a:off x="5759450" y="1916113"/>
            <a:ext cx="3384550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Gill Sans MT"/>
              </a:rPr>
              <a:t>Chapter 4 </a:t>
            </a:r>
          </a:p>
          <a:p>
            <a:r>
              <a:rPr lang="en-US" sz="4000" b="1">
                <a:latin typeface="Gill Sans MT"/>
              </a:rPr>
              <a:t>Threads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 lIns="64008" tIns="32004" rIns="64008" bIns="32004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Motivation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187450" y="1484313"/>
            <a:ext cx="7499350" cy="4800600"/>
          </a:xfrm>
        </p:spPr>
        <p:txBody>
          <a:bodyPr lIns="64008" tIns="32004" rIns="64008" bIns="32004"/>
          <a:lstStyle/>
          <a:p>
            <a:pPr eaLnBrk="1" hangingPunct="1"/>
            <a:r>
              <a:rPr lang="en-US" sz="2400" smtClean="0"/>
              <a:t>Application implemented as a separate process with several threads of control.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Multiple tasks with the application can be implemented by separate threads.</a:t>
            </a:r>
          </a:p>
          <a:p>
            <a:pPr lvl="1" eaLnBrk="1" hangingPunct="1"/>
            <a:r>
              <a:rPr lang="en-US" sz="2000" smtClean="0"/>
              <a:t>For example, in browser, various tasks performed in threads include</a:t>
            </a:r>
          </a:p>
          <a:p>
            <a:pPr lvl="2" eaLnBrk="1" hangingPunct="1"/>
            <a:endParaRPr lang="en-US" sz="1600" smtClean="0"/>
          </a:p>
          <a:p>
            <a:pPr lvl="2" eaLnBrk="1" hangingPunct="1"/>
            <a:r>
              <a:rPr lang="en-US" sz="1600" smtClean="0"/>
              <a:t>Update display</a:t>
            </a:r>
          </a:p>
          <a:p>
            <a:pPr lvl="2" eaLnBrk="1" hangingPunct="1"/>
            <a:r>
              <a:rPr lang="en-US" sz="1600" smtClean="0"/>
              <a:t>Fetch data</a:t>
            </a:r>
          </a:p>
          <a:p>
            <a:pPr lvl="2" eaLnBrk="1" hangingPunct="1"/>
            <a:r>
              <a:rPr lang="en-US" sz="1600" smtClean="0"/>
              <a:t>Receive input from user.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 lIns="64008" tIns="32004" rIns="64008" bIns="32004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Motivation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 lIns="64008" tIns="32004" rIns="64008" bIns="32004"/>
          <a:lstStyle/>
          <a:p>
            <a:pPr eaLnBrk="1" hangingPunct="1"/>
            <a:r>
              <a:rPr lang="en-US" sz="2400" smtClean="0"/>
              <a:t>Process creation is heavy-weight while thread creation is light-weight.</a:t>
            </a:r>
          </a:p>
          <a:p>
            <a:pPr lvl="1" indent="-282575" eaLnBrk="1" hangingPunct="1">
              <a:buFont typeface="Wingdings 2" pitchFamily="18" charset="2"/>
              <a:buChar char=""/>
            </a:pPr>
            <a:r>
              <a:rPr lang="en-US" sz="2000" smtClean="0"/>
              <a:t>Generally more efficient to use one process with multiple threads.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Can simplify code, increase efficiency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Kernels are generally multithreaded.</a:t>
            </a:r>
          </a:p>
          <a:p>
            <a:pPr lvl="1" indent="-282575" eaLnBrk="1" hangingPunct="1">
              <a:buFont typeface="Wingdings 2" pitchFamily="18" charset="2"/>
              <a:buChar char=""/>
            </a:pPr>
            <a:r>
              <a:rPr lang="en-US" sz="2000" smtClean="0"/>
              <a:t>Each thread performs a specific task such as managing devices or interrupt handling.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885825" y="277813"/>
            <a:ext cx="8229600" cy="576262"/>
          </a:xfrm>
        </p:spPr>
        <p:txBody>
          <a:bodyPr lIns="64008" tIns="32004" rIns="64008" bIns="32004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Multithreaded Server Architecture</a:t>
            </a:r>
          </a:p>
        </p:txBody>
      </p:sp>
      <p:pic>
        <p:nvPicPr>
          <p:cNvPr id="19459" name="Picture 4" descr="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3163" y="2209800"/>
            <a:ext cx="71088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62013" y="0"/>
            <a:ext cx="8281987" cy="771525"/>
          </a:xfrm>
        </p:spPr>
        <p:txBody>
          <a:bodyPr lIns="64008" tIns="32004" rIns="64008" bIns="32004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Benefits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765175"/>
            <a:ext cx="7956550" cy="5543550"/>
          </a:xfrm>
        </p:spPr>
        <p:txBody>
          <a:bodyPr lIns="64008" tIns="32004" rIns="64008" bIns="32004"/>
          <a:lstStyle/>
          <a:p>
            <a:pPr eaLnBrk="1" hangingPunct="1"/>
            <a:r>
              <a:rPr lang="en-US" sz="2000" b="1" smtClean="0"/>
              <a:t>Responsiveness:</a:t>
            </a:r>
          </a:p>
          <a:p>
            <a:pPr lvl="1" eaLnBrk="1" hangingPunct="1"/>
            <a:r>
              <a:rPr lang="en-US" sz="1800" smtClean="0"/>
              <a:t>Interactive application remains responsive even when part of it is blocked or busy in a lengthy operations</a:t>
            </a:r>
            <a:endParaRPr lang="en-US" sz="2400" b="1" smtClean="0"/>
          </a:p>
          <a:p>
            <a:pPr eaLnBrk="1" hangingPunct="1"/>
            <a:r>
              <a:rPr lang="en-US" sz="2000" b="1" smtClean="0"/>
              <a:t>Resource Sharing</a:t>
            </a:r>
          </a:p>
          <a:p>
            <a:pPr lvl="1" eaLnBrk="1" hangingPunct="1"/>
            <a:r>
              <a:rPr lang="en-US" sz="1800" smtClean="0"/>
              <a:t>Threads share the memory and resources of processes by default.</a:t>
            </a:r>
          </a:p>
          <a:p>
            <a:pPr lvl="1" eaLnBrk="1" hangingPunct="1"/>
            <a:r>
              <a:rPr lang="en-US" sz="1800" smtClean="0"/>
              <a:t>Shared code and data: several different threads of activity within same address space.</a:t>
            </a:r>
            <a:endParaRPr lang="en-US" sz="1800" b="1" smtClean="0"/>
          </a:p>
          <a:p>
            <a:pPr eaLnBrk="1" hangingPunct="1"/>
            <a:r>
              <a:rPr lang="en-US" sz="2000" b="1" smtClean="0"/>
              <a:t>Economy</a:t>
            </a:r>
          </a:p>
          <a:p>
            <a:pPr lvl="1" eaLnBrk="1" hangingPunct="1"/>
            <a:r>
              <a:rPr lang="en-US" sz="1800" smtClean="0"/>
              <a:t>More economical to create and context-switch threads.</a:t>
            </a:r>
          </a:p>
          <a:p>
            <a:pPr lvl="1" eaLnBrk="1" hangingPunct="1"/>
            <a:r>
              <a:rPr lang="en-US" sz="1800" smtClean="0"/>
              <a:t>E.g. In solaris, creating process is 30 times slower than creating thread and context switching is five times slower</a:t>
            </a:r>
            <a:endParaRPr lang="en-US" sz="1800" b="1" smtClean="0"/>
          </a:p>
          <a:p>
            <a:pPr eaLnBrk="1" hangingPunct="1"/>
            <a:r>
              <a:rPr lang="en-US" sz="2000" b="1" smtClean="0"/>
              <a:t>Scalability</a:t>
            </a:r>
          </a:p>
          <a:p>
            <a:pPr lvl="1" eaLnBrk="1" hangingPunct="1"/>
            <a:r>
              <a:rPr lang="en-US" sz="1800" smtClean="0"/>
              <a:t>Threads may be running in parallel on multiple cores. </a:t>
            </a:r>
          </a:p>
          <a:p>
            <a:pPr lvl="1" eaLnBrk="1" hangingPunct="1"/>
            <a:r>
              <a:rPr lang="en-US" sz="1800" smtClean="0"/>
              <a:t>Increased parallelism.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809625" y="169863"/>
            <a:ext cx="8229600" cy="882650"/>
          </a:xfrm>
        </p:spPr>
        <p:txBody>
          <a:bodyPr lIns="64008" tIns="32004" rIns="64008" bIns="32004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Concurrent Execution on a Single-core System</a:t>
            </a:r>
          </a:p>
        </p:txBody>
      </p:sp>
      <p:pic>
        <p:nvPicPr>
          <p:cNvPr id="21507" name="Picture 4" descr="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013" y="1557338"/>
            <a:ext cx="761523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87450" y="2636838"/>
            <a:ext cx="7956550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008" tIns="32004" rIns="64008" bIns="32004"/>
          <a:lstStyle/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2400" dirty="0">
                <a:latin typeface="+mn-lt"/>
                <a:cs typeface="+mn-cs"/>
              </a:rPr>
              <a:t>Concurrency means that execution of threads will be interleaved over time. </a:t>
            </a:r>
            <a:endParaRPr lang="en-US" sz="20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012825" y="277813"/>
            <a:ext cx="7673975" cy="576262"/>
          </a:xfrm>
        </p:spPr>
        <p:txBody>
          <a:bodyPr lIns="64008" tIns="32004" rIns="64008" bIns="32004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Multi-core Programming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806450" y="1233488"/>
            <a:ext cx="7723188" cy="4530725"/>
          </a:xfrm>
        </p:spPr>
        <p:txBody>
          <a:bodyPr lIns="64008" tIns="32004" rIns="64008" bIns="32004"/>
          <a:lstStyle/>
          <a:p>
            <a:pPr eaLnBrk="1" hangingPunct="1"/>
            <a:r>
              <a:rPr lang="en-US" sz="2800" smtClean="0"/>
              <a:t>Multicore: Multiple computing cores on a single chip.</a:t>
            </a:r>
          </a:p>
          <a:p>
            <a:pPr lvl="1" eaLnBrk="1" hangingPunct="1"/>
            <a:r>
              <a:rPr lang="en-US" sz="2400" smtClean="0"/>
              <a:t>Each core appears as a separate processor to OS.</a:t>
            </a:r>
          </a:p>
          <a:p>
            <a:pPr lvl="1" eaLnBrk="1" hangingPunct="1"/>
            <a:r>
              <a:rPr lang="en-US" sz="2400" smtClean="0"/>
              <a:t>Threads can run in parallel, separate thread on separate core.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Designers of OS must write scheduling algorithms that use multiple processing cores to allow parallel execution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400" smtClean="0"/>
              <a:t>Application programmers to write multi-threaded codes to take advantage of muticore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012825" y="277813"/>
            <a:ext cx="7673975" cy="576262"/>
          </a:xfrm>
        </p:spPr>
        <p:txBody>
          <a:bodyPr lIns="64008" tIns="32004" rIns="64008" bIns="32004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Multi-core Programming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116013" y="1052513"/>
            <a:ext cx="7777162" cy="5624512"/>
          </a:xfrm>
        </p:spPr>
        <p:txBody>
          <a:bodyPr lIns="64008" tIns="32004" rIns="64008" bIns="32004"/>
          <a:lstStyle/>
          <a:p>
            <a:pPr eaLnBrk="1" hangingPunct="1"/>
            <a:r>
              <a:rPr lang="en-US" sz="2800" smtClean="0"/>
              <a:t>Challenges include:</a:t>
            </a:r>
          </a:p>
          <a:p>
            <a:pPr lvl="1" eaLnBrk="1" hangingPunct="1"/>
            <a:r>
              <a:rPr lang="en-US" sz="2400" b="1" smtClean="0"/>
              <a:t>Dividing activities: </a:t>
            </a:r>
          </a:p>
          <a:p>
            <a:pPr lvl="2" eaLnBrk="1" hangingPunct="1"/>
            <a:r>
              <a:rPr lang="en-US" sz="2000" smtClean="0"/>
              <a:t>find areas that can be divided into separate concurrent tasks.</a:t>
            </a:r>
          </a:p>
          <a:p>
            <a:pPr lvl="1" eaLnBrk="1" hangingPunct="1"/>
            <a:r>
              <a:rPr lang="en-US" sz="2400" b="1" smtClean="0"/>
              <a:t>Balance:</a:t>
            </a:r>
          </a:p>
          <a:p>
            <a:pPr lvl="2" eaLnBrk="1" hangingPunct="1"/>
            <a:r>
              <a:rPr lang="en-US" sz="2000" smtClean="0"/>
              <a:t>Divided tasks must perform equal work of equal value</a:t>
            </a:r>
          </a:p>
          <a:p>
            <a:pPr lvl="1" eaLnBrk="1" hangingPunct="1"/>
            <a:r>
              <a:rPr lang="en-US" sz="2400" b="1" smtClean="0"/>
              <a:t>Data splitting</a:t>
            </a:r>
          </a:p>
          <a:p>
            <a:pPr lvl="2" eaLnBrk="1" hangingPunct="1"/>
            <a:r>
              <a:rPr lang="en-US" sz="2000" smtClean="0"/>
              <a:t>Not only application be divided, but data may also be splited among the threads.</a:t>
            </a:r>
          </a:p>
          <a:p>
            <a:pPr lvl="1" eaLnBrk="1" hangingPunct="1"/>
            <a:r>
              <a:rPr lang="en-US" sz="2400" b="1" smtClean="0"/>
              <a:t>Data dependency</a:t>
            </a:r>
          </a:p>
          <a:p>
            <a:pPr lvl="2" eaLnBrk="1" hangingPunct="1"/>
            <a:r>
              <a:rPr lang="en-US" sz="2000" smtClean="0"/>
              <a:t>IF data of one task depends on other’s, programmers must synchronize the execution of task.</a:t>
            </a:r>
          </a:p>
          <a:p>
            <a:pPr lvl="1" eaLnBrk="1" hangingPunct="1"/>
            <a:r>
              <a:rPr lang="en-US" sz="2400" b="1" smtClean="0"/>
              <a:t>Testing and debugging</a:t>
            </a:r>
          </a:p>
          <a:p>
            <a:pPr lvl="2" eaLnBrk="1" hangingPunct="1"/>
            <a:r>
              <a:rPr lang="en-US" sz="2000" smtClean="0"/>
              <a:t>More complex than testing and debugging single-threaded 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914400" y="188913"/>
            <a:ext cx="8229600" cy="576262"/>
          </a:xfrm>
        </p:spPr>
        <p:txBody>
          <a:bodyPr lIns="64008" tIns="32004" rIns="64008" bIns="32004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Parallel Execution on a Multi-core System</a:t>
            </a:r>
          </a:p>
        </p:txBody>
      </p:sp>
      <p:pic>
        <p:nvPicPr>
          <p:cNvPr id="24579" name="Picture 4" descr="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7500" y="2405063"/>
            <a:ext cx="6097588" cy="213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64008" tIns="32004" rIns="64008" bIns="32004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Roadmap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64008" tIns="32004" rIns="64008" bIns="32004"/>
          <a:lstStyle/>
          <a:p>
            <a:pPr eaLnBrk="1" hangingPunct="1"/>
            <a:r>
              <a:rPr lang="en-US" sz="2000" smtClean="0"/>
              <a:t>Overview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Multithreading Models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Thread Libraries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Threading Issues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Operating System Examples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Windows XP Threads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Linux Threads</a:t>
            </a:r>
          </a:p>
          <a:p>
            <a:pPr eaLnBrk="1" hangingPunct="1">
              <a:buFont typeface="Monotype Sorts"/>
              <a:buNone/>
            </a:pPr>
            <a:endParaRPr lang="en-US" sz="20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403350" y="0"/>
            <a:ext cx="7499350" cy="1143000"/>
          </a:xfrm>
        </p:spPr>
        <p:txBody>
          <a:bodyPr lIns="64008" tIns="32004" rIns="64008" bIns="32004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Objectives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187450" y="1233488"/>
            <a:ext cx="7254875" cy="4530725"/>
          </a:xfrm>
        </p:spPr>
        <p:txBody>
          <a:bodyPr lIns="64008" tIns="32004" rIns="64008" bIns="32004"/>
          <a:lstStyle/>
          <a:p>
            <a:pPr eaLnBrk="1" hangingPunct="1"/>
            <a:r>
              <a:rPr lang="en-US" sz="2400" smtClean="0"/>
              <a:t>To introduce the notion of a thread — a fundamental unit of CPU utilization that forms the basis of multithreaded computer systems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To discuss the APIs for the Pthreads, Win32, and Java thread libraries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To examine issues related to multithreaded programming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 idx="4294967295"/>
          </p:nvPr>
        </p:nvSpPr>
        <p:spPr>
          <a:xfrm>
            <a:off x="971550" y="0"/>
            <a:ext cx="8172450" cy="83661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Processes and Threads</a:t>
            </a:r>
          </a:p>
        </p:txBody>
      </p:sp>
      <p:sp>
        <p:nvSpPr>
          <p:cNvPr id="11267" name="Content Placeholder 3"/>
          <p:cNvSpPr>
            <a:spLocks noGrp="1"/>
          </p:cNvSpPr>
          <p:nvPr>
            <p:ph idx="4294967295"/>
          </p:nvPr>
        </p:nvSpPr>
        <p:spPr>
          <a:xfrm>
            <a:off x="1042988" y="1125538"/>
            <a:ext cx="7921625" cy="5427662"/>
          </a:xfrm>
        </p:spPr>
        <p:txBody>
          <a:bodyPr/>
          <a:lstStyle/>
          <a:p>
            <a:r>
              <a:rPr lang="en-US" sz="2400" smtClean="0"/>
              <a:t>Processes have two characteristics:</a:t>
            </a:r>
          </a:p>
          <a:p>
            <a:pPr lvl="1"/>
            <a:endParaRPr lang="en-US" sz="2000" b="1" smtClean="0"/>
          </a:p>
          <a:p>
            <a:pPr lvl="1"/>
            <a:r>
              <a:rPr lang="en-US" sz="2000" b="1" smtClean="0"/>
              <a:t>Resource ownership </a:t>
            </a:r>
            <a:r>
              <a:rPr lang="en-US" sz="2000" smtClean="0"/>
              <a:t>- process includes a virtual address space to hold the process image</a:t>
            </a:r>
          </a:p>
          <a:p>
            <a:pPr lvl="1"/>
            <a:r>
              <a:rPr lang="en-US" sz="2000" b="1" smtClean="0"/>
              <a:t>Scheduling/execution</a:t>
            </a:r>
            <a:r>
              <a:rPr lang="en-US" sz="2000" smtClean="0"/>
              <a:t> - follows an execution path that may be interleaved with other processes</a:t>
            </a:r>
          </a:p>
          <a:p>
            <a:endParaRPr lang="en-US" sz="2400" smtClean="0"/>
          </a:p>
          <a:p>
            <a:r>
              <a:rPr lang="en-US" sz="2400" smtClean="0"/>
              <a:t>These two characteristics are treated independently by the operating system</a:t>
            </a:r>
          </a:p>
          <a:p>
            <a:pPr lvl="1"/>
            <a:endParaRPr lang="en-US" sz="2000" smtClean="0"/>
          </a:p>
          <a:p>
            <a:pPr lvl="1"/>
            <a:r>
              <a:rPr lang="en-US" sz="2000" smtClean="0"/>
              <a:t>The unit of dispatching is referred to as a </a:t>
            </a:r>
            <a:r>
              <a:rPr lang="en-US" sz="2000" b="1" i="1" smtClean="0"/>
              <a:t>thread </a:t>
            </a:r>
            <a:r>
              <a:rPr lang="en-US" sz="2000" smtClean="0"/>
              <a:t>or lightweight process</a:t>
            </a:r>
          </a:p>
          <a:p>
            <a:pPr lvl="1"/>
            <a:r>
              <a:rPr lang="en-US" sz="2000" smtClean="0"/>
              <a:t>The unit of resource ownership is referred to as a process or </a:t>
            </a:r>
            <a:r>
              <a:rPr lang="en-US" sz="2000" b="1" i="1" smtClean="0"/>
              <a:t>task</a:t>
            </a:r>
          </a:p>
          <a:p>
            <a:pPr lvl="1"/>
            <a:endParaRPr lang="en-US" sz="2000" smtClean="0"/>
          </a:p>
          <a:p>
            <a:endParaRPr lang="en-US" sz="2400" smtClean="0"/>
          </a:p>
          <a:p>
            <a:endParaRPr lang="en-US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 lIns="64008" tIns="32004" rIns="64008" bIns="32004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Overview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3997325"/>
          </a:xfrm>
        </p:spPr>
        <p:txBody>
          <a:bodyPr lIns="64008" tIns="32004" rIns="64008" bIns="32004"/>
          <a:lstStyle/>
          <a:p>
            <a:pPr eaLnBrk="1" hangingPunct="1"/>
            <a:r>
              <a:rPr lang="en-US" sz="2800" smtClean="0"/>
              <a:t>Basic unit of CPU utilization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Comprises a Thread ID, Program Counter, Register Set and a Stack.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It shares its code section, data section, and other OS resources such as open files.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28675" y="277813"/>
            <a:ext cx="8229600" cy="576262"/>
          </a:xfrm>
        </p:spPr>
        <p:txBody>
          <a:bodyPr lIns="64008" tIns="32004" rIns="64008" bIns="32004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tx2">
                    <a:satMod val="130000"/>
                  </a:schemeClr>
                </a:solidFill>
              </a:rPr>
              <a:t>Single and Multithreaded Processes</a:t>
            </a:r>
          </a:p>
        </p:txBody>
      </p:sp>
      <p:pic>
        <p:nvPicPr>
          <p:cNvPr id="13315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013" y="1125538"/>
            <a:ext cx="8027987" cy="55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One or More Threads in Process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4294967295"/>
          </p:nvPr>
        </p:nvSpPr>
        <p:spPr>
          <a:xfrm>
            <a:off x="1187450" y="1600200"/>
            <a:ext cx="7499350" cy="4953000"/>
          </a:xfrm>
        </p:spPr>
        <p:txBody>
          <a:bodyPr/>
          <a:lstStyle/>
          <a:p>
            <a:endParaRPr lang="en-US" sz="2400" smtClean="0"/>
          </a:p>
          <a:p>
            <a:r>
              <a:rPr lang="en-US" sz="2400" smtClean="0"/>
              <a:t>Each thread has</a:t>
            </a:r>
          </a:p>
          <a:p>
            <a:pPr lvl="1"/>
            <a:r>
              <a:rPr lang="en-US" sz="2000" smtClean="0"/>
              <a:t>An execution state (running, ready, etc.)</a:t>
            </a:r>
          </a:p>
          <a:p>
            <a:pPr lvl="1"/>
            <a:r>
              <a:rPr lang="en-US" sz="2000" smtClean="0"/>
              <a:t>Saved thread context when not running</a:t>
            </a:r>
          </a:p>
          <a:p>
            <a:pPr lvl="1"/>
            <a:r>
              <a:rPr lang="en-US" sz="2000" smtClean="0"/>
              <a:t>An execution stack</a:t>
            </a:r>
          </a:p>
          <a:p>
            <a:pPr lvl="1"/>
            <a:r>
              <a:rPr lang="en-NZ" sz="2000" smtClean="0"/>
              <a:t>Some per-thread static storage for local variables</a:t>
            </a:r>
          </a:p>
          <a:p>
            <a:pPr lvl="1"/>
            <a:r>
              <a:rPr lang="en-NZ" sz="2000" smtClean="0"/>
              <a:t>Access to the memory and resources of its process (all threads of a process share this)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NZ" sz="4000" dirty="0" smtClean="0">
                <a:solidFill>
                  <a:schemeClr val="tx2">
                    <a:satMod val="130000"/>
                  </a:schemeClr>
                </a:solidFill>
              </a:rPr>
              <a:t>Single Thread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27088" y="1628775"/>
            <a:ext cx="4419600" cy="4953000"/>
          </a:xfrm>
        </p:spPr>
        <p:txBody>
          <a:bodyPr/>
          <a:lstStyle/>
          <a:p>
            <a:r>
              <a:rPr lang="en-NZ" sz="2400" smtClean="0"/>
              <a:t>MS-DOS supports a single user process and a single thread. </a:t>
            </a:r>
          </a:p>
          <a:p>
            <a:endParaRPr lang="en-NZ" sz="2400" smtClean="0"/>
          </a:p>
          <a:p>
            <a:r>
              <a:rPr lang="en-NZ" sz="2400" smtClean="0"/>
              <a:t>Some UNIX, support multiple user processes but only support one thread per process</a:t>
            </a:r>
          </a:p>
        </p:txBody>
      </p:sp>
      <p:pic>
        <p:nvPicPr>
          <p:cNvPr id="15364" name="Content Placeholder 3" descr="Fig04_01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2213" y="1524000"/>
            <a:ext cx="414178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S:\poly\H\research\stallings\new\ch4\1proc1thread (topleft)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1654175"/>
            <a:ext cx="19812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S:\poly\H\research\stallings\new\ch4\many proc 1 thead (bot left)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2616200"/>
            <a:ext cx="1970088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S:\poly\H\research\stallings\new\ch4\1proc1thread (topleft)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1981200"/>
            <a:ext cx="32099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S:\poly\H\research\stallings\new\ch4\many proc 1 thead (bot left)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81625" y="1752600"/>
            <a:ext cx="32289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Content Placeholder 3" descr="Fig04_01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2213" y="1371600"/>
            <a:ext cx="414178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0.10833 0.08889 " pathEditMode="relative" ptsTypes="AA">
                                      <p:cBhvr>
                                        <p:cTn id="15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6 5.18519E-6 L 0.10001 -0.08888 " pathEditMode="relative" ptsTypes="AA">
                                      <p:cBhvr>
                                        <p:cTn id="3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Multithreading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42988" y="1600200"/>
            <a:ext cx="3986212" cy="4953000"/>
          </a:xfrm>
        </p:spPr>
        <p:txBody>
          <a:bodyPr/>
          <a:lstStyle/>
          <a:p>
            <a:r>
              <a:rPr lang="en-US" sz="2400" smtClean="0"/>
              <a:t>Java run-time environment is a single process with multiple threads</a:t>
            </a:r>
          </a:p>
          <a:p>
            <a:endParaRPr lang="en-NZ" sz="2400" smtClean="0"/>
          </a:p>
          <a:p>
            <a:r>
              <a:rPr lang="en-NZ" sz="2400" smtClean="0"/>
              <a:t>Multiple processes </a:t>
            </a:r>
            <a:r>
              <a:rPr lang="en-NZ" sz="2400" b="1" i="1" smtClean="0"/>
              <a:t>and </a:t>
            </a:r>
            <a:r>
              <a:rPr lang="en-NZ" sz="2400" smtClean="0"/>
              <a:t>threads are found in Windows, Solaris, and many modern versions of UNIX</a:t>
            </a:r>
            <a:endParaRPr lang="en-US" sz="2400" smtClean="0"/>
          </a:p>
        </p:txBody>
      </p:sp>
      <p:pic>
        <p:nvPicPr>
          <p:cNvPr id="16388" name="Content Placeholder 3" descr="Fig04_01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2213" y="1371600"/>
            <a:ext cx="414178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S:\poly\H\research\stallings\new\ch4\1 proc many thread (top right)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02463" y="1533525"/>
            <a:ext cx="21336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S:\poly\H\research\stallings\new\ch4\1 proc many thread (top right)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1752600"/>
            <a:ext cx="33147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S:\poly\H\research\stallings\new\ch4\many proc many thread (bot right)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5900" y="1809750"/>
            <a:ext cx="33909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 descr="S:\poly\H\research\stallings\new\ch4\many proc many thread (bot right)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8963" y="2492375"/>
            <a:ext cx="22494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Content Placeholder 3" descr="Fig04_01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8413" y="1371600"/>
            <a:ext cx="414178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05556E-6 5.25659E-6 L -0.10001 0.07768 " pathEditMode="relative" ptsTypes="AA">
                                      <p:cBhvr>
                                        <p:cTn id="1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88709E-6 L -0.11666 -0.08885 " pathEditMode="relative" ptsTypes="AA">
                                      <p:cBhvr>
                                        <p:cTn id="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4329</TotalTime>
  <Words>860</Words>
  <Application>Microsoft Office PowerPoint</Application>
  <PresentationFormat>On-screen Show (4:3)</PresentationFormat>
  <Paragraphs>146</Paragraphs>
  <Slides>17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Gill Sans MT</vt:lpstr>
      <vt:lpstr>Wingdings 2</vt:lpstr>
      <vt:lpstr>Verdana</vt:lpstr>
      <vt:lpstr>Calibri</vt:lpstr>
      <vt:lpstr>Monotype Sorts</vt:lpstr>
      <vt:lpstr>Courier New</vt:lpstr>
      <vt:lpstr>Helvetica</vt:lpstr>
      <vt:lpstr>Solstice</vt:lpstr>
      <vt:lpstr>Operating Systems</vt:lpstr>
      <vt:lpstr>Roadmap</vt:lpstr>
      <vt:lpstr>Objectives</vt:lpstr>
      <vt:lpstr>Processes and Threads</vt:lpstr>
      <vt:lpstr>Overview</vt:lpstr>
      <vt:lpstr>Single and Multithreaded Processes</vt:lpstr>
      <vt:lpstr>One or More Threads in Process</vt:lpstr>
      <vt:lpstr>Single Thread Approaches</vt:lpstr>
      <vt:lpstr>Multithreading</vt:lpstr>
      <vt:lpstr>Motivation</vt:lpstr>
      <vt:lpstr>Motivation</vt:lpstr>
      <vt:lpstr>Multithreaded Server Architecture</vt:lpstr>
      <vt:lpstr>Benefits</vt:lpstr>
      <vt:lpstr>Concurrent Execution on a Single-core System</vt:lpstr>
      <vt:lpstr>Multi-core Programming</vt:lpstr>
      <vt:lpstr>Multi-core Programming</vt:lpstr>
      <vt:lpstr>Parallel Execution on a Multi-core System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Fundamentals</dc:title>
  <dc:creator>Hammad</dc:creator>
  <cp:lastModifiedBy>Hammad</cp:lastModifiedBy>
  <cp:revision>748</cp:revision>
  <dcterms:created xsi:type="dcterms:W3CDTF">2011-02-04T13:20:42Z</dcterms:created>
  <dcterms:modified xsi:type="dcterms:W3CDTF">2011-11-10T10:10:40Z</dcterms:modified>
</cp:coreProperties>
</file>