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535" r:id="rId2"/>
    <p:sldId id="536" r:id="rId3"/>
    <p:sldId id="537" r:id="rId4"/>
    <p:sldId id="538" r:id="rId5"/>
    <p:sldId id="602" r:id="rId6"/>
    <p:sldId id="540" r:id="rId7"/>
    <p:sldId id="541" r:id="rId8"/>
    <p:sldId id="604" r:id="rId9"/>
    <p:sldId id="605" r:id="rId10"/>
    <p:sldId id="542" r:id="rId11"/>
    <p:sldId id="543" r:id="rId12"/>
    <p:sldId id="606" r:id="rId13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31" autoAdjust="0"/>
  </p:normalViewPr>
  <p:slideViewPr>
    <p:cSldViewPr>
      <p:cViewPr varScale="1">
        <p:scale>
          <a:sx n="72" d="100"/>
          <a:sy n="72" d="100"/>
        </p:scale>
        <p:origin x="-10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1AA375-0382-4490-9DBD-757901B53530}" type="datetimeFigureOut">
              <a:rPr lang="en-GB"/>
              <a:pPr>
                <a:defRPr/>
              </a:pPr>
              <a:t>21/11/2011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6C9F217-98C0-49E4-AD4E-9D968B7604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724996D-15B1-49FA-B0D7-9850013C8387}" type="datetimeFigureOut">
              <a:rPr lang="en-GB"/>
              <a:pPr>
                <a:defRPr/>
              </a:pPr>
              <a:t>21/11/2011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D113E68-8AB4-49FF-BCE4-51FD42D573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7047F0-7A3A-4F1C-A876-DE8B61C77F88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347396-D785-4572-9355-F3E7F90E8C3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347396-D785-4572-9355-F3E7F90E8C3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16A9DA-C057-4CB3-99AB-179F3E83E84D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16A9DA-C057-4CB3-99AB-179F3E83E84D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159847-04B2-4825-B686-988AED424C0D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1A4D50-CC97-432C-A0AD-5AD9525ED51F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1A4D50-CC97-432C-A0AD-5AD9525ED51F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1A4D50-CC97-432C-A0AD-5AD9525ED51F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263B80-F5F2-4FD3-99E5-6F2246229D84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CDC7CF-60CB-4AEE-89FA-EB149E32430F}" type="datetimeFigureOut">
              <a:rPr lang="en-GB"/>
              <a:pPr>
                <a:defRPr/>
              </a:pPr>
              <a:t>21/11/2011</a:t>
            </a:fld>
            <a:endParaRPr lang="en-GB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AAE5F5B-A856-4F6B-8E20-29466F3A52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65B24-8800-49B4-AF5E-C04D1ACD5E0A}" type="datetimeFigureOut">
              <a:rPr lang="en-GB"/>
              <a:pPr>
                <a:defRPr/>
              </a:pPr>
              <a:t>21/11/2011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2CA0B-86DD-40BC-ABD7-6E6272D091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C1600-FB92-40BF-B443-63A366367DA7}" type="datetimeFigureOut">
              <a:rPr lang="en-GB"/>
              <a:pPr>
                <a:defRPr/>
              </a:pPr>
              <a:t>21/11/2011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F22CF-BE72-4376-9748-6B585BEACE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7423C-E403-4520-95B3-B77871793254}" type="datetimeFigureOut">
              <a:rPr lang="en-GB"/>
              <a:pPr>
                <a:defRPr/>
              </a:pPr>
              <a:t>21/11/2011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A6656-99CA-4640-9CA4-2B3CBF8752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B38683F-3696-46B2-9227-FD2747DB3801}" type="datetimeFigureOut">
              <a:rPr lang="en-GB"/>
              <a:pPr>
                <a:defRPr/>
              </a:pPr>
              <a:t>21/11/2011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EC320D-E8DA-4E22-9E89-16916DE742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51654-2E38-4676-AB24-BF3DB07119AF}" type="datetimeFigureOut">
              <a:rPr lang="en-GB"/>
              <a:pPr>
                <a:defRPr/>
              </a:pPr>
              <a:t>21/11/2011</a:t>
            </a:fld>
            <a:endParaRPr lang="en-GB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BF4E4-D122-460F-ADFB-EE3F2D1716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811D4E-51D9-4961-9DE7-A2DA3D3B3C6C}" type="datetimeFigureOut">
              <a:rPr lang="en-GB"/>
              <a:pPr>
                <a:defRPr/>
              </a:pPr>
              <a:t>21/11/2011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1F4693-D796-4D6A-BA36-5EC3A1A222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49432-9345-4487-AFCE-7098C0272C9F}" type="datetimeFigureOut">
              <a:rPr lang="en-GB"/>
              <a:pPr>
                <a:defRPr/>
              </a:pPr>
              <a:t>21/11/2011</a:t>
            </a:fld>
            <a:endParaRPr lang="en-GB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C44BE-11E1-430C-8F48-D064CFE7CD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241BFF8-E006-446F-B916-51F9ADDE250D}" type="datetimeFigureOut">
              <a:rPr lang="en-GB"/>
              <a:pPr>
                <a:defRPr/>
              </a:pPr>
              <a:t>21/11/2011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48541D8-D175-472A-A4F2-AD3CE7BB72F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71626AC-640A-4D15-A21C-76F52E8746EE}" type="datetimeFigureOut">
              <a:rPr lang="en-GB"/>
              <a:pPr>
                <a:defRPr/>
              </a:pPr>
              <a:t>21/11/2011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9D2D22-083B-44E3-AC72-04E54E7347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8083BF-BDB8-4BED-97B6-B907CD9336C9}" type="datetimeFigureOut">
              <a:rPr lang="en-GB"/>
              <a:pPr>
                <a:defRPr/>
              </a:pPr>
              <a:t>21/11/2011</a:t>
            </a:fld>
            <a:endParaRPr lang="en-GB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B162E1C-1F56-47B7-B42D-8149CD0A58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7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282293A-4B2D-4D24-BAF2-3A2E99B7E15F}" type="datetimeFigureOut">
              <a:rPr lang="en-GB"/>
              <a:pPr>
                <a:defRPr/>
              </a:pPr>
              <a:t>21/11/2011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113616D-D2F5-4892-A339-4EDD071062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28" r:id="rId2"/>
    <p:sldLayoutId id="2147483934" r:id="rId3"/>
    <p:sldLayoutId id="2147483929" r:id="rId4"/>
    <p:sldLayoutId id="2147483935" r:id="rId5"/>
    <p:sldLayoutId id="2147483930" r:id="rId6"/>
    <p:sldLayoutId id="2147483936" r:id="rId7"/>
    <p:sldLayoutId id="2147483937" r:id="rId8"/>
    <p:sldLayoutId id="2147483938" r:id="rId9"/>
    <p:sldLayoutId id="2147483931" r:id="rId10"/>
    <p:sldLayoutId id="214748393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640" y="188640"/>
            <a:ext cx="7405687" cy="995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Operating Systems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267200"/>
            <a:ext cx="6019800" cy="601663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000" b="1" dirty="0" smtClean="0"/>
              <a:t>Hammad Afzal</a:t>
            </a:r>
          </a:p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sz="2000" b="1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139825" y="4868863"/>
            <a:ext cx="45720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>
              <a:latin typeface="Gill Sans MT"/>
            </a:endParaRPr>
          </a:p>
          <a:p>
            <a:endParaRPr lang="en-US" sz="1600">
              <a:latin typeface="Gill Sans MT"/>
            </a:endParaRPr>
          </a:p>
          <a:p>
            <a:r>
              <a:rPr lang="en-US" sz="1600">
                <a:latin typeface="Gill Sans MT"/>
              </a:rPr>
              <a:t>Department of Computer Software Engineering</a:t>
            </a:r>
          </a:p>
          <a:p>
            <a:r>
              <a:rPr lang="en-US" sz="1600">
                <a:latin typeface="Gill Sans MT"/>
              </a:rPr>
              <a:t>National University of Sciences and Technology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116013" y="4572000"/>
            <a:ext cx="2436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Gill Sans MT"/>
              </a:rPr>
              <a:t>hammad.afzal@mcs.edu.pk</a:t>
            </a:r>
          </a:p>
        </p:txBody>
      </p:sp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5292725" y="1916113"/>
            <a:ext cx="385127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Gill Sans MT"/>
              </a:rPr>
              <a:t>Chapter 5</a:t>
            </a:r>
          </a:p>
          <a:p>
            <a:r>
              <a:rPr lang="en-US" sz="2800" b="1">
                <a:latin typeface="Gill Sans MT"/>
              </a:rPr>
              <a:t>Process Scheduling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8172400" cy="836712"/>
          </a:xfrm>
        </p:spPr>
        <p:txBody>
          <a:bodyPr lIns="64008" tIns="32004" rIns="64008" bIns="32004"/>
          <a:lstStyle/>
          <a:p>
            <a:pPr algn="ctr" eaLnBrk="1" hangingPunct="1">
              <a:defRPr/>
            </a:pPr>
            <a:r>
              <a:rPr lang="en-US" dirty="0" smtClean="0"/>
              <a:t>Dispatcher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82713"/>
            <a:ext cx="7731125" cy="4483100"/>
          </a:xfrm>
        </p:spPr>
        <p:txBody>
          <a:bodyPr/>
          <a:lstStyle/>
          <a:p>
            <a:r>
              <a:rPr lang="en-US" sz="2400" dirty="0" smtClean="0"/>
              <a:t>Dispatcher module gives control of the CPU to the process selected by the short-term scheduler; this involves:</a:t>
            </a:r>
          </a:p>
          <a:p>
            <a:pPr lvl="1"/>
            <a:r>
              <a:rPr lang="en-US" sz="2000" dirty="0" smtClean="0"/>
              <a:t>Switching context</a:t>
            </a:r>
          </a:p>
          <a:p>
            <a:pPr lvl="1"/>
            <a:r>
              <a:rPr lang="en-US" sz="2000" dirty="0" smtClean="0"/>
              <a:t>Switching to user mode</a:t>
            </a:r>
          </a:p>
          <a:p>
            <a:pPr lvl="1"/>
            <a:r>
              <a:rPr lang="en-US" sz="2000" dirty="0" smtClean="0"/>
              <a:t>Jumping to the proper location in the user program to restart that program</a:t>
            </a:r>
          </a:p>
          <a:p>
            <a:pPr lvl="1"/>
            <a:endParaRPr lang="en-US" sz="2000" dirty="0" smtClean="0"/>
          </a:p>
          <a:p>
            <a:r>
              <a:rPr lang="en-US" sz="2400" b="1" dirty="0" smtClean="0"/>
              <a:t>Dispatch latency </a:t>
            </a:r>
            <a:r>
              <a:rPr lang="en-US" sz="2400" dirty="0" smtClean="0"/>
              <a:t>– time it takes for the dispatcher to stop one process and start another running</a:t>
            </a:r>
          </a:p>
          <a:p>
            <a:pPr lvl="1"/>
            <a:r>
              <a:rPr lang="en-US" sz="2000" dirty="0" smtClean="0"/>
              <a:t>Should be very fast.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7696200" cy="576262"/>
          </a:xfrm>
        </p:spPr>
        <p:txBody>
          <a:bodyPr lIns="64008" tIns="32004" rIns="64008" bIns="32004"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/>
              <a:t>Scheduling Criteria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764704"/>
            <a:ext cx="7637463" cy="4959350"/>
          </a:xfrm>
        </p:spPr>
        <p:txBody>
          <a:bodyPr/>
          <a:lstStyle/>
          <a:p>
            <a:r>
              <a:rPr lang="en-US" sz="2000" dirty="0" smtClean="0"/>
              <a:t>Different scheduling algorithms have different properties.</a:t>
            </a:r>
          </a:p>
          <a:p>
            <a:pPr lvl="1"/>
            <a:r>
              <a:rPr lang="en-US" sz="1600" dirty="0" smtClean="0"/>
              <a:t>Choice of </a:t>
            </a:r>
            <a:r>
              <a:rPr lang="en-US" sz="1600" dirty="0" err="1" smtClean="0"/>
              <a:t>algo</a:t>
            </a:r>
            <a:r>
              <a:rPr lang="en-US" sz="1600" dirty="0" smtClean="0"/>
              <a:t> may </a:t>
            </a:r>
            <a:r>
              <a:rPr lang="en-US" sz="1600" dirty="0" err="1" smtClean="0"/>
              <a:t>favour</a:t>
            </a:r>
            <a:r>
              <a:rPr lang="en-US" sz="1600" dirty="0" smtClean="0"/>
              <a:t> one class of processes over other.</a:t>
            </a:r>
          </a:p>
          <a:p>
            <a:pPr lvl="1"/>
            <a:endParaRPr lang="en-US" sz="1600" dirty="0" smtClean="0"/>
          </a:p>
          <a:p>
            <a:r>
              <a:rPr lang="en-US" sz="2000" b="1" dirty="0" smtClean="0"/>
              <a:t>CPU utilization </a:t>
            </a:r>
            <a:r>
              <a:rPr lang="en-US" sz="2000" dirty="0" smtClean="0"/>
              <a:t>– keep the CPU as busy as possible</a:t>
            </a:r>
          </a:p>
          <a:p>
            <a:pPr lvl="1"/>
            <a:r>
              <a:rPr lang="en-US" sz="1600" dirty="0" smtClean="0"/>
              <a:t>Typically 40 to 90 percent </a:t>
            </a:r>
          </a:p>
          <a:p>
            <a:endParaRPr lang="en-US" sz="2000" dirty="0" smtClean="0"/>
          </a:p>
          <a:p>
            <a:r>
              <a:rPr lang="en-US" sz="2000" b="1" dirty="0" smtClean="0"/>
              <a:t>Throughput</a:t>
            </a:r>
            <a:r>
              <a:rPr lang="en-US" sz="2000" dirty="0" smtClean="0"/>
              <a:t> – # of processes that complete their execution per time unit.</a:t>
            </a:r>
          </a:p>
          <a:p>
            <a:pPr lvl="1"/>
            <a:r>
              <a:rPr lang="en-US" sz="1600" dirty="0" smtClean="0"/>
              <a:t>May differ for long and short processes.</a:t>
            </a:r>
          </a:p>
          <a:p>
            <a:endParaRPr lang="en-US" sz="2000" dirty="0" smtClean="0"/>
          </a:p>
          <a:p>
            <a:r>
              <a:rPr lang="en-US" sz="2000" b="1" dirty="0" smtClean="0"/>
              <a:t>Turnaround time </a:t>
            </a:r>
            <a:r>
              <a:rPr lang="en-US" sz="2000" dirty="0" smtClean="0"/>
              <a:t>– (from a process view point) amount of time to execute a particular process</a:t>
            </a:r>
          </a:p>
          <a:p>
            <a:pPr lvl="1"/>
            <a:r>
              <a:rPr lang="en-US" sz="1600" dirty="0" smtClean="0"/>
              <a:t>Interval between time of submission of process to time of completion.</a:t>
            </a:r>
          </a:p>
          <a:p>
            <a:endParaRPr lang="en-US" sz="2000" dirty="0" smtClean="0"/>
          </a:p>
          <a:p>
            <a:r>
              <a:rPr lang="en-US" sz="2000" b="1" dirty="0" smtClean="0"/>
              <a:t>Waiting time </a:t>
            </a:r>
            <a:r>
              <a:rPr lang="en-US" sz="2000" dirty="0" smtClean="0"/>
              <a:t>– amount of time a process has been waiting in the ready queue.</a:t>
            </a:r>
          </a:p>
          <a:p>
            <a:pPr lvl="1"/>
            <a:r>
              <a:rPr lang="en-US" sz="1600" dirty="0" smtClean="0"/>
              <a:t>Scheduling algorithm does not affect the time of execution or does I/O.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7696200" cy="576262"/>
          </a:xfrm>
        </p:spPr>
        <p:txBody>
          <a:bodyPr lIns="64008" tIns="32004" rIns="64008" bIns="32004"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/>
              <a:t>Scheduling Criteria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246188"/>
            <a:ext cx="7637463" cy="4959350"/>
          </a:xfrm>
        </p:spPr>
        <p:txBody>
          <a:bodyPr/>
          <a:lstStyle/>
          <a:p>
            <a:r>
              <a:rPr lang="en-US" sz="2000" b="1" dirty="0" smtClean="0"/>
              <a:t>Response time </a:t>
            </a:r>
            <a:r>
              <a:rPr lang="en-US" sz="2000" dirty="0" smtClean="0"/>
              <a:t>– amount of time it takes from when a request was submitted until the first response is produced, not output  (for time-sharing environment).</a:t>
            </a:r>
          </a:p>
          <a:p>
            <a:endParaRPr lang="en-US" sz="2000" dirty="0" smtClean="0"/>
          </a:p>
          <a:p>
            <a:r>
              <a:rPr lang="en-US" sz="2000" dirty="0" smtClean="0"/>
              <a:t>Scheduling Algorithm Optimization Criteria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Maximize CPU utilization and throughout and to minimize turnaround time, waiting time and response time.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In most cases, we optimize average measures, however in some cases it is desirable to optimize minimum or maximum values.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For example, in interactive systems, what should be the aim about dealing with response time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088" y="44624"/>
            <a:ext cx="7772400" cy="576262"/>
          </a:xfrm>
        </p:spPr>
        <p:txBody>
          <a:bodyPr lIns="64008" tIns="32004" rIns="64008" bIns="32004"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/>
              <a:t>Chapter 5:  CPU Scheduling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2586" y="1167681"/>
            <a:ext cx="7839894" cy="5429671"/>
          </a:xfrm>
        </p:spPr>
        <p:txBody>
          <a:bodyPr/>
          <a:lstStyle/>
          <a:p>
            <a:r>
              <a:rPr lang="en-US" sz="2400" b="1" dirty="0" smtClean="0"/>
              <a:t>Chapter’s Roadmap</a:t>
            </a:r>
          </a:p>
          <a:p>
            <a:pPr lvl="1"/>
            <a:r>
              <a:rPr lang="en-US" sz="2000" dirty="0" smtClean="0"/>
              <a:t>Basic Concepts</a:t>
            </a:r>
          </a:p>
          <a:p>
            <a:pPr lvl="1"/>
            <a:r>
              <a:rPr lang="en-US" sz="2000" dirty="0" smtClean="0"/>
              <a:t>Scheduling Criteria </a:t>
            </a:r>
          </a:p>
          <a:p>
            <a:pPr lvl="1"/>
            <a:r>
              <a:rPr lang="en-US" sz="2000" dirty="0" smtClean="0"/>
              <a:t>Scheduling Algorithms</a:t>
            </a:r>
          </a:p>
          <a:p>
            <a:pPr lvl="1"/>
            <a:r>
              <a:rPr lang="en-US" sz="2000" dirty="0" smtClean="0"/>
              <a:t>Thread Scheduling</a:t>
            </a:r>
          </a:p>
          <a:p>
            <a:pPr lvl="1"/>
            <a:r>
              <a:rPr lang="en-US" sz="2000" dirty="0" smtClean="0"/>
              <a:t>Multiple-Processor Scheduling</a:t>
            </a:r>
          </a:p>
          <a:p>
            <a:pPr lvl="1"/>
            <a:r>
              <a:rPr lang="en-US" sz="2000" dirty="0" smtClean="0"/>
              <a:t>Operating Systems Examples</a:t>
            </a:r>
          </a:p>
          <a:p>
            <a:pPr lvl="1"/>
            <a:r>
              <a:rPr lang="en-US" sz="2000" dirty="0" smtClean="0"/>
              <a:t>Algorithm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908720"/>
          </a:xfrm>
        </p:spPr>
        <p:txBody>
          <a:bodyPr lIns="64008" tIns="32004" rIns="64008" bIns="32004">
            <a:normAutofit/>
          </a:bodyPr>
          <a:lstStyle/>
          <a:p>
            <a:pPr algn="ctr" eaLnBrk="1" hangingPunct="1">
              <a:defRPr/>
            </a:pPr>
            <a:r>
              <a:rPr lang="en-US" sz="4000" dirty="0" smtClean="0"/>
              <a:t>Objectives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806450" y="1233488"/>
            <a:ext cx="7727950" cy="4530725"/>
          </a:xfrm>
        </p:spPr>
        <p:txBody>
          <a:bodyPr/>
          <a:lstStyle/>
          <a:p>
            <a:r>
              <a:rPr lang="en-US" sz="2400" dirty="0" smtClean="0"/>
              <a:t>To introduce CPU scheduling, which is the basis for multi-programmed operating systems</a:t>
            </a:r>
          </a:p>
          <a:p>
            <a:endParaRPr lang="en-US" sz="2400" dirty="0" smtClean="0"/>
          </a:p>
          <a:p>
            <a:r>
              <a:rPr lang="en-US" sz="2400" dirty="0" smtClean="0"/>
              <a:t>To describe various CPU-scheduling algorithms</a:t>
            </a:r>
          </a:p>
          <a:p>
            <a:endParaRPr lang="en-US" sz="2400" dirty="0" smtClean="0"/>
          </a:p>
          <a:p>
            <a:r>
              <a:rPr lang="en-US" sz="2400" dirty="0" smtClean="0"/>
              <a:t>To discuss evaluation criteria for selecting a CPU-scheduling algorithm for a particular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0"/>
            <a:ext cx="7499350" cy="1143000"/>
          </a:xfrm>
        </p:spPr>
        <p:txBody>
          <a:bodyPr lIns="64008" tIns="32004" rIns="64008" bIns="32004">
            <a:normAutofit/>
          </a:bodyPr>
          <a:lstStyle/>
          <a:p>
            <a:pPr algn="ctr" eaLnBrk="1" hangingPunct="1">
              <a:defRPr/>
            </a:pPr>
            <a:r>
              <a:rPr lang="en-US" sz="4000" dirty="0" smtClean="0"/>
              <a:t>Basic Concepts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8719" y="1274763"/>
            <a:ext cx="7351713" cy="3429000"/>
          </a:xfrm>
        </p:spPr>
        <p:txBody>
          <a:bodyPr/>
          <a:lstStyle/>
          <a:p>
            <a:r>
              <a:rPr lang="en-US" sz="2000" dirty="0" smtClean="0"/>
              <a:t>Maximum CPU utilization obtained with multiprogramming</a:t>
            </a:r>
          </a:p>
          <a:p>
            <a:endParaRPr lang="en-US" sz="2000" dirty="0" smtClean="0"/>
          </a:p>
          <a:p>
            <a:r>
              <a:rPr lang="en-US" sz="2000" dirty="0" smtClean="0"/>
              <a:t>Main Idea behind Scheduling is: Keep more than one process in memory, and when one process is waiting, bring other processes to CPU.</a:t>
            </a:r>
          </a:p>
          <a:p>
            <a:endParaRPr lang="en-US" sz="2000" dirty="0" smtClean="0"/>
          </a:p>
          <a:p>
            <a:r>
              <a:rPr lang="en-US" sz="2000" dirty="0" smtClean="0"/>
              <a:t>Scheduling is a fundamental operating system function.</a:t>
            </a:r>
          </a:p>
          <a:p>
            <a:pPr lvl="1"/>
            <a:r>
              <a:rPr lang="en-US" sz="1600" dirty="0" smtClean="0"/>
              <a:t>All computer resources are scheduled before use.</a:t>
            </a:r>
          </a:p>
          <a:p>
            <a:pPr lvl="1"/>
            <a:r>
              <a:rPr lang="en-US" sz="1600" dirty="0" smtClean="0"/>
              <a:t>CPU is one of primary computer resources.</a:t>
            </a:r>
          </a:p>
          <a:p>
            <a:pPr lvl="1"/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0"/>
            <a:ext cx="7499350" cy="1143000"/>
          </a:xfrm>
        </p:spPr>
        <p:txBody>
          <a:bodyPr lIns="64008" tIns="32004" rIns="64008" bIns="32004">
            <a:normAutofit/>
          </a:bodyPr>
          <a:lstStyle/>
          <a:p>
            <a:pPr algn="ctr" eaLnBrk="1" hangingPunct="1">
              <a:defRPr/>
            </a:pPr>
            <a:r>
              <a:rPr lang="en-US" sz="4000" dirty="0" smtClean="0"/>
              <a:t>Basic Concepts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8719" y="1274762"/>
            <a:ext cx="4399385" cy="4890541"/>
          </a:xfrm>
        </p:spPr>
        <p:txBody>
          <a:bodyPr/>
          <a:lstStyle/>
          <a:p>
            <a:r>
              <a:rPr lang="en-US" sz="2400" dirty="0" smtClean="0"/>
              <a:t>Observed property of processes:</a:t>
            </a:r>
          </a:p>
          <a:p>
            <a:pPr lvl="1"/>
            <a:r>
              <a:rPr lang="en-US" sz="1800" dirty="0" smtClean="0"/>
              <a:t>CPU–I/O Burst Cycle – Typical Process execution consists of a </a:t>
            </a:r>
            <a:r>
              <a:rPr lang="en-US" sz="1800" i="1" dirty="0" smtClean="0"/>
              <a:t>cycle</a:t>
            </a:r>
            <a:r>
              <a:rPr lang="en-US" sz="1800" dirty="0" smtClean="0"/>
              <a:t> of CPU execution and I/O wait</a:t>
            </a:r>
          </a:p>
          <a:p>
            <a:pPr lvl="1"/>
            <a:r>
              <a:rPr lang="en-US" sz="1800" dirty="0" smtClean="0"/>
              <a:t>Process alternate between these two states.</a:t>
            </a:r>
          </a:p>
          <a:p>
            <a:pPr lvl="1"/>
            <a:endParaRPr lang="en-US" sz="1800" dirty="0" smtClean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3057" y="963665"/>
            <a:ext cx="3033439" cy="584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7813"/>
            <a:ext cx="7620000" cy="576262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Histogram of CPU-burst Times</a:t>
            </a:r>
          </a:p>
        </p:txBody>
      </p:sp>
      <p:pic>
        <p:nvPicPr>
          <p:cNvPr id="1536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852936"/>
            <a:ext cx="5721350" cy="380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08719" y="1274762"/>
            <a:ext cx="7567737" cy="4890541"/>
          </a:xfrm>
          <a:prstGeom prst="rect">
            <a:avLst/>
          </a:prstGeom>
        </p:spPr>
        <p:txBody>
          <a:bodyPr/>
          <a:lstStyle/>
          <a:p>
            <a:pPr marL="182563" indent="-236538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observed pattern of CPU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bursts.</a:t>
            </a:r>
          </a:p>
          <a:p>
            <a:pPr marL="639763" lvl="1" indent="-236538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en-US" sz="2000" baseline="0" dirty="0" smtClean="0">
                <a:latin typeface="+mn-lt"/>
                <a:cs typeface="+mn-cs"/>
              </a:rPr>
              <a:t>This distribution can be important</a:t>
            </a:r>
            <a:r>
              <a:rPr lang="en-US" sz="2000" dirty="0" smtClean="0">
                <a:latin typeface="+mn-lt"/>
                <a:cs typeface="+mn-cs"/>
              </a:rPr>
              <a:t> in selection of an appropriate CPU scheduling algorithm.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7848600" cy="576262"/>
          </a:xfrm>
        </p:spPr>
        <p:txBody>
          <a:bodyPr lIns="64008" tIns="32004" rIns="64008" bIns="32004"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/>
              <a:t>CPU Scheduler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836712"/>
            <a:ext cx="7675563" cy="5544616"/>
          </a:xfrm>
        </p:spPr>
        <p:txBody>
          <a:bodyPr/>
          <a:lstStyle/>
          <a:p>
            <a:pPr marL="342883" indent="-342883">
              <a:defRPr/>
            </a:pPr>
            <a:r>
              <a:rPr lang="en-US" sz="2400" dirty="0"/>
              <a:t>Selects from among the processes in</a:t>
            </a:r>
            <a:r>
              <a:rPr lang="en-US" sz="2400" dirty="0" smtClean="0"/>
              <a:t> ready queue, and </a:t>
            </a:r>
            <a:r>
              <a:rPr lang="en-US" sz="2400" dirty="0"/>
              <a:t>allocates the CPU to one of </a:t>
            </a:r>
            <a:r>
              <a:rPr lang="en-US" sz="2400" dirty="0" smtClean="0"/>
              <a:t>them</a:t>
            </a:r>
          </a:p>
          <a:p>
            <a:pPr marL="617521" lvl="1" indent="-342883">
              <a:defRPr/>
            </a:pPr>
            <a:r>
              <a:rPr lang="en-US" sz="2000" dirty="0" smtClean="0"/>
              <a:t>Done by </a:t>
            </a:r>
            <a:r>
              <a:rPr lang="en-US" sz="2000" b="1" dirty="0" smtClean="0"/>
              <a:t>short-term scheduler. </a:t>
            </a:r>
          </a:p>
          <a:p>
            <a:pPr marL="617521" lvl="1" indent="-342883">
              <a:defRPr/>
            </a:pPr>
            <a:endParaRPr lang="en-US" sz="2000" dirty="0" smtClean="0"/>
          </a:p>
          <a:p>
            <a:pPr marL="617521" lvl="1" indent="-342883">
              <a:defRPr/>
            </a:pPr>
            <a:r>
              <a:rPr lang="en-US" sz="2000" dirty="0" smtClean="0"/>
              <a:t>Queue may be ordered in various ways (not necessarily FIFO)</a:t>
            </a:r>
          </a:p>
          <a:p>
            <a:pPr marL="617521" lvl="1" indent="-342883">
              <a:defRPr/>
            </a:pPr>
            <a:endParaRPr lang="en-US" sz="2000" dirty="0" smtClean="0"/>
          </a:p>
          <a:p>
            <a:pPr marL="617521" lvl="1" indent="-342883">
              <a:defRPr/>
            </a:pPr>
            <a:r>
              <a:rPr lang="en-US" sz="2000" dirty="0" smtClean="0"/>
              <a:t>Queue can be a FIFO, a priority queue, a tree or simply an unordered linked list.</a:t>
            </a:r>
          </a:p>
          <a:p>
            <a:pPr marL="617521" lvl="1" indent="-342883">
              <a:defRPr/>
            </a:pPr>
            <a:endParaRPr lang="en-US" sz="2000" dirty="0" smtClean="0"/>
          </a:p>
          <a:p>
            <a:pPr marL="617521" lvl="1" indent="-342883">
              <a:defRPr/>
            </a:pPr>
            <a:r>
              <a:rPr lang="en-US" sz="2000" dirty="0" smtClean="0"/>
              <a:t>However, conceptually all processes are waiting in ready queue to get chance for execution.</a:t>
            </a:r>
          </a:p>
          <a:p>
            <a:pPr marL="617521" lvl="1" indent="-342883">
              <a:defRPr/>
            </a:pPr>
            <a:endParaRPr lang="en-US" sz="2000" dirty="0" smtClean="0"/>
          </a:p>
          <a:p>
            <a:pPr marL="617521" lvl="1" indent="-342883">
              <a:defRPr/>
            </a:pPr>
            <a:r>
              <a:rPr lang="en-US" sz="2000" dirty="0" smtClean="0"/>
              <a:t>Records in queue are generally PCBs of the processes.</a:t>
            </a:r>
          </a:p>
          <a:p>
            <a:pPr marL="617521" lvl="1" indent="-342883"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7848600" cy="576262"/>
          </a:xfrm>
        </p:spPr>
        <p:txBody>
          <a:bodyPr lIns="64008" tIns="32004" rIns="64008" bIns="32004"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/>
              <a:t>CPU Scheduler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836712"/>
            <a:ext cx="7675563" cy="4530725"/>
          </a:xfrm>
        </p:spPr>
        <p:txBody>
          <a:bodyPr/>
          <a:lstStyle/>
          <a:p>
            <a:pPr marL="342883" indent="-342883">
              <a:defRPr/>
            </a:pPr>
            <a:r>
              <a:rPr lang="en-US" sz="2400" dirty="0" smtClean="0"/>
              <a:t>CPU </a:t>
            </a:r>
            <a:r>
              <a:rPr lang="en-US" sz="2400" dirty="0"/>
              <a:t>scheduling decisions may take place when a process:</a:t>
            </a:r>
          </a:p>
          <a:p>
            <a:pPr marL="800060" lvl="1" indent="-342883">
              <a:buFont typeface="Verdana" pitchFamily="34" charset="0"/>
              <a:buNone/>
              <a:defRPr/>
            </a:pPr>
            <a:r>
              <a:rPr lang="en-US" sz="2000" dirty="0">
                <a:solidFill>
                  <a:srgbClr val="CC6600"/>
                </a:solidFill>
              </a:rPr>
              <a:t>1.	</a:t>
            </a:r>
            <a:r>
              <a:rPr lang="en-US" sz="2000" dirty="0"/>
              <a:t>Switches from running to waiting </a:t>
            </a:r>
            <a:r>
              <a:rPr lang="en-US" sz="2000" dirty="0" smtClean="0"/>
              <a:t>state (for I/O request or invocation of wait for termination of any child process)</a:t>
            </a:r>
            <a:endParaRPr lang="en-US" sz="2000" dirty="0"/>
          </a:p>
          <a:p>
            <a:pPr marL="800060" lvl="1" indent="-342883">
              <a:buFont typeface="Verdana" pitchFamily="34" charset="0"/>
              <a:buNone/>
              <a:defRPr/>
            </a:pPr>
            <a:r>
              <a:rPr lang="en-US" sz="2000" dirty="0">
                <a:solidFill>
                  <a:srgbClr val="CC6600"/>
                </a:solidFill>
              </a:rPr>
              <a:t>2.</a:t>
            </a:r>
            <a:r>
              <a:rPr lang="en-US" sz="2000" dirty="0"/>
              <a:t>	Switches from running to ready </a:t>
            </a:r>
            <a:r>
              <a:rPr lang="en-US" sz="2000" dirty="0" smtClean="0"/>
              <a:t>state (e.g. interrupt occurs).</a:t>
            </a:r>
            <a:endParaRPr lang="en-US" sz="2000" dirty="0"/>
          </a:p>
          <a:p>
            <a:pPr marL="800060" lvl="1" indent="-342883">
              <a:buFont typeface="Verdana" pitchFamily="34" charset="0"/>
              <a:buNone/>
              <a:defRPr/>
            </a:pPr>
            <a:r>
              <a:rPr lang="en-US" sz="2000" dirty="0">
                <a:solidFill>
                  <a:srgbClr val="CC6600"/>
                </a:solidFill>
              </a:rPr>
              <a:t>3.</a:t>
            </a:r>
            <a:r>
              <a:rPr lang="en-US" sz="2000" dirty="0"/>
              <a:t>	Switches from waiting to </a:t>
            </a:r>
            <a:r>
              <a:rPr lang="en-US" sz="2000" dirty="0" smtClean="0"/>
              <a:t>ready (e.g. completion of I/O).</a:t>
            </a:r>
            <a:endParaRPr lang="en-US" sz="2000" dirty="0"/>
          </a:p>
          <a:p>
            <a:pPr marL="800060" lvl="1" indent="-342883">
              <a:buFont typeface="Monotype Sorts" charset="2"/>
              <a:buAutoNum type="arabicPeriod" startAt="4"/>
              <a:defRPr/>
            </a:pPr>
            <a:r>
              <a:rPr lang="en-US" sz="2000" dirty="0" smtClean="0"/>
              <a:t>Terminates</a:t>
            </a:r>
          </a:p>
          <a:p>
            <a:pPr marL="342883" indent="-342883">
              <a:defRPr/>
            </a:pPr>
            <a:endParaRPr lang="en-US" sz="2400" dirty="0" smtClean="0"/>
          </a:p>
          <a:p>
            <a:pPr marL="342883" indent="-342883">
              <a:defRPr/>
            </a:pPr>
            <a:r>
              <a:rPr lang="en-US" sz="2400" dirty="0" smtClean="0"/>
              <a:t>Scheduling </a:t>
            </a:r>
            <a:r>
              <a:rPr lang="en-US" sz="2400" dirty="0"/>
              <a:t>under 1 and 4 is </a:t>
            </a:r>
            <a:r>
              <a:rPr lang="en-US" sz="2400" b="1" dirty="0" smtClean="0"/>
              <a:t>non-preemptive or cooperative.</a:t>
            </a:r>
          </a:p>
          <a:p>
            <a:pPr marL="617521" lvl="1" indent="-342883">
              <a:defRPr/>
            </a:pPr>
            <a:r>
              <a:rPr lang="en-US" sz="1800" dirty="0" smtClean="0"/>
              <a:t>Used in Windows 3.x</a:t>
            </a:r>
          </a:p>
          <a:p>
            <a:pPr marL="617521" lvl="1" indent="-342883">
              <a:defRPr/>
            </a:pPr>
            <a:r>
              <a:rPr lang="en-US" sz="1800" dirty="0" smtClean="0"/>
              <a:t>It does not require any special hardware platform (e.g. timer)</a:t>
            </a:r>
          </a:p>
          <a:p>
            <a:pPr marL="342883" indent="-342883"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7848600" cy="576262"/>
          </a:xfrm>
        </p:spPr>
        <p:txBody>
          <a:bodyPr lIns="64008" tIns="32004" rIns="64008" bIns="32004"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/>
              <a:t>CPU Scheduler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836712"/>
            <a:ext cx="7675563" cy="4530725"/>
          </a:xfrm>
        </p:spPr>
        <p:txBody>
          <a:bodyPr/>
          <a:lstStyle/>
          <a:p>
            <a:pPr marL="342883" indent="-342883">
              <a:defRPr/>
            </a:pPr>
            <a:r>
              <a:rPr lang="en-US" sz="2400" dirty="0" smtClean="0"/>
              <a:t>All </a:t>
            </a:r>
            <a:r>
              <a:rPr lang="en-US" sz="2400" dirty="0"/>
              <a:t>other scheduling is </a:t>
            </a:r>
            <a:r>
              <a:rPr lang="en-US" sz="2400" b="1" dirty="0" smtClean="0"/>
              <a:t>preemptive, </a:t>
            </a:r>
            <a:r>
              <a:rPr lang="en-US" sz="2400" dirty="0" smtClean="0"/>
              <a:t>however it has a cost</a:t>
            </a:r>
          </a:p>
          <a:p>
            <a:pPr marL="742913" lvl="1" indent="-285736">
              <a:defRPr/>
            </a:pPr>
            <a:r>
              <a:rPr lang="en-US" sz="2000" dirty="0" smtClean="0"/>
              <a:t>Consider access to shared data</a:t>
            </a:r>
          </a:p>
          <a:p>
            <a:pPr marL="988975" lvl="2" indent="-285736">
              <a:defRPr/>
            </a:pPr>
            <a:r>
              <a:rPr lang="en-US" sz="1600" dirty="0" smtClean="0"/>
              <a:t>Two processes accessing a shared data.</a:t>
            </a:r>
          </a:p>
          <a:p>
            <a:pPr marL="988975" lvl="2" indent="-285736">
              <a:defRPr/>
            </a:pPr>
            <a:r>
              <a:rPr lang="en-US" sz="1600" dirty="0" smtClean="0"/>
              <a:t>Solution: Chapter 6.</a:t>
            </a:r>
          </a:p>
          <a:p>
            <a:pPr marL="742913" lvl="1" indent="-285736">
              <a:defRPr/>
            </a:pPr>
            <a:endParaRPr lang="en-US" sz="2000" dirty="0" smtClean="0"/>
          </a:p>
          <a:p>
            <a:pPr marL="742913" lvl="1" indent="-285736">
              <a:defRPr/>
            </a:pPr>
            <a:r>
              <a:rPr lang="en-US" sz="2000" dirty="0" smtClean="0"/>
              <a:t>Consider preemption while in kernel mode.</a:t>
            </a:r>
          </a:p>
          <a:p>
            <a:pPr marL="988975" lvl="2" indent="-285736">
              <a:defRPr/>
            </a:pPr>
            <a:r>
              <a:rPr lang="en-US" sz="1600" dirty="0" smtClean="0"/>
              <a:t>Kernel doing system call on behalf of a process. E.g. changing some I/O queues.</a:t>
            </a:r>
          </a:p>
          <a:p>
            <a:pPr marL="988975" lvl="2" indent="-285736">
              <a:defRPr/>
            </a:pPr>
            <a:r>
              <a:rPr lang="en-US" sz="1600" dirty="0" smtClean="0"/>
              <a:t>If process is preempted in mid of changes, and kernel needs to read or modify the queues, Chaos ensues.</a:t>
            </a:r>
          </a:p>
          <a:p>
            <a:pPr marL="988975" lvl="2" indent="-285736">
              <a:defRPr/>
            </a:pPr>
            <a:r>
              <a:rPr lang="en-US" sz="1600" dirty="0" smtClean="0"/>
              <a:t>Some OSs do not allow the preemption while doing system call.</a:t>
            </a:r>
          </a:p>
          <a:p>
            <a:pPr marL="742913" lvl="1" indent="-285736">
              <a:defRPr/>
            </a:pPr>
            <a:endParaRPr lang="en-US" sz="2000" dirty="0" smtClean="0"/>
          </a:p>
          <a:p>
            <a:pPr marL="742913" lvl="1" indent="-285736">
              <a:defRPr/>
            </a:pPr>
            <a:r>
              <a:rPr lang="en-US" sz="2000" dirty="0" smtClean="0"/>
              <a:t>Consider interrupts occurring during crucial OS activities.</a:t>
            </a:r>
          </a:p>
          <a:p>
            <a:pPr marL="988975" lvl="2" indent="-285736">
              <a:defRPr/>
            </a:pPr>
            <a:r>
              <a:rPr lang="en-US" sz="1600" dirty="0" smtClean="0"/>
              <a:t>Must be handled and cannot be ignored always by kernel, section of code affected by kernels must be guarded from simultaneous use.</a:t>
            </a:r>
          </a:p>
          <a:p>
            <a:pPr marL="988975" lvl="2" indent="-285736">
              <a:defRPr/>
            </a:pPr>
            <a:r>
              <a:rPr lang="en-US" sz="1600" dirty="0" smtClean="0"/>
              <a:t>These sections of code are not accessed concurrently by several processes, they disable interrupts at entry and re-enable interrupts at exit.</a:t>
            </a:r>
          </a:p>
          <a:p>
            <a:pPr marL="1200113" lvl="3" indent="-285736">
              <a:buNone/>
              <a:defRPr/>
            </a:pP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4435</TotalTime>
  <Words>706</Words>
  <Application>Microsoft Office PowerPoint</Application>
  <PresentationFormat>On-screen Show (4:3)</PresentationFormat>
  <Paragraphs>117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Operating Systems</vt:lpstr>
      <vt:lpstr>Chapter 5:  CPU Scheduling</vt:lpstr>
      <vt:lpstr>Objectives</vt:lpstr>
      <vt:lpstr>Basic Concepts</vt:lpstr>
      <vt:lpstr>Basic Concepts</vt:lpstr>
      <vt:lpstr>Histogram of CPU-burst Times</vt:lpstr>
      <vt:lpstr>CPU Scheduler</vt:lpstr>
      <vt:lpstr>CPU Scheduler</vt:lpstr>
      <vt:lpstr>CPU Scheduler</vt:lpstr>
      <vt:lpstr>Dispatcher</vt:lpstr>
      <vt:lpstr>Scheduling Criteria</vt:lpstr>
      <vt:lpstr>Scheduling Criteria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Fundamentals</dc:title>
  <dc:creator>Hammad</dc:creator>
  <cp:lastModifiedBy>Hammad</cp:lastModifiedBy>
  <cp:revision>816</cp:revision>
  <dcterms:created xsi:type="dcterms:W3CDTF">2011-02-04T13:20:42Z</dcterms:created>
  <dcterms:modified xsi:type="dcterms:W3CDTF">2011-11-21T05:03:08Z</dcterms:modified>
</cp:coreProperties>
</file>