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26"/>
  </p:notesMasterIdLst>
  <p:handoutMasterIdLst>
    <p:handoutMasterId r:id="rId27"/>
  </p:handoutMasterIdLst>
  <p:sldIdLst>
    <p:sldId id="535" r:id="rId2"/>
    <p:sldId id="536" r:id="rId3"/>
    <p:sldId id="547" r:id="rId4"/>
    <p:sldId id="607" r:id="rId5"/>
    <p:sldId id="618" r:id="rId6"/>
    <p:sldId id="608" r:id="rId7"/>
    <p:sldId id="549" r:id="rId8"/>
    <p:sldId id="609" r:id="rId9"/>
    <p:sldId id="620" r:id="rId10"/>
    <p:sldId id="621" r:id="rId11"/>
    <p:sldId id="554" r:id="rId12"/>
    <p:sldId id="622" r:id="rId13"/>
    <p:sldId id="555" r:id="rId14"/>
    <p:sldId id="611" r:id="rId15"/>
    <p:sldId id="610" r:id="rId16"/>
    <p:sldId id="612" r:id="rId17"/>
    <p:sldId id="556" r:id="rId18"/>
    <p:sldId id="614" r:id="rId19"/>
    <p:sldId id="615" r:id="rId20"/>
    <p:sldId id="616" r:id="rId21"/>
    <p:sldId id="623" r:id="rId22"/>
    <p:sldId id="624" r:id="rId23"/>
    <p:sldId id="617" r:id="rId24"/>
    <p:sldId id="625" r:id="rId25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780" autoAdjust="0"/>
  </p:normalViewPr>
  <p:slideViewPr>
    <p:cSldViewPr>
      <p:cViewPr varScale="1">
        <p:scale>
          <a:sx n="67" d="100"/>
          <a:sy n="67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BED8F52-50B0-4C9D-8DC7-1113AE9241FE}" type="datetimeFigureOut">
              <a:rPr lang="en-GB"/>
              <a:pPr>
                <a:defRPr/>
              </a:pPr>
              <a:t>17/01/2012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5367C71-184F-455B-846D-ED466CC80B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9CF151D-19C0-4CFB-B936-918C2B979F4D}" type="datetimeFigureOut">
              <a:rPr lang="en-GB"/>
              <a:pPr>
                <a:defRPr/>
              </a:pPr>
              <a:t>17/01/2012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8EA5306-2348-4E3D-8975-78FE81D970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856539-306F-4DFE-947D-AFAE5AC6BAC1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2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151C68-9BDD-4124-8496-7F2D891EBFFE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11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151C68-9BDD-4124-8496-7F2D891EBFFE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12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7E88A5-9EFD-4D9C-9280-22705B417850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13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7E88A5-9EFD-4D9C-9280-22705B417850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14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7E88A5-9EFD-4D9C-9280-22705B417850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15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7E88A5-9EFD-4D9C-9280-22705B417850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16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504C05-18D6-4617-9C92-43F4A594D223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17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5F6517-0E1B-4550-B379-F53CF7A22344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18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58B2E8-360B-4F5A-99BE-9F9ED528C0A7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19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5F6517-0E1B-4550-B379-F53CF7A22344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20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F62467-4550-4308-B785-0427F8CCF2C5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3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An example of a semaphore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21A02F-AB1A-431E-AF31-91FCAA03B18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Figure 5.7, shows a possible sequence for three processes using the mutual exclusion discipline of Figure 5.6.</a:t>
            </a:r>
          </a:p>
          <a:p>
            <a:endParaRPr lang="en-NZ" smtClean="0"/>
          </a:p>
          <a:p>
            <a:r>
              <a:rPr lang="en-NZ" smtClean="0"/>
              <a:t>Three processes (A,B, C) access a shared resource protected by the semaphore </a:t>
            </a:r>
            <a:r>
              <a:rPr lang="en-NZ" i="1" smtClean="0"/>
              <a:t>lock. </a:t>
            </a:r>
          </a:p>
          <a:p>
            <a:pPr lvl="1">
              <a:buFontTx/>
              <a:buChar char="•"/>
            </a:pPr>
            <a:r>
              <a:rPr lang="en-NZ" i="1" smtClean="0"/>
              <a:t>Process-</a:t>
            </a:r>
            <a:r>
              <a:rPr lang="en-NZ" smtClean="0"/>
              <a:t>A executes semWait(lock); </a:t>
            </a:r>
          </a:p>
          <a:p>
            <a:pPr lvl="2">
              <a:buFontTx/>
              <a:buChar char="•"/>
            </a:pPr>
            <a:r>
              <a:rPr lang="en-NZ" smtClean="0"/>
              <a:t> because the semaphore has a value of 1 at the time of the semWait operation, A can immediately enter its critical section and the semaphore takes on the value 0.</a:t>
            </a:r>
          </a:p>
          <a:p>
            <a:pPr lvl="1">
              <a:buFontTx/>
              <a:buChar char="•"/>
            </a:pPr>
            <a:endParaRPr lang="en-NZ" smtClean="0"/>
          </a:p>
          <a:p>
            <a:pPr lvl="1">
              <a:buFontTx/>
              <a:buChar char="•"/>
            </a:pPr>
            <a:r>
              <a:rPr lang="en-NZ" smtClean="0"/>
              <a:t>While A is in its critical section, both B and C perform a semWait operation and are blocked pending the availability of the semaphore. </a:t>
            </a:r>
          </a:p>
          <a:p>
            <a:pPr lvl="1">
              <a:buFontTx/>
              <a:buChar char="•"/>
            </a:pPr>
            <a:endParaRPr lang="en-NZ" smtClean="0"/>
          </a:p>
          <a:p>
            <a:pPr lvl="1">
              <a:buFontTx/>
              <a:buChar char="•"/>
            </a:pPr>
            <a:r>
              <a:rPr lang="en-NZ" smtClean="0"/>
              <a:t>When A exits its critical section and performs semSignal(lock), B, which was the first process in the queue, can now enter its critical section.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446F6C-C8F2-4A2A-895A-681767C5AC0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D62D60-C853-4771-AF39-81DB325D8CED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23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D62D60-C853-4771-AF39-81DB325D8CED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24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F62467-4550-4308-B785-0427F8CCF2C5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4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In a uniprocessor system, concurrent processes cannot have overlapped execution;</a:t>
            </a:r>
          </a:p>
          <a:p>
            <a:pPr lvl="1"/>
            <a:r>
              <a:rPr lang="en-NZ" smtClean="0"/>
              <a:t>they can only be interleaved.</a:t>
            </a:r>
          </a:p>
          <a:p>
            <a:endParaRPr lang="en-NZ" smtClean="0"/>
          </a:p>
          <a:p>
            <a:r>
              <a:rPr lang="en-NZ" smtClean="0"/>
              <a:t>To guarantee mutual exclusion, it is sufficient to prevent a process from being interrupted.</a:t>
            </a:r>
          </a:p>
          <a:p>
            <a:endParaRPr lang="en-NZ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ECA024-C7BD-47B8-9666-60ED454DD04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F62467-4550-4308-B785-0427F8CCF2C5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6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3ED46D-55D3-4ED4-B246-CB9CD9F9004B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7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3ED46D-55D3-4ED4-B246-CB9CD9F9004B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8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58E634-A088-4DE9-AFB7-3EFDD13F730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b="1" dirty="0" smtClean="0"/>
              <a:t>Busy waiting </a:t>
            </a:r>
          </a:p>
          <a:p>
            <a:pPr lvl="1"/>
            <a:r>
              <a:rPr lang="en-NZ" dirty="0" smtClean="0"/>
              <a:t>While a process is waiting for access to a critical section, it continues to consume processor time.</a:t>
            </a:r>
          </a:p>
          <a:p>
            <a:pPr lvl="1"/>
            <a:endParaRPr lang="en-NZ" dirty="0" smtClean="0"/>
          </a:p>
          <a:p>
            <a:r>
              <a:rPr lang="en-NZ" b="1" dirty="0" smtClean="0"/>
              <a:t>Starvation is possible. </a:t>
            </a:r>
          </a:p>
          <a:p>
            <a:pPr lvl="1"/>
            <a:r>
              <a:rPr lang="en-NZ" dirty="0" smtClean="0"/>
              <a:t>When a process leaves a critical section and more than one process is waiting, the selection of a waiting process is arbitrary. </a:t>
            </a:r>
          </a:p>
          <a:p>
            <a:pPr lvl="1"/>
            <a:r>
              <a:rPr lang="en-NZ" dirty="0" smtClean="0"/>
              <a:t>Thus, some process could indefinitely be denied access.</a:t>
            </a:r>
          </a:p>
          <a:p>
            <a:pPr lvl="1"/>
            <a:endParaRPr lang="en-NZ" dirty="0" smtClean="0"/>
          </a:p>
          <a:p>
            <a:r>
              <a:rPr lang="en-NZ" b="1" dirty="0" smtClean="0"/>
              <a:t>Deadlock is possible. </a:t>
            </a:r>
          </a:p>
          <a:p>
            <a:pPr lvl="1"/>
            <a:r>
              <a:rPr lang="en-NZ" dirty="0" smtClean="0"/>
              <a:t>Example (on a </a:t>
            </a:r>
            <a:r>
              <a:rPr lang="en-NZ" dirty="0" err="1" smtClean="0"/>
              <a:t>uniprocessor</a:t>
            </a:r>
            <a:r>
              <a:rPr lang="en-NZ" dirty="0" smtClean="0"/>
              <a:t>).</a:t>
            </a:r>
          </a:p>
          <a:p>
            <a:pPr lvl="1">
              <a:buFontTx/>
              <a:buChar char="•"/>
            </a:pPr>
            <a:r>
              <a:rPr lang="en-NZ" dirty="0" smtClean="0"/>
              <a:t> Process P1 executes the special instruction (e.g., </a:t>
            </a:r>
            <a:r>
              <a:rPr lang="en-NZ" dirty="0" err="1" smtClean="0"/>
              <a:t>compare&amp;swap</a:t>
            </a:r>
            <a:r>
              <a:rPr lang="en-NZ" dirty="0" smtClean="0"/>
              <a:t>, exchange) and enters its critical section. </a:t>
            </a:r>
          </a:p>
          <a:p>
            <a:pPr lvl="1">
              <a:buFontTx/>
              <a:buChar char="•"/>
            </a:pPr>
            <a:r>
              <a:rPr lang="en-NZ" dirty="0" smtClean="0"/>
              <a:t> P1 is then interrupted to give the processor to P2, which has higher priority. </a:t>
            </a:r>
          </a:p>
          <a:p>
            <a:pPr lvl="1">
              <a:buFontTx/>
              <a:buChar char="•"/>
            </a:pPr>
            <a:r>
              <a:rPr lang="en-NZ" dirty="0" smtClean="0"/>
              <a:t> If P2 now attempts to use the same resource as P1, it will be denied access because of the mutual exclusion mechanism. </a:t>
            </a:r>
          </a:p>
          <a:p>
            <a:pPr lvl="2">
              <a:buFontTx/>
              <a:buChar char="•"/>
            </a:pPr>
            <a:r>
              <a:rPr lang="en-NZ" dirty="0" smtClean="0"/>
              <a:t> Thus it will go into a busy waiting loop. </a:t>
            </a:r>
          </a:p>
          <a:p>
            <a:pPr lvl="1">
              <a:buFontTx/>
              <a:buChar char="•"/>
            </a:pPr>
            <a:r>
              <a:rPr lang="en-NZ" dirty="0" smtClean="0"/>
              <a:t>However, P1 will never be dispatched because it is of lower priority than another ready process, P2.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3D2D7-99E1-4F57-B972-7FBF3841F73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A38910D-F097-4935-AE81-89E2E0271703}" type="datetimeFigureOut">
              <a:rPr lang="en-GB" smtClean="0"/>
              <a:pPr>
                <a:defRPr/>
              </a:pPr>
              <a:t>17/01/2012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397C232-BF97-43F3-877C-CE4C4EB013B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9A9180B-E146-45F1-B8EA-BFFC341C96F5}" type="datetimeFigureOut">
              <a:rPr lang="en-GB" smtClean="0"/>
              <a:pPr>
                <a:defRPr/>
              </a:pPr>
              <a:t>17/01/2012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AF93CD1-4BEC-45D3-88BD-E8B1E282453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6438B5E-9D22-4460-A17B-9056E1B5CEAA}" type="datetimeFigureOut">
              <a:rPr lang="en-GB" smtClean="0"/>
              <a:pPr>
                <a:defRPr/>
              </a:pPr>
              <a:t>17/01/2012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B3B404A-B39B-480D-BB23-F09C3638D4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073E443-E95C-48DA-81FF-B8FB14CE74FC}" type="datetimeFigureOut">
              <a:rPr lang="en-GB" smtClean="0"/>
              <a:pPr>
                <a:defRPr/>
              </a:pPr>
              <a:t>17/01/2012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B5241C4-BB1B-42C2-BCCB-4194AF860F4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E2BC543-CAFD-4D89-A0B9-3C9794BB3F95}" type="datetimeFigureOut">
              <a:rPr lang="en-GB" smtClean="0"/>
              <a:pPr>
                <a:defRPr/>
              </a:pPr>
              <a:t>17/01/2012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2AC1FB3-9B3D-45EA-AA76-0B5455EAF38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057B64C-D915-428F-9174-5B50FB155CA1}" type="datetimeFigureOut">
              <a:rPr lang="en-GB" smtClean="0"/>
              <a:pPr>
                <a:defRPr/>
              </a:pPr>
              <a:t>17/01/2012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1E546E8-3EA3-46E6-BBAB-AA75744EA0A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DE2DCC7-E331-4FBE-8B2D-603839F57044}" type="datetimeFigureOut">
              <a:rPr lang="en-GB" smtClean="0"/>
              <a:pPr>
                <a:defRPr/>
              </a:pPr>
              <a:t>17/01/2012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3B823FB-8CA6-4B2B-921F-A2B5AF1520C2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3B10A44-654D-42CE-A756-0954C4EB6DE2}" type="datetimeFigureOut">
              <a:rPr lang="en-GB" smtClean="0"/>
              <a:pPr>
                <a:defRPr/>
              </a:pPr>
              <a:t>17/01/2012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F111DB9-7248-4D60-9AF9-40FCFDC774B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1EDBE8A-0D20-44F6-8E71-6E281CFC51E1}" type="datetimeFigureOut">
              <a:rPr lang="en-GB" smtClean="0"/>
              <a:pPr>
                <a:defRPr/>
              </a:pPr>
              <a:t>17/01/2012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81980BC-66F1-4088-9FFC-8FE95EDCC5B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874AEE06-1FEB-49FE-8EE6-24D6D6F3BE43}" type="datetimeFigureOut">
              <a:rPr lang="en-GB" smtClean="0"/>
              <a:pPr>
                <a:defRPr/>
              </a:pPr>
              <a:t>17/01/2012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903F793-D7D3-4562-90E8-A8FBC3930282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7EF49F8-EAFD-49D2-B00D-87C3ECCE1CB6}" type="datetimeFigureOut">
              <a:rPr lang="en-GB" smtClean="0"/>
              <a:pPr>
                <a:defRPr/>
              </a:pPr>
              <a:t>17/01/2012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3124967-17BE-4D2B-B51B-1EB8B302CAB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A2610F1-E71D-43FC-A376-E2D6C6A16152}" type="datetimeFigureOut">
              <a:rPr lang="en-GB" smtClean="0"/>
              <a:pPr>
                <a:defRPr/>
              </a:pPr>
              <a:t>17/01/2012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DF0378B-2849-49B6-916C-D71E50A42B1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6013" y="549275"/>
            <a:ext cx="7405687" cy="9953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Operating Systems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3608" y="4077072"/>
            <a:ext cx="6019800" cy="385936"/>
          </a:xfrm>
        </p:spPr>
        <p:txBody>
          <a:bodyPr>
            <a:normAutofit fontScale="92500" lnSpcReduction="10000"/>
          </a:bodyPr>
          <a:lstStyle/>
          <a:p>
            <a:pPr algn="l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sz="2800" b="1" dirty="0" smtClean="0"/>
              <a:t>Hammad Afzal</a:t>
            </a:r>
          </a:p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endParaRPr lang="en-US" sz="2800" b="1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200" dirty="0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139825" y="4868863"/>
            <a:ext cx="45720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>
              <a:latin typeface="Gill Sans MT"/>
            </a:endParaRPr>
          </a:p>
          <a:p>
            <a:endParaRPr lang="en-US" sz="1600">
              <a:latin typeface="Gill Sans MT"/>
            </a:endParaRPr>
          </a:p>
          <a:p>
            <a:r>
              <a:rPr lang="en-US" sz="1600">
                <a:latin typeface="Gill Sans MT"/>
              </a:rPr>
              <a:t>Department of Computer Software Engineering</a:t>
            </a:r>
          </a:p>
          <a:p>
            <a:r>
              <a:rPr lang="en-US" sz="1600">
                <a:latin typeface="Gill Sans MT"/>
              </a:rPr>
              <a:t>National University of Sciences and Technology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116013" y="4572000"/>
            <a:ext cx="30476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Gill Sans MT"/>
              </a:rPr>
              <a:t>hammad.afzal@mcs.edu.pk</a:t>
            </a:r>
          </a:p>
        </p:txBody>
      </p:sp>
      <p:sp>
        <p:nvSpPr>
          <p:cNvPr id="10246" name="TextBox 5"/>
          <p:cNvSpPr txBox="1">
            <a:spLocks noChangeArrowheads="1"/>
          </p:cNvSpPr>
          <p:nvPr/>
        </p:nvSpPr>
        <p:spPr bwMode="auto">
          <a:xfrm>
            <a:off x="5004048" y="1916113"/>
            <a:ext cx="413995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ill Sans MT"/>
              </a:rPr>
              <a:t>Chapter </a:t>
            </a:r>
            <a:r>
              <a:rPr lang="en-US" sz="2400" dirty="0" smtClean="0">
                <a:latin typeface="Gill Sans MT"/>
              </a:rPr>
              <a:t>6b</a:t>
            </a:r>
            <a:endParaRPr lang="en-US" sz="2400" dirty="0">
              <a:latin typeface="Gill Sans MT"/>
            </a:endParaRPr>
          </a:p>
          <a:p>
            <a:r>
              <a:rPr lang="en-US" sz="2400" b="1" dirty="0">
                <a:latin typeface="Gill Sans MT"/>
              </a:rPr>
              <a:t>Process Synchronization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/>
        <p:txBody>
          <a:bodyPr anchor="ctr">
            <a:noAutofit/>
          </a:bodyPr>
          <a:lstStyle/>
          <a:p>
            <a:pPr>
              <a:defRPr/>
            </a:pPr>
            <a:r>
              <a:rPr lang="en-US" sz="3700" dirty="0" smtClean="0"/>
              <a:t>Hardware Mutual Exclusion: Disadvantages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r>
              <a:rPr lang="en-US" dirty="0" smtClean="0"/>
              <a:t>Busy-waiting consumes processor time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Starvation is possible when a process leaves a critical section and more than one process is waiting.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Deadlock is possible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0" y="908720"/>
            <a:ext cx="9144000" cy="3672408"/>
          </a:xfrm>
        </p:spPr>
        <p:txBody>
          <a:bodyPr>
            <a:noAutofit/>
          </a:bodyPr>
          <a:lstStyle/>
          <a:p>
            <a:r>
              <a:rPr lang="en-NZ" sz="2800" dirty="0" smtClean="0"/>
              <a:t>Semaphore:  </a:t>
            </a:r>
          </a:p>
          <a:p>
            <a:pPr lvl="1"/>
            <a:r>
              <a:rPr lang="en-NZ" sz="2400" dirty="0" smtClean="0"/>
              <a:t>An integer value used for signalling among processes. </a:t>
            </a:r>
          </a:p>
          <a:p>
            <a:endParaRPr lang="en-NZ" sz="2800" dirty="0" smtClean="0"/>
          </a:p>
          <a:p>
            <a:r>
              <a:rPr lang="en-NZ" sz="2800" dirty="0" smtClean="0"/>
              <a:t>Only three operations may be performed on a semaphore, all of which are atomic: </a:t>
            </a:r>
          </a:p>
          <a:p>
            <a:pPr lvl="1"/>
            <a:r>
              <a:rPr lang="en-NZ" sz="2400" dirty="0" smtClean="0"/>
              <a:t>initialize, </a:t>
            </a:r>
          </a:p>
          <a:p>
            <a:pPr lvl="1"/>
            <a:r>
              <a:rPr lang="en-NZ" sz="2400" dirty="0" smtClean="0"/>
              <a:t>Decrement (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Wait</a:t>
            </a:r>
            <a:r>
              <a:rPr lang="en-US" sz="2400" dirty="0" smtClean="0">
                <a:cs typeface="Courier New" pitchFamily="49" charset="0"/>
              </a:rPr>
              <a:t>)</a:t>
            </a:r>
            <a:endParaRPr lang="en-NZ" sz="2400" dirty="0" smtClean="0"/>
          </a:p>
          <a:p>
            <a:pPr lvl="1"/>
            <a:r>
              <a:rPr lang="en-NZ" sz="2400" dirty="0" smtClean="0"/>
              <a:t>increment. (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Signal</a:t>
            </a:r>
            <a:r>
              <a:rPr lang="en-US" sz="2400" dirty="0" smtClean="0">
                <a:cs typeface="Courier New" pitchFamily="49" charset="0"/>
              </a:rPr>
              <a:t>)</a:t>
            </a:r>
            <a:endParaRPr lang="en-NZ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When one process modifies semaphore value, no other process can simultaneously modify that semaphore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endParaRPr lang="en-US" sz="2400" dirty="0" smtClean="0">
              <a:solidFill>
                <a:srgbClr val="0000FF"/>
              </a:solidFill>
              <a:sym typeface="Symbol" pitchFamily="18" charset="2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 lIns="64008" tIns="32004" rIns="64008" bIns="32004"/>
          <a:lstStyle/>
          <a:p>
            <a:pPr eaLnBrk="1" hangingPunct="1">
              <a:defRPr/>
            </a:pPr>
            <a:r>
              <a:rPr lang="en-US" dirty="0" smtClean="0"/>
              <a:t>Semaphore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 lIns="64008" tIns="32004" rIns="64008" bIns="32004"/>
          <a:lstStyle/>
          <a:p>
            <a:pPr eaLnBrk="1" hangingPunct="1">
              <a:defRPr/>
            </a:pPr>
            <a:r>
              <a:rPr lang="en-US" dirty="0" smtClean="0"/>
              <a:t>Semaphore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844824"/>
            <a:ext cx="3703578" cy="20959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515938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wait (S) </a:t>
            </a:r>
          </a:p>
          <a:p>
            <a:pPr marL="515938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{ </a:t>
            </a:r>
          </a:p>
          <a:p>
            <a:pPr marL="515938">
              <a:lnSpc>
                <a:spcPct val="90000"/>
              </a:lnSpc>
              <a:buFont typeface="Monotype Sorts"/>
              <a:buNone/>
            </a:pP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           while S &lt;= 0</a:t>
            </a:r>
          </a:p>
          <a:p>
            <a:pPr marL="515938">
              <a:lnSpc>
                <a:spcPct val="90000"/>
              </a:lnSpc>
              <a:buFont typeface="Monotype Sorts"/>
              <a:buNone/>
            </a:pP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		; // no-op</a:t>
            </a:r>
          </a:p>
          <a:p>
            <a:pPr marL="515938">
              <a:lnSpc>
                <a:spcPct val="90000"/>
              </a:lnSpc>
              <a:buFont typeface="Monotype Sorts"/>
              <a:buNone/>
            </a:pP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            S--;</a:t>
            </a:r>
          </a:p>
          <a:p>
            <a:pPr marL="515938">
              <a:lnSpc>
                <a:spcPct val="90000"/>
              </a:lnSpc>
              <a:buFont typeface="Monotype Sorts"/>
              <a:buNone/>
            </a:pP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48064" y="1844824"/>
            <a:ext cx="3347864" cy="17912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82563" lvl="4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signal (S) </a:t>
            </a:r>
          </a:p>
          <a:p>
            <a:pPr marL="182563" lvl="4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{ </a:t>
            </a:r>
          </a:p>
          <a:p>
            <a:pPr marL="182563" lvl="2">
              <a:lnSpc>
                <a:spcPct val="90000"/>
              </a:lnSpc>
              <a:buFont typeface="Monotype Sorts"/>
              <a:buNone/>
            </a:pP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        S++;</a:t>
            </a:r>
          </a:p>
          <a:p>
            <a:pPr marL="182563" lvl="2">
              <a:lnSpc>
                <a:spcPct val="90000"/>
              </a:lnSpc>
              <a:buFont typeface="Monotype Sorts"/>
              <a:buNone/>
            </a:pP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}</a:t>
            </a:r>
          </a:p>
          <a:p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980728"/>
            <a:ext cx="8229600" cy="5472608"/>
          </a:xfrm>
        </p:spPr>
        <p:txBody>
          <a:bodyPr>
            <a:noAutofit/>
          </a:bodyPr>
          <a:lstStyle/>
          <a:p>
            <a:pPr eaLnBrk="1" hangingPunct="1">
              <a:tabLst>
                <a:tab pos="2003425" algn="ctr"/>
                <a:tab pos="4514850" algn="ctr"/>
              </a:tabLst>
            </a:pPr>
            <a:r>
              <a:rPr lang="en-US" sz="2800" dirty="0" smtClean="0">
                <a:solidFill>
                  <a:srgbClr val="3366FF"/>
                </a:solidFill>
              </a:rPr>
              <a:t>Two types of Semaphores:</a:t>
            </a:r>
          </a:p>
          <a:p>
            <a:pPr lvl="1">
              <a:tabLst>
                <a:tab pos="2003425" algn="ctr"/>
                <a:tab pos="4514850" algn="ctr"/>
              </a:tabLst>
            </a:pPr>
            <a:r>
              <a:rPr lang="en-US" sz="2000" dirty="0" smtClean="0">
                <a:solidFill>
                  <a:srgbClr val="3366FF"/>
                </a:solidFill>
              </a:rPr>
              <a:t>Counting and Binary</a:t>
            </a:r>
          </a:p>
          <a:p>
            <a:pPr lvl="1">
              <a:tabLst>
                <a:tab pos="2003425" algn="ctr"/>
                <a:tab pos="4514850" algn="ctr"/>
              </a:tabLst>
            </a:pPr>
            <a:endParaRPr lang="en-US" sz="2400" dirty="0" smtClean="0">
              <a:solidFill>
                <a:srgbClr val="3366FF"/>
              </a:solidFill>
            </a:endParaRPr>
          </a:p>
          <a:p>
            <a:pPr lvl="1">
              <a:tabLst>
                <a:tab pos="2003425" algn="ctr"/>
                <a:tab pos="4514850" algn="ctr"/>
              </a:tabLst>
            </a:pPr>
            <a:r>
              <a:rPr lang="en-US" sz="2400" dirty="0" smtClean="0">
                <a:solidFill>
                  <a:srgbClr val="3366FF"/>
                </a:solidFill>
              </a:rPr>
              <a:t>Counting </a:t>
            </a:r>
            <a:r>
              <a:rPr lang="en-US" sz="2400" dirty="0" smtClean="0"/>
              <a:t>semaphore – integer value can range over an unrestricted domain</a:t>
            </a:r>
          </a:p>
          <a:p>
            <a:pPr lvl="1">
              <a:tabLst>
                <a:tab pos="2003425" algn="ctr"/>
                <a:tab pos="4514850" algn="ctr"/>
              </a:tabLst>
            </a:pPr>
            <a:endParaRPr lang="en-US" sz="2400" dirty="0" smtClean="0">
              <a:solidFill>
                <a:srgbClr val="3366FF"/>
              </a:solidFill>
            </a:endParaRPr>
          </a:p>
          <a:p>
            <a:pPr lvl="1">
              <a:tabLst>
                <a:tab pos="2003425" algn="ctr"/>
                <a:tab pos="4514850" algn="ctr"/>
              </a:tabLst>
            </a:pPr>
            <a:r>
              <a:rPr lang="en-US" sz="2400" dirty="0" smtClean="0">
                <a:solidFill>
                  <a:srgbClr val="3366FF"/>
                </a:solidFill>
              </a:rPr>
              <a:t>Binary </a:t>
            </a:r>
            <a:r>
              <a:rPr lang="en-US" sz="2400" dirty="0" smtClean="0"/>
              <a:t>semaphore – integer value can range only between 0 and 1; can be simpler to implement</a:t>
            </a:r>
          </a:p>
          <a:p>
            <a:pPr lvl="1" eaLnBrk="1" hangingPunct="1">
              <a:tabLst>
                <a:tab pos="2003425" algn="ctr"/>
                <a:tab pos="4514850" algn="ctr"/>
              </a:tabLst>
            </a:pPr>
            <a:endParaRPr lang="en-US" sz="2400" dirty="0" smtClean="0">
              <a:sym typeface="MT Extra" pitchFamily="18" charset="2"/>
            </a:endParaRPr>
          </a:p>
          <a:p>
            <a:pPr lvl="1" eaLnBrk="1" hangingPunct="1">
              <a:tabLst>
                <a:tab pos="2003425" algn="ctr"/>
                <a:tab pos="4514850" algn="ctr"/>
              </a:tabLst>
            </a:pPr>
            <a:r>
              <a:rPr lang="en-US" sz="2400" dirty="0" smtClean="0">
                <a:sym typeface="MT Extra" pitchFamily="18" charset="2"/>
              </a:rPr>
              <a:t>Also known as mutex locks: Locks that provide mutual exclusion.</a:t>
            </a:r>
          </a:p>
          <a:p>
            <a:pPr lvl="1" eaLnBrk="1" hangingPunct="1">
              <a:tabLst>
                <a:tab pos="2003425" algn="ctr"/>
                <a:tab pos="4514850" algn="ctr"/>
              </a:tabLst>
            </a:pPr>
            <a:endParaRPr lang="en-US" sz="2400" dirty="0" smtClean="0">
              <a:sym typeface="MT Extra" pitchFamily="18" charset="2"/>
            </a:endParaRPr>
          </a:p>
          <a:p>
            <a:pPr lvl="1" eaLnBrk="1" hangingPunct="1">
              <a:tabLst>
                <a:tab pos="2003425" algn="ctr"/>
                <a:tab pos="4514850" algn="ctr"/>
              </a:tabLst>
            </a:pPr>
            <a:r>
              <a:rPr lang="en-US" sz="2400" dirty="0" smtClean="0">
                <a:sym typeface="MT Extra" pitchFamily="18" charset="2"/>
              </a:rPr>
              <a:t>Binary semaphores can be used to deal with critical section problem.</a:t>
            </a:r>
            <a:endParaRPr lang="en-US" sz="2400" dirty="0" smtClean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036496" cy="864096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3200" dirty="0" smtClean="0"/>
              <a:t>Semaphore as General Synchronization Tool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980728"/>
            <a:ext cx="8229600" cy="5472608"/>
          </a:xfrm>
        </p:spPr>
        <p:txBody>
          <a:bodyPr>
            <a:noAutofit/>
          </a:bodyPr>
          <a:lstStyle/>
          <a:p>
            <a:pPr eaLnBrk="1" hangingPunct="1">
              <a:tabLst>
                <a:tab pos="2003425" algn="ctr"/>
                <a:tab pos="4514850" algn="ctr"/>
              </a:tabLst>
            </a:pPr>
            <a:r>
              <a:rPr lang="en-US" sz="2400" dirty="0" smtClean="0"/>
              <a:t>Counting semaphores can be used to control access to a given resource with finite number of instances.</a:t>
            </a:r>
          </a:p>
          <a:p>
            <a:pPr eaLnBrk="1" hangingPunct="1">
              <a:tabLst>
                <a:tab pos="2003425" algn="ctr"/>
                <a:tab pos="4514850" algn="ctr"/>
              </a:tabLst>
            </a:pPr>
            <a:r>
              <a:rPr lang="en-US" sz="2400" dirty="0" smtClean="0"/>
              <a:t>Semaphore </a:t>
            </a:r>
            <a:r>
              <a:rPr lang="en-US" sz="2400" dirty="0" smtClean="0"/>
              <a:t>is initialized to number of resources.</a:t>
            </a:r>
          </a:p>
          <a:p>
            <a:pPr eaLnBrk="1" hangingPunct="1">
              <a:tabLst>
                <a:tab pos="2003425" algn="ctr"/>
                <a:tab pos="4514850" algn="ctr"/>
              </a:tabLst>
            </a:pPr>
            <a:r>
              <a:rPr lang="en-US" sz="2400" dirty="0" smtClean="0"/>
              <a:t>Each </a:t>
            </a:r>
            <a:r>
              <a:rPr lang="en-US" sz="2400" dirty="0" smtClean="0"/>
              <a:t>process that wants to use resource performs a wait operation.</a:t>
            </a:r>
          </a:p>
          <a:p>
            <a:pPr eaLnBrk="1" hangingPunct="1">
              <a:tabLst>
                <a:tab pos="2003425" algn="ctr"/>
                <a:tab pos="4514850" algn="ctr"/>
              </a:tabLst>
            </a:pPr>
            <a:r>
              <a:rPr lang="en-US" sz="2400" dirty="0" smtClean="0"/>
              <a:t>When </a:t>
            </a:r>
            <a:r>
              <a:rPr lang="en-US" sz="2400" dirty="0" smtClean="0"/>
              <a:t>a process releases resource, it performs signal.</a:t>
            </a:r>
          </a:p>
          <a:p>
            <a:pPr eaLnBrk="1" hangingPunct="1">
              <a:tabLst>
                <a:tab pos="2003425" algn="ctr"/>
                <a:tab pos="4514850" algn="ctr"/>
              </a:tabLst>
            </a:pPr>
            <a:endParaRPr lang="en-US" sz="2400" dirty="0" smtClean="0"/>
          </a:p>
          <a:p>
            <a:pPr eaLnBrk="1" hangingPunct="1">
              <a:tabLst>
                <a:tab pos="2003425" algn="ctr"/>
                <a:tab pos="4514850" algn="ctr"/>
              </a:tabLst>
            </a:pPr>
            <a:r>
              <a:rPr lang="en-US" sz="2400" dirty="0" smtClean="0"/>
              <a:t>When count goes to 0, all resources are being used.</a:t>
            </a:r>
          </a:p>
          <a:p>
            <a:pPr lvl="1">
              <a:tabLst>
                <a:tab pos="2003425" algn="ctr"/>
                <a:tab pos="4514850" algn="ctr"/>
              </a:tabLst>
            </a:pPr>
            <a:r>
              <a:rPr lang="en-US" sz="2000" dirty="0" smtClean="0"/>
              <a:t>After that, process that wish to use a resource will block until count becomes greater than 0.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036496" cy="864096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3200" dirty="0" smtClean="0"/>
              <a:t>Semaphore as General Synchronization Tool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Autofit/>
          </a:bodyPr>
          <a:lstStyle/>
          <a:p>
            <a:pPr eaLnBrk="1" hangingPunct="1">
              <a:tabLst>
                <a:tab pos="2003425" algn="ctr"/>
                <a:tab pos="4514850" algn="ctr"/>
              </a:tabLst>
            </a:pPr>
            <a:r>
              <a:rPr lang="en-US" sz="2400" dirty="0" smtClean="0"/>
              <a:t>Can implement a counting semaphore </a:t>
            </a:r>
            <a:r>
              <a:rPr lang="en-US" sz="2400" dirty="0" smtClean="0">
                <a:solidFill>
                  <a:srgbClr val="0000FF"/>
                </a:solidFill>
              </a:rPr>
              <a:t>S</a:t>
            </a:r>
            <a:r>
              <a:rPr lang="en-US" sz="2400" dirty="0" smtClean="0"/>
              <a:t> as a binary semaphore</a:t>
            </a:r>
          </a:p>
          <a:p>
            <a:pPr eaLnBrk="1" hangingPunct="1">
              <a:tabLst>
                <a:tab pos="2003425" algn="ctr"/>
                <a:tab pos="4514850" algn="ctr"/>
              </a:tabLst>
            </a:pPr>
            <a:endParaRPr lang="en-US" sz="2400" dirty="0" smtClean="0">
              <a:sym typeface="MT Extra" pitchFamily="18" charset="2"/>
            </a:endParaRPr>
          </a:p>
          <a:p>
            <a:pPr eaLnBrk="1" hangingPunct="1">
              <a:tabLst>
                <a:tab pos="2003425" algn="ctr"/>
                <a:tab pos="4514850" algn="ctr"/>
              </a:tabLst>
            </a:pPr>
            <a:r>
              <a:rPr lang="en-US" sz="2400" dirty="0" smtClean="0">
                <a:sym typeface="MT Extra" pitchFamily="18" charset="2"/>
              </a:rPr>
              <a:t>Provides mutual exclusion</a:t>
            </a:r>
          </a:p>
          <a:p>
            <a:pPr lvl="1" eaLnBrk="1" hangingPunct="1">
              <a:buFont typeface="Verdana" pitchFamily="34" charset="0"/>
              <a:buNone/>
              <a:tabLst>
                <a:tab pos="2003425" algn="ctr"/>
                <a:tab pos="4514850" algn="ctr"/>
              </a:tabLst>
            </a:pPr>
            <a:r>
              <a:rPr lang="en-US" sz="2400" dirty="0" smtClean="0">
                <a:solidFill>
                  <a:srgbClr val="0000FF"/>
                </a:solidFill>
                <a:sym typeface="MT Extra" pitchFamily="18" charset="2"/>
              </a:rPr>
              <a:t>Semaphore mutex;    //  initialized to 1</a:t>
            </a:r>
          </a:p>
          <a:p>
            <a:pPr lvl="1" eaLnBrk="1" hangingPunct="1">
              <a:buFont typeface="Verdana" pitchFamily="34" charset="0"/>
              <a:buNone/>
              <a:tabLst>
                <a:tab pos="2003425" algn="ctr"/>
                <a:tab pos="4514850" algn="ctr"/>
              </a:tabLst>
            </a:pPr>
            <a:r>
              <a:rPr lang="en-US" sz="2400" dirty="0" smtClean="0">
                <a:solidFill>
                  <a:srgbClr val="0000FF"/>
                </a:solidFill>
                <a:sym typeface="MT Extra" pitchFamily="18" charset="2"/>
              </a:rPr>
              <a:t>do {</a:t>
            </a:r>
          </a:p>
          <a:p>
            <a:pPr lvl="1" eaLnBrk="1" hangingPunct="1">
              <a:buFont typeface="Verdana" pitchFamily="34" charset="0"/>
              <a:buNone/>
              <a:tabLst>
                <a:tab pos="2003425" algn="ctr"/>
                <a:tab pos="4514850" algn="ctr"/>
              </a:tabLst>
            </a:pPr>
            <a:r>
              <a:rPr lang="en-US" sz="2400" dirty="0" smtClean="0">
                <a:solidFill>
                  <a:srgbClr val="0000FF"/>
                </a:solidFill>
                <a:sym typeface="MT Extra" pitchFamily="18" charset="2"/>
              </a:rPr>
              <a:t>		wait (mutex);</a:t>
            </a:r>
          </a:p>
          <a:p>
            <a:pPr lvl="1" eaLnBrk="1" hangingPunct="1">
              <a:buFont typeface="Verdana" pitchFamily="34" charset="0"/>
              <a:buNone/>
              <a:tabLst>
                <a:tab pos="2003425" algn="ctr"/>
                <a:tab pos="4514850" algn="ctr"/>
              </a:tabLst>
            </a:pPr>
            <a:r>
              <a:rPr lang="en-US" sz="2400" dirty="0" smtClean="0">
                <a:solidFill>
                  <a:srgbClr val="0000FF"/>
                </a:solidFill>
                <a:sym typeface="MT Extra" pitchFamily="18" charset="2"/>
              </a:rPr>
              <a:t>         // Critical Section</a:t>
            </a:r>
          </a:p>
          <a:p>
            <a:pPr lvl="1" eaLnBrk="1" hangingPunct="1">
              <a:buFont typeface="Verdana" pitchFamily="34" charset="0"/>
              <a:buNone/>
              <a:tabLst>
                <a:tab pos="2003425" algn="ctr"/>
                <a:tab pos="4514850" algn="ctr"/>
              </a:tabLst>
            </a:pPr>
            <a:r>
              <a:rPr lang="en-US" sz="2400" dirty="0" smtClean="0">
                <a:solidFill>
                  <a:srgbClr val="0000FF"/>
                </a:solidFill>
                <a:sym typeface="MT Extra" pitchFamily="18" charset="2"/>
              </a:rPr>
              <a:t>     	signal (mutex);</a:t>
            </a:r>
          </a:p>
          <a:p>
            <a:pPr lvl="1" eaLnBrk="1" hangingPunct="1">
              <a:buFont typeface="Verdana" pitchFamily="34" charset="0"/>
              <a:buNone/>
              <a:tabLst>
                <a:tab pos="2003425" algn="ctr"/>
                <a:tab pos="4514850" algn="ctr"/>
              </a:tabLst>
            </a:pPr>
            <a:r>
              <a:rPr lang="en-US" sz="2400" dirty="0" smtClean="0">
                <a:solidFill>
                  <a:srgbClr val="0000FF"/>
                </a:solidFill>
                <a:sym typeface="MT Extra" pitchFamily="18" charset="2"/>
              </a:rPr>
              <a:t>		// remainder section</a:t>
            </a:r>
          </a:p>
          <a:p>
            <a:pPr lvl="1" eaLnBrk="1" hangingPunct="1">
              <a:buFont typeface="Verdana" pitchFamily="34" charset="0"/>
              <a:buNone/>
              <a:tabLst>
                <a:tab pos="2003425" algn="ctr"/>
                <a:tab pos="4514850" algn="ctr"/>
              </a:tabLst>
            </a:pPr>
            <a:r>
              <a:rPr lang="en-US" sz="2400" dirty="0" smtClean="0">
                <a:solidFill>
                  <a:srgbClr val="0000FF"/>
                </a:solidFill>
                <a:sym typeface="MT Extra" pitchFamily="18" charset="2"/>
              </a:rPr>
              <a:t>} while (TRUE);</a:t>
            </a:r>
          </a:p>
          <a:p>
            <a:pPr eaLnBrk="1" hangingPunct="1">
              <a:buFont typeface="Wingdings 2" pitchFamily="18" charset="2"/>
              <a:buNone/>
              <a:tabLst>
                <a:tab pos="2003425" algn="ctr"/>
                <a:tab pos="4514850" algn="ctr"/>
              </a:tabLst>
            </a:pPr>
            <a:endParaRPr lang="en-US" sz="2000" dirty="0" smtClean="0">
              <a:solidFill>
                <a:srgbClr val="0000FF"/>
              </a:solidFill>
              <a:sym typeface="MT Extra" pitchFamily="18" charset="2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lIns="64008" tIns="32004" rIns="64008" bIns="32004">
            <a:noAutofit/>
          </a:bodyPr>
          <a:lstStyle/>
          <a:p>
            <a:pPr algn="ctr">
              <a:defRPr/>
            </a:pPr>
            <a:r>
              <a:rPr lang="en-US" sz="3200" dirty="0" smtClean="0"/>
              <a:t>Semaphore for mutual exclusion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980728"/>
            <a:ext cx="8229600" cy="3312368"/>
          </a:xfrm>
        </p:spPr>
        <p:txBody>
          <a:bodyPr>
            <a:noAutofit/>
          </a:bodyPr>
          <a:lstStyle/>
          <a:p>
            <a:pPr eaLnBrk="1" hangingPunct="1">
              <a:tabLst>
                <a:tab pos="2003425" algn="ctr"/>
                <a:tab pos="4514850" algn="ctr"/>
              </a:tabLst>
            </a:pPr>
            <a:r>
              <a:rPr lang="en-US" sz="3200" dirty="0" smtClean="0"/>
              <a:t>Consider two running processes</a:t>
            </a:r>
          </a:p>
          <a:p>
            <a:pPr lvl="1">
              <a:tabLst>
                <a:tab pos="2003425" algn="ctr"/>
                <a:tab pos="4514850" algn="ctr"/>
              </a:tabLst>
            </a:pPr>
            <a:r>
              <a:rPr lang="en-US" sz="2400" dirty="0" smtClean="0"/>
              <a:t>P1 with S1</a:t>
            </a:r>
          </a:p>
          <a:p>
            <a:pPr lvl="1">
              <a:tabLst>
                <a:tab pos="2003425" algn="ctr"/>
                <a:tab pos="4514850" algn="ctr"/>
              </a:tabLst>
            </a:pPr>
            <a:r>
              <a:rPr lang="en-US" sz="2400" dirty="0" smtClean="0"/>
              <a:t>P2 with S2.</a:t>
            </a:r>
          </a:p>
          <a:p>
            <a:pPr lvl="1">
              <a:tabLst>
                <a:tab pos="2003425" algn="ctr"/>
                <a:tab pos="4514850" algn="ctr"/>
              </a:tabLst>
            </a:pPr>
            <a:endParaRPr lang="en-US" sz="2400" dirty="0" smtClean="0"/>
          </a:p>
          <a:p>
            <a:pPr lvl="1">
              <a:tabLst>
                <a:tab pos="2003425" algn="ctr"/>
                <a:tab pos="4514850" algn="ctr"/>
              </a:tabLst>
            </a:pPr>
            <a:r>
              <a:rPr lang="en-US" sz="2400" dirty="0" smtClean="0"/>
              <a:t>If we require S2 be executed only after S1 has completed.</a:t>
            </a:r>
          </a:p>
          <a:p>
            <a:pPr lvl="1">
              <a:tabLst>
                <a:tab pos="2003425" algn="ctr"/>
                <a:tab pos="4514850" algn="ctr"/>
              </a:tabLst>
            </a:pPr>
            <a:endParaRPr lang="en-US" sz="2400" dirty="0" smtClean="0"/>
          </a:p>
          <a:p>
            <a:pPr lvl="1">
              <a:tabLst>
                <a:tab pos="2003425" algn="ctr"/>
                <a:tab pos="4514850" algn="ctr"/>
              </a:tabLst>
            </a:pPr>
            <a:r>
              <a:rPr lang="en-US" sz="2400" dirty="0" smtClean="0"/>
              <a:t>Implement:</a:t>
            </a:r>
          </a:p>
          <a:p>
            <a:pPr lvl="2">
              <a:tabLst>
                <a:tab pos="2003425" algn="ctr"/>
                <a:tab pos="4514850" algn="ctr"/>
              </a:tabLst>
            </a:pPr>
            <a:r>
              <a:rPr lang="en-US" sz="2000" dirty="0" smtClean="0"/>
              <a:t>P1 and P2 share a semaphore, initialized to 0 and insert statements</a:t>
            </a:r>
          </a:p>
          <a:p>
            <a:pPr lvl="2">
              <a:tabLst>
                <a:tab pos="2003425" algn="ctr"/>
                <a:tab pos="4514850" algn="ctr"/>
              </a:tabLst>
            </a:pPr>
            <a:endParaRPr lang="en-US" sz="2000" dirty="0" smtClean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036496" cy="864096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3200" dirty="0" smtClean="0"/>
              <a:t>Semaphore as General Synchronization Tool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3688" y="5313982"/>
            <a:ext cx="2160240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003425" algn="ctr"/>
                <a:tab pos="4514850" algn="ctr"/>
              </a:tabLst>
            </a:pPr>
            <a:r>
              <a:rPr lang="en-US" b="1" dirty="0" smtClean="0"/>
              <a:t>Wait(synch);</a:t>
            </a:r>
          </a:p>
          <a:p>
            <a:pPr>
              <a:tabLst>
                <a:tab pos="2003425" algn="ctr"/>
                <a:tab pos="4514850" algn="ctr"/>
              </a:tabLst>
            </a:pPr>
            <a:r>
              <a:rPr lang="en-US" b="1" dirty="0" smtClean="0"/>
              <a:t>S2;</a:t>
            </a:r>
          </a:p>
          <a:p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16016" y="5313982"/>
            <a:ext cx="2016224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003425" algn="ctr"/>
                <a:tab pos="4514850" algn="ctr"/>
              </a:tabLst>
            </a:pPr>
            <a:r>
              <a:rPr lang="en-US" b="1" dirty="0" smtClean="0"/>
              <a:t>S1;</a:t>
            </a:r>
          </a:p>
          <a:p>
            <a:pPr>
              <a:tabLst>
                <a:tab pos="2003425" algn="ctr"/>
                <a:tab pos="4514850" algn="ctr"/>
              </a:tabLst>
            </a:pPr>
            <a:r>
              <a:rPr lang="en-US" b="1" dirty="0" smtClean="0"/>
              <a:t>Signal (synch);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b="1" dirty="0" smtClean="0"/>
              <a:t>Disadvantage</a:t>
            </a:r>
            <a:r>
              <a:rPr lang="en-US" sz="2400" dirty="0" smtClean="0"/>
              <a:t>: </a:t>
            </a:r>
            <a:r>
              <a:rPr lang="en-US" sz="2400" u="sng" dirty="0" smtClean="0"/>
              <a:t>busy waiting</a:t>
            </a:r>
            <a:r>
              <a:rPr lang="en-US" sz="2400" dirty="0" smtClean="0"/>
              <a:t>: one process in critical section, other process must loop continuously the entry code.</a:t>
            </a:r>
          </a:p>
          <a:p>
            <a:pPr lvl="1"/>
            <a:r>
              <a:rPr lang="en-US" sz="2000" dirty="0" smtClean="0"/>
              <a:t>Busy wait consumes CPU cycles.</a:t>
            </a:r>
          </a:p>
          <a:p>
            <a:pPr lvl="1"/>
            <a:r>
              <a:rPr lang="en-US" sz="2000" dirty="0" smtClean="0"/>
              <a:t>Also known as “</a:t>
            </a:r>
            <a:r>
              <a:rPr lang="en-US" sz="2000" b="1" dirty="0" smtClean="0"/>
              <a:t>spinlock”: </a:t>
            </a:r>
            <a:r>
              <a:rPr lang="en-US" sz="2000" dirty="0" smtClean="0"/>
              <a:t>Process spins while waiting for lock.</a:t>
            </a:r>
          </a:p>
          <a:p>
            <a:pPr lvl="1"/>
            <a:endParaRPr lang="en-US" sz="2400" dirty="0" smtClean="0"/>
          </a:p>
          <a:p>
            <a:pPr eaLnBrk="1" hangingPunct="1"/>
            <a:r>
              <a:rPr lang="en-US" sz="2400" b="1" dirty="0" smtClean="0"/>
              <a:t>Solution</a:t>
            </a:r>
            <a:r>
              <a:rPr lang="en-US" sz="2400" dirty="0" smtClean="0"/>
              <a:t>: </a:t>
            </a:r>
          </a:p>
          <a:p>
            <a:pPr lvl="1"/>
            <a:r>
              <a:rPr lang="en-US" sz="2000" dirty="0" smtClean="0"/>
              <a:t>Modify wait and signal.</a:t>
            </a:r>
          </a:p>
          <a:p>
            <a:pPr lvl="1"/>
            <a:r>
              <a:rPr lang="en-US" sz="2000" dirty="0" smtClean="0"/>
              <a:t>When process executes wait and finds semaphore value is not positive, it blocks itself and put it into a waiting queue associated with semaphore (state changed to waiting).</a:t>
            </a:r>
          </a:p>
          <a:p>
            <a:pPr lvl="1"/>
            <a:r>
              <a:rPr lang="en-US" sz="2000" dirty="0" smtClean="0"/>
              <a:t>When some other process executes signal(), process waiting starts restarted.</a:t>
            </a:r>
          </a:p>
          <a:p>
            <a:pPr lvl="1"/>
            <a:r>
              <a:rPr lang="en-US" sz="2000" dirty="0" smtClean="0"/>
              <a:t>Process started with wakeup(): changes process from waiting to ready.</a:t>
            </a:r>
          </a:p>
          <a:p>
            <a:pPr lvl="1"/>
            <a:r>
              <a:rPr lang="en-US" sz="2000" dirty="0" smtClean="0"/>
              <a:t>Process placed in ready queue. </a:t>
            </a:r>
          </a:p>
          <a:p>
            <a:pPr lvl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 lIns="64008" tIns="32004" rIns="64008" bIns="32004">
            <a:normAutofit/>
          </a:bodyPr>
          <a:lstStyle/>
          <a:p>
            <a:pPr algn="ctr">
              <a:defRPr/>
            </a:pPr>
            <a:r>
              <a:rPr lang="en-US" sz="3200" dirty="0" smtClean="0"/>
              <a:t>Semaphore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Each semaphore has integer value and list of waiting processes.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When process waits on semaphore, it is added to list of processes.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A signal operation removes one process from list of waiting processes and wakens that process.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Semaphore implemented as C struct having</a:t>
            </a:r>
          </a:p>
          <a:p>
            <a:pPr lvl="1" eaLnBrk="1" hangingPunct="1"/>
            <a:r>
              <a:rPr lang="en-US" sz="1800" dirty="0" smtClean="0"/>
              <a:t> value (of type integer)</a:t>
            </a:r>
          </a:p>
          <a:p>
            <a:pPr lvl="1" eaLnBrk="1" hangingPunct="1"/>
            <a:r>
              <a:rPr lang="en-US" sz="1800" dirty="0" smtClean="0"/>
              <a:t> pointer to next record in the list</a:t>
            </a:r>
          </a:p>
          <a:p>
            <a:pPr lvl="1" eaLnBrk="1" hangingPunct="1">
              <a:buFont typeface="Monotype Sorts"/>
              <a:buNone/>
            </a:pPr>
            <a:endParaRPr lang="en-US" sz="1800" dirty="0" smtClean="0"/>
          </a:p>
          <a:p>
            <a:pPr eaLnBrk="1" hangingPunct="1"/>
            <a:r>
              <a:rPr lang="en-US" sz="2000" dirty="0" smtClean="0"/>
              <a:t>Two operations:</a:t>
            </a:r>
          </a:p>
          <a:p>
            <a:pPr lvl="1" eaLnBrk="1" hangingPunct="1"/>
            <a:r>
              <a:rPr lang="en-US" sz="1800" b="1" dirty="0" smtClean="0">
                <a:solidFill>
                  <a:srgbClr val="3366FF"/>
                </a:solidFill>
              </a:rPr>
              <a:t>block</a:t>
            </a:r>
            <a:r>
              <a:rPr lang="en-US" sz="1800" dirty="0" smtClean="0">
                <a:solidFill>
                  <a:srgbClr val="3366FF"/>
                </a:solidFill>
              </a:rPr>
              <a:t> </a:t>
            </a:r>
            <a:r>
              <a:rPr lang="en-US" sz="1800" dirty="0" smtClean="0"/>
              <a:t>– place the process invoking the operation on the appropriate waiting queue</a:t>
            </a:r>
          </a:p>
          <a:p>
            <a:pPr lvl="1" eaLnBrk="1" hangingPunct="1"/>
            <a:endParaRPr lang="en-US" sz="1800" b="1" dirty="0" smtClean="0">
              <a:solidFill>
                <a:srgbClr val="3366FF"/>
              </a:solidFill>
            </a:endParaRPr>
          </a:p>
          <a:p>
            <a:pPr lvl="1" eaLnBrk="1" hangingPunct="1"/>
            <a:r>
              <a:rPr lang="en-US" sz="1800" b="1" dirty="0" smtClean="0">
                <a:solidFill>
                  <a:srgbClr val="3366FF"/>
                </a:solidFill>
              </a:rPr>
              <a:t>wakeup</a:t>
            </a:r>
            <a:r>
              <a:rPr lang="en-US" sz="1800" dirty="0" smtClean="0">
                <a:solidFill>
                  <a:srgbClr val="3366FF"/>
                </a:solidFill>
              </a:rPr>
              <a:t> </a:t>
            </a:r>
            <a:r>
              <a:rPr lang="en-US" sz="1800" dirty="0" smtClean="0"/>
              <a:t>– remove one of processes in the waiting queue and place it in the ready queue</a:t>
            </a:r>
          </a:p>
          <a:p>
            <a:pPr eaLnBrk="1" hangingPunct="1"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            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85825"/>
          </a:xfrm>
        </p:spPr>
        <p:txBody>
          <a:bodyPr lIns="64008" tIns="32004" rIns="64008" bIns="32004">
            <a:noAutofit/>
          </a:bodyPr>
          <a:lstStyle/>
          <a:p>
            <a:pPr algn="ctr">
              <a:defRPr/>
            </a:pPr>
            <a:r>
              <a:rPr lang="en-US" sz="3200" dirty="0" smtClean="0"/>
              <a:t>Semaphore Implementation with no Busy waiting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0" y="1052736"/>
            <a:ext cx="9144000" cy="532859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Implementation of wait: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            wait(semaphore *S) { 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		S-&gt;value--; 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		if (S-&gt;value &lt; 0) { 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			add this process to S-&gt;list; 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			block(); 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		} 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	}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Implementation of signal: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	signal(semaphore *S) { 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		S-&gt;value++; 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		if (S-&gt;value &lt;= 0) { 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			remove a process P from S-&gt;list; 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			wakeup(P); 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		}</a:t>
            </a:r>
          </a:p>
          <a:p>
            <a:pPr eaLnBrk="1" hangingPunct="1"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	} 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77325" cy="885825"/>
          </a:xfrm>
        </p:spPr>
        <p:txBody>
          <a:bodyPr lIns="64008" tIns="32004" rIns="64008" bIns="32004">
            <a:noAutofit/>
          </a:bodyPr>
          <a:lstStyle/>
          <a:p>
            <a:pPr algn="ctr">
              <a:defRPr/>
            </a:pPr>
            <a:r>
              <a:rPr lang="en-US" sz="3200" dirty="0" smtClean="0"/>
              <a:t>Semaphore Implementation with no Busy waiting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764704"/>
            <a:ext cx="8101012" cy="532923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Synchronization Hardware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Semaphores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79488" y="0"/>
            <a:ext cx="8164512" cy="703263"/>
          </a:xfrm>
        </p:spPr>
        <p:txBody>
          <a:bodyPr lIns="64008" tIns="32004" rIns="64008" bIns="32004"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Process Synchronization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286000" y="5116513"/>
            <a:ext cx="4078288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>
            <a:spAutoFit/>
          </a:bodyPr>
          <a:lstStyle/>
          <a:p>
            <a:endParaRPr kumimoji="1" lang="en-US">
              <a:latin typeface="Helvetica" charset="0"/>
            </a:endParaRPr>
          </a:p>
          <a:p>
            <a:endParaRPr kumimoji="1" lang="en-US">
              <a:latin typeface="Helvetica" charset="0"/>
            </a:endParaRPr>
          </a:p>
          <a:p>
            <a:endParaRPr kumimoji="1" lang="en-US"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>
                <a:solidFill>
                  <a:srgbClr val="0000FF"/>
                </a:solidFill>
              </a:rPr>
              <a:t>Semaphore values may be negative.</a:t>
            </a:r>
          </a:p>
          <a:p>
            <a:pPr lvl="1"/>
            <a:r>
              <a:rPr lang="en-US" sz="1600" dirty="0" smtClean="0">
                <a:solidFill>
                  <a:srgbClr val="0000FF"/>
                </a:solidFill>
              </a:rPr>
              <a:t>Magnitude represents number of processes waiting for semaphore.</a:t>
            </a:r>
          </a:p>
          <a:p>
            <a:pPr lvl="1"/>
            <a:endParaRPr lang="en-US" sz="1600" dirty="0" smtClean="0">
              <a:solidFill>
                <a:srgbClr val="0000FF"/>
              </a:solidFill>
            </a:endParaRPr>
          </a:p>
          <a:p>
            <a:r>
              <a:rPr lang="en-US" sz="2000" dirty="0" smtClean="0"/>
              <a:t>Semaphores should be executed atomically.</a:t>
            </a:r>
          </a:p>
          <a:p>
            <a:endParaRPr lang="en-US" sz="2000" dirty="0" smtClean="0"/>
          </a:p>
          <a:p>
            <a:r>
              <a:rPr lang="en-US" sz="2000" dirty="0" smtClean="0"/>
              <a:t>Must guarantee that no two processes can execute </a:t>
            </a:r>
            <a:r>
              <a:rPr lang="en-US" sz="2000" dirty="0" smtClean="0">
                <a:solidFill>
                  <a:srgbClr val="0000FF"/>
                </a:solidFill>
              </a:rPr>
              <a:t>wait ()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00FF"/>
                </a:solidFill>
              </a:rPr>
              <a:t>signal ()</a:t>
            </a:r>
            <a:r>
              <a:rPr lang="en-US" sz="2000" dirty="0" smtClean="0"/>
              <a:t> on the same semaphore at the same time</a:t>
            </a:r>
          </a:p>
          <a:p>
            <a:endParaRPr lang="en-US" sz="2000" dirty="0" smtClean="0"/>
          </a:p>
          <a:p>
            <a:r>
              <a:rPr lang="en-US" sz="2000" dirty="0" smtClean="0"/>
              <a:t>Thus, implementation becomes the critical section problem where the wait and signal code are placed in the critical section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In uniprocessor, inhibit interrupts during the time wait() and signal() operations are executing.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In multi-processor system, some alternative locking scheme such as spinlocks to ensure wait() and signal() are performed atomically.</a:t>
            </a:r>
          </a:p>
          <a:p>
            <a:pPr lvl="1"/>
            <a:endParaRPr lang="en-US" sz="1600" dirty="0" smtClean="0">
              <a:solidFill>
                <a:srgbClr val="0000FF"/>
              </a:solidFill>
            </a:endParaRPr>
          </a:p>
          <a:p>
            <a:pPr lvl="1"/>
            <a:endParaRPr lang="en-US" sz="1600" dirty="0" smtClean="0">
              <a:solidFill>
                <a:srgbClr val="0000FF"/>
              </a:solidFill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85825"/>
          </a:xfrm>
        </p:spPr>
        <p:txBody>
          <a:bodyPr lIns="64008" tIns="32004" rIns="64008" bIns="32004">
            <a:noAutofit/>
          </a:bodyPr>
          <a:lstStyle/>
          <a:p>
            <a:pPr algn="ctr">
              <a:defRPr/>
            </a:pPr>
            <a:r>
              <a:rPr lang="en-US" sz="3200" dirty="0" smtClean="0"/>
              <a:t>Semaphore Implementation with no Busy waiting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196752"/>
          </a:xfrm>
        </p:spPr>
        <p:txBody>
          <a:bodyPr anchor="ctr">
            <a:noAutofit/>
          </a:bodyPr>
          <a:lstStyle/>
          <a:p>
            <a:pPr eaLnBrk="1" hangingPunct="1"/>
            <a:r>
              <a:rPr lang="en-US" sz="2400" dirty="0" smtClean="0"/>
              <a:t>Semaphore Primitives (Additional slides for better understanding)</a:t>
            </a:r>
          </a:p>
        </p:txBody>
      </p:sp>
      <p:pic>
        <p:nvPicPr>
          <p:cNvPr id="32771" name="Content Placeholder 3" descr="Fig05_03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 b="7042"/>
          <a:stretch>
            <a:fillRect/>
          </a:stretch>
        </p:blipFill>
        <p:spPr>
          <a:xfrm>
            <a:off x="381000" y="1219200"/>
            <a:ext cx="8534400" cy="56388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3" cstate="print"/>
          <a:srcRect b="18842"/>
          <a:stretch>
            <a:fillRect/>
          </a:stretch>
        </p:blipFill>
        <p:spPr bwMode="auto">
          <a:xfrm>
            <a:off x="609600" y="990600"/>
            <a:ext cx="7772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96752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Semaphore Primitives (Additional slides for better understanding)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980728"/>
            <a:ext cx="8280920" cy="568863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tabLst>
                <a:tab pos="1884363" algn="ctr"/>
                <a:tab pos="4570413" algn="ctr"/>
              </a:tabLst>
            </a:pPr>
            <a:r>
              <a:rPr lang="en-US" b="1" dirty="0" smtClean="0">
                <a:solidFill>
                  <a:srgbClr val="3366FF"/>
                </a:solidFill>
              </a:rPr>
              <a:t>Deadlock </a:t>
            </a:r>
            <a:r>
              <a:rPr lang="en-US" dirty="0" smtClean="0"/>
              <a:t>– two or more processes are waiting indefinitely for an event that can be caused by only one of the waiting processes</a:t>
            </a:r>
          </a:p>
          <a:p>
            <a:pPr eaLnBrk="1" hangingPunct="1">
              <a:lnSpc>
                <a:spcPct val="90000"/>
              </a:lnSpc>
              <a:tabLst>
                <a:tab pos="1884363" algn="ctr"/>
                <a:tab pos="4570413" algn="ctr"/>
              </a:tabLst>
            </a:pPr>
            <a:r>
              <a:rPr lang="en-US" dirty="0" smtClean="0"/>
              <a:t>Let </a:t>
            </a:r>
            <a:r>
              <a:rPr lang="en-US" sz="1600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sz="1600" dirty="0" smtClean="0">
                <a:solidFill>
                  <a:srgbClr val="0000FF"/>
                </a:solidFill>
              </a:rPr>
              <a:t>Q</a:t>
            </a:r>
            <a:r>
              <a:rPr lang="en-US" dirty="0" smtClean="0"/>
              <a:t> be two semaphores initialized to 1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tabLst>
                <a:tab pos="1884363" algn="ctr"/>
                <a:tab pos="4570413" algn="ctr"/>
              </a:tabLst>
            </a:pPr>
            <a:r>
              <a:rPr lang="en-US" i="1" dirty="0" smtClean="0"/>
              <a:t>		        </a:t>
            </a:r>
            <a:r>
              <a:rPr lang="en-US" i="1" dirty="0" smtClean="0">
                <a:solidFill>
                  <a:srgbClr val="0000FF"/>
                </a:solidFill>
              </a:rPr>
              <a:t>P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	                            </a:t>
            </a:r>
            <a:r>
              <a:rPr lang="en-US" i="1" dirty="0" smtClean="0">
                <a:solidFill>
                  <a:srgbClr val="0000FF"/>
                </a:solidFill>
              </a:rPr>
              <a:t>P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tabLst>
                <a:tab pos="1884363" algn="ctr"/>
                <a:tab pos="4570413" algn="ctr"/>
              </a:tabLst>
            </a:pPr>
            <a:r>
              <a:rPr lang="en-US" dirty="0" smtClean="0">
                <a:solidFill>
                  <a:srgbClr val="0000FF"/>
                </a:solidFill>
              </a:rPr>
              <a:t>		     </a:t>
            </a:r>
            <a:r>
              <a:rPr lang="en-US" sz="1600" dirty="0" smtClean="0">
                <a:solidFill>
                  <a:srgbClr val="0000FF"/>
                </a:solidFill>
              </a:rPr>
              <a:t>wait (S); 	                                   wait (Q);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tabLst>
                <a:tab pos="1884363" algn="ctr"/>
                <a:tab pos="4570413" algn="ctr"/>
              </a:tabLst>
            </a:pPr>
            <a:r>
              <a:rPr lang="en-US" sz="1600" dirty="0" smtClean="0">
                <a:solidFill>
                  <a:srgbClr val="0000FF"/>
                </a:solidFill>
              </a:rPr>
              <a:t>		    wait (Q); 	                                   wait (S);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tabLst>
                <a:tab pos="1884363" algn="ctr"/>
                <a:tab pos="4570413" algn="ctr"/>
              </a:tabLst>
            </a:pPr>
            <a:r>
              <a:rPr lang="en-US" sz="1600" dirty="0" smtClean="0">
                <a:solidFill>
                  <a:srgbClr val="0000FF"/>
                </a:solidFill>
              </a:rPr>
              <a:t>		. 		.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tabLst>
                <a:tab pos="1884363" algn="ctr"/>
                <a:tab pos="4570413" algn="ctr"/>
              </a:tabLst>
            </a:pPr>
            <a:r>
              <a:rPr lang="en-US" sz="1600" dirty="0" smtClean="0">
                <a:solidFill>
                  <a:srgbClr val="0000FF"/>
                </a:solidFill>
              </a:rPr>
              <a:t>		. 		.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tabLst>
                <a:tab pos="1884363" algn="ctr"/>
                <a:tab pos="4570413" algn="ctr"/>
              </a:tabLst>
            </a:pPr>
            <a:r>
              <a:rPr lang="en-US" sz="1600" dirty="0" smtClean="0">
                <a:solidFill>
                  <a:srgbClr val="0000FF"/>
                </a:solidFill>
              </a:rPr>
              <a:t>		. 		.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tabLst>
                <a:tab pos="1884363" algn="ctr"/>
                <a:tab pos="4570413" algn="ctr"/>
              </a:tabLst>
            </a:pPr>
            <a:r>
              <a:rPr lang="en-US" sz="1600" dirty="0" smtClean="0">
                <a:solidFill>
                  <a:srgbClr val="0000FF"/>
                </a:solidFill>
              </a:rPr>
              <a:t>		     signal (S); 	                                  signal (Q);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tabLst>
                <a:tab pos="1884363" algn="ctr"/>
                <a:tab pos="4570413" algn="ctr"/>
              </a:tabLst>
            </a:pPr>
            <a:r>
              <a:rPr lang="en-US" sz="1600" dirty="0" smtClean="0">
                <a:solidFill>
                  <a:srgbClr val="0000FF"/>
                </a:solidFill>
              </a:rPr>
              <a:t>		     signal (Q); 	                                  signal (S);</a:t>
            </a:r>
          </a:p>
          <a:p>
            <a:pPr eaLnBrk="1" hangingPunct="1">
              <a:lnSpc>
                <a:spcPct val="90000"/>
              </a:lnSpc>
              <a:tabLst>
                <a:tab pos="1884363" algn="ctr"/>
                <a:tab pos="4570413" algn="ctr"/>
              </a:tabLst>
            </a:pPr>
            <a:endParaRPr lang="en-US" b="1" dirty="0" smtClean="0">
              <a:solidFill>
                <a:srgbClr val="3366FF"/>
              </a:solidFill>
              <a:sym typeface="MT Extra" pitchFamily="18" charset="2"/>
            </a:endParaRPr>
          </a:p>
          <a:p>
            <a:pPr eaLnBrk="1" hangingPunct="1">
              <a:lnSpc>
                <a:spcPct val="90000"/>
              </a:lnSpc>
              <a:tabLst>
                <a:tab pos="1884363" algn="ctr"/>
                <a:tab pos="4570413" algn="ctr"/>
              </a:tabLst>
            </a:pPr>
            <a:r>
              <a:rPr lang="en-US" b="1" dirty="0" smtClean="0">
                <a:solidFill>
                  <a:srgbClr val="3366FF"/>
                </a:solidFill>
                <a:sym typeface="MT Extra" pitchFamily="18" charset="2"/>
              </a:rPr>
              <a:t>Starvation</a:t>
            </a:r>
            <a:r>
              <a:rPr lang="en-US" dirty="0" smtClean="0">
                <a:solidFill>
                  <a:srgbClr val="3366FF"/>
                </a:solidFill>
                <a:sym typeface="MT Extra" pitchFamily="18" charset="2"/>
              </a:rPr>
              <a:t> </a:t>
            </a:r>
            <a:r>
              <a:rPr lang="en-US" dirty="0" smtClean="0"/>
              <a:t>– indefinite blocking  </a:t>
            </a:r>
          </a:p>
          <a:p>
            <a:pPr lvl="1" eaLnBrk="1" hangingPunct="1">
              <a:lnSpc>
                <a:spcPct val="90000"/>
              </a:lnSpc>
              <a:tabLst>
                <a:tab pos="1884363" algn="ctr"/>
                <a:tab pos="4570413" algn="ctr"/>
              </a:tabLst>
            </a:pPr>
            <a:r>
              <a:rPr lang="en-US" sz="2000" dirty="0" smtClean="0"/>
              <a:t>A process may never be removed from the semaphore queue in which it is suspended.</a:t>
            </a:r>
          </a:p>
          <a:p>
            <a:pPr lvl="1" eaLnBrk="1" hangingPunct="1">
              <a:lnSpc>
                <a:spcPct val="90000"/>
              </a:lnSpc>
              <a:tabLst>
                <a:tab pos="1884363" algn="ctr"/>
                <a:tab pos="4570413" algn="ctr"/>
              </a:tabLst>
            </a:pPr>
            <a:r>
              <a:rPr lang="en-US" sz="2000" dirty="0" smtClean="0"/>
              <a:t>For example, when using LIFO queue for keeping the blocked processes.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277813"/>
            <a:ext cx="7716837" cy="576262"/>
          </a:xfrm>
        </p:spPr>
        <p:txBody>
          <a:bodyPr lIns="64008" tIns="32004" rIns="64008" bIns="32004"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Deadlock and Starvation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980728"/>
            <a:ext cx="8280920" cy="302433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tabLst>
                <a:tab pos="1884363" algn="ctr"/>
                <a:tab pos="4570413" algn="ctr"/>
              </a:tabLst>
            </a:pPr>
            <a:r>
              <a:rPr lang="en-US" b="1" dirty="0" smtClean="0">
                <a:solidFill>
                  <a:srgbClr val="3366FF"/>
                </a:solidFill>
              </a:rPr>
              <a:t>Priority Inversion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– </a:t>
            </a:r>
          </a:p>
          <a:p>
            <a:pPr eaLnBrk="1" hangingPunct="1">
              <a:lnSpc>
                <a:spcPct val="90000"/>
              </a:lnSpc>
              <a:tabLst>
                <a:tab pos="1884363" algn="ctr"/>
                <a:tab pos="4570413" algn="ctr"/>
              </a:tabLst>
            </a:pPr>
            <a:endParaRPr lang="en-US" dirty="0" smtClean="0"/>
          </a:p>
          <a:p>
            <a:pPr eaLnBrk="1" hangingPunct="1">
              <a:lnSpc>
                <a:spcPct val="90000"/>
              </a:lnSpc>
              <a:tabLst>
                <a:tab pos="1884363" algn="ctr"/>
                <a:tab pos="4570413" algn="ctr"/>
              </a:tabLst>
            </a:pPr>
            <a:r>
              <a:rPr lang="en-US" dirty="0" smtClean="0"/>
              <a:t>Scheduling problem when lower-priority process holds a lock needed by higher-priority process</a:t>
            </a:r>
          </a:p>
          <a:p>
            <a:pPr lvl="1" eaLnBrk="1" hangingPunct="1">
              <a:lnSpc>
                <a:spcPct val="90000"/>
              </a:lnSpc>
              <a:tabLst>
                <a:tab pos="1884363" algn="ctr"/>
                <a:tab pos="4570413" algn="ctr"/>
              </a:tabLst>
            </a:pPr>
            <a:r>
              <a:rPr lang="en-US" dirty="0" smtClean="0"/>
              <a:t>Solved via </a:t>
            </a:r>
            <a:r>
              <a:rPr lang="en-US" b="1" dirty="0" smtClean="0">
                <a:solidFill>
                  <a:srgbClr val="3366FF"/>
                </a:solidFill>
              </a:rPr>
              <a:t>priority-inheritance protocol</a:t>
            </a:r>
          </a:p>
          <a:p>
            <a:pPr lvl="1" eaLnBrk="1" hangingPunct="1">
              <a:lnSpc>
                <a:spcPct val="90000"/>
              </a:lnSpc>
              <a:tabLst>
                <a:tab pos="1884363" algn="ctr"/>
                <a:tab pos="4570413" algn="ctr"/>
              </a:tabLst>
            </a:pPr>
            <a:endParaRPr lang="en-US" b="1" dirty="0" smtClean="0">
              <a:solidFill>
                <a:srgbClr val="3366FF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277813"/>
            <a:ext cx="7716837" cy="576262"/>
          </a:xfrm>
        </p:spPr>
        <p:txBody>
          <a:bodyPr lIns="64008" tIns="32004" rIns="64008" bIns="32004"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Deadlock and Starvation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4077072"/>
            <a:ext cx="6552728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en-US" sz="2800" b="1" dirty="0" smtClean="0">
                <a:solidFill>
                  <a:srgbClr val="3366FF"/>
                </a:solidFill>
              </a:rPr>
              <a:t>Details from Book – Included in Exam Syllabus</a:t>
            </a:r>
          </a:p>
          <a:p>
            <a:pPr algn="ctr"/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052736"/>
            <a:ext cx="8892480" cy="580526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sz="2400" dirty="0" smtClean="0"/>
              <a:t>Any solution to critical section problem requires a </a:t>
            </a:r>
            <a:r>
              <a:rPr lang="en-US" sz="2400" b="1" dirty="0" smtClean="0"/>
              <a:t>lock.</a:t>
            </a:r>
          </a:p>
          <a:p>
            <a:pPr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sz="2400" dirty="0" smtClean="0"/>
              <a:t>Race conditions are prevented by requiring that critical section be protected by locks.</a:t>
            </a:r>
          </a:p>
          <a:p>
            <a:pPr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sz="2400" dirty="0" smtClean="0"/>
              <a:t>Design of such locks can be sophisticated.</a:t>
            </a:r>
          </a:p>
          <a:p>
            <a:pPr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sz="2400" dirty="0" smtClean="0"/>
              <a:t>Many systems provide hardware support for critical section code</a:t>
            </a:r>
          </a:p>
          <a:p>
            <a:pPr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400" dirty="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277813"/>
            <a:ext cx="7586662" cy="576262"/>
          </a:xfrm>
        </p:spPr>
        <p:txBody>
          <a:bodyPr lIns="64008" tIns="32004" rIns="64008" bIns="32004"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Synchronization Hardware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19672" y="2924944"/>
            <a:ext cx="5688632" cy="25202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Monotype Sorts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do {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Monotype Sorts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acquire lock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Monotype Sorts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critical section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Monotype Sorts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release lock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Monotype Sorts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remainder section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Monotype Sorts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 while (TRUE);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052736"/>
            <a:ext cx="8280920" cy="54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sz="2800" dirty="0" err="1" smtClean="0"/>
              <a:t>Uni</a:t>
            </a:r>
            <a:r>
              <a:rPr lang="en-US" sz="2800" dirty="0" smtClean="0"/>
              <a:t>-Processors – could disable interrupts while a shared variable being modified.</a:t>
            </a:r>
          </a:p>
          <a:p>
            <a:pPr lvl="1"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sz="2400" u="sng" dirty="0" smtClean="0"/>
              <a:t>Currently running code would execute without preemption.</a:t>
            </a:r>
          </a:p>
          <a:p>
            <a:pPr lvl="1"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sz="2400" u="sng" dirty="0" smtClean="0"/>
              <a:t>Approach taken by non-preemptive kernels.</a:t>
            </a:r>
          </a:p>
          <a:p>
            <a:pPr lvl="1"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sz="2400" dirty="0" smtClean="0"/>
              <a:t>Generally too inefficient on multiprocessor systems</a:t>
            </a:r>
          </a:p>
          <a:p>
            <a:pPr lvl="2"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400" dirty="0" smtClean="0"/>
          </a:p>
          <a:p>
            <a:pPr lvl="2"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sz="2000" dirty="0" smtClean="0"/>
              <a:t>Too much time consumed as message is passed to all processors. </a:t>
            </a:r>
          </a:p>
          <a:p>
            <a:pPr lvl="2"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000" dirty="0" smtClean="0"/>
          </a:p>
          <a:p>
            <a:pPr lvl="2"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sz="2000" dirty="0" smtClean="0"/>
              <a:t>Message passing delays entry into critical section</a:t>
            </a:r>
          </a:p>
          <a:p>
            <a:pPr lvl="2"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000" dirty="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277813"/>
            <a:ext cx="7586662" cy="576262"/>
          </a:xfrm>
        </p:spPr>
        <p:txBody>
          <a:bodyPr lIns="64008" tIns="32004" rIns="64008" bIns="32004"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Synchronization 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/>
        <p:txBody>
          <a:bodyPr anchor="ctr">
            <a:normAutofit fontScale="90000"/>
          </a:bodyPr>
          <a:lstStyle/>
          <a:p>
            <a:pPr eaLnBrk="1" hangingPunct="1"/>
            <a:r>
              <a:rPr lang="en-US" sz="4000" b="0" dirty="0" smtClean="0"/>
              <a:t>Disabling Interrupts: </a:t>
            </a:r>
            <a:r>
              <a:rPr lang="en-US" sz="4000" b="0" dirty="0" err="1" smtClean="0"/>
              <a:t>Pseudocode</a:t>
            </a:r>
            <a:endParaRPr lang="en-US" sz="4000" b="0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buNone/>
            </a:pPr>
            <a:r>
              <a:rPr lang="en-NZ" dirty="0" smtClean="0">
                <a:latin typeface="Courier New" pitchFamily="49" charset="0"/>
                <a:cs typeface="Courier New" pitchFamily="49" charset="0"/>
              </a:rPr>
              <a:t>while (true) {</a:t>
            </a:r>
          </a:p>
          <a:p>
            <a:pPr lvl="1">
              <a:buNone/>
            </a:pPr>
            <a:r>
              <a:rPr lang="en-NZ" dirty="0" smtClean="0">
                <a:latin typeface="Courier New" pitchFamily="49" charset="0"/>
                <a:cs typeface="Courier New" pitchFamily="49" charset="0"/>
              </a:rPr>
              <a:t>/* disable interrupts */;</a:t>
            </a:r>
          </a:p>
          <a:p>
            <a:pPr lvl="1">
              <a:buNone/>
            </a:pPr>
            <a:r>
              <a:rPr lang="en-NZ" dirty="0" smtClean="0">
                <a:latin typeface="Courier New" pitchFamily="49" charset="0"/>
                <a:cs typeface="Courier New" pitchFamily="49" charset="0"/>
              </a:rPr>
              <a:t>/* critical section */;</a:t>
            </a:r>
          </a:p>
          <a:p>
            <a:pPr lvl="1">
              <a:buNone/>
            </a:pPr>
            <a:r>
              <a:rPr lang="en-NZ" dirty="0" smtClean="0">
                <a:latin typeface="Courier New" pitchFamily="49" charset="0"/>
                <a:cs typeface="Courier New" pitchFamily="49" charset="0"/>
              </a:rPr>
              <a:t>/* enable interrupts */;</a:t>
            </a:r>
          </a:p>
          <a:p>
            <a:pPr lvl="1">
              <a:buNone/>
            </a:pPr>
            <a:r>
              <a:rPr lang="en-NZ" dirty="0" smtClean="0">
                <a:latin typeface="Courier New" pitchFamily="49" charset="0"/>
                <a:cs typeface="Courier New" pitchFamily="49" charset="0"/>
              </a:rPr>
              <a:t>/* remainder */;</a:t>
            </a:r>
          </a:p>
          <a:p>
            <a:pPr>
              <a:buNone/>
            </a:pPr>
            <a:r>
              <a:rPr lang="en-NZ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052736"/>
            <a:ext cx="8280920" cy="54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sz="2400" dirty="0" smtClean="0"/>
              <a:t>Modern machines provide special atomic hardware instructions</a:t>
            </a:r>
          </a:p>
          <a:p>
            <a:pPr lvl="1"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000" dirty="0" smtClean="0"/>
          </a:p>
          <a:p>
            <a:pPr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NZ" sz="2400" dirty="0" smtClean="0"/>
              <a:t>Test &amp; Set Instruction </a:t>
            </a:r>
          </a:p>
          <a:p>
            <a:pPr lvl="1"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sz="2000" dirty="0" smtClean="0"/>
              <a:t>Either test and modify content of word</a:t>
            </a:r>
          </a:p>
          <a:p>
            <a:pPr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NZ" sz="2400" dirty="0" smtClean="0"/>
          </a:p>
          <a:p>
            <a:pPr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NZ" sz="2400" dirty="0" smtClean="0"/>
              <a:t>Exchange Instruction</a:t>
            </a:r>
          </a:p>
          <a:p>
            <a:pPr lvl="1"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sz="2000" dirty="0" smtClean="0"/>
              <a:t>Or swap contents of two memory words atomically. </a:t>
            </a:r>
          </a:p>
          <a:p>
            <a:pPr lvl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000" dirty="0" smtClean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sz="2000" dirty="0" smtClean="0">
                <a:solidFill>
                  <a:schemeClr val="tx2"/>
                </a:solidFill>
              </a:rPr>
              <a:t>Atomic = non-</a:t>
            </a:r>
            <a:r>
              <a:rPr lang="en-US" sz="2000" dirty="0" err="1" smtClean="0">
                <a:solidFill>
                  <a:schemeClr val="tx2"/>
                </a:solidFill>
              </a:rPr>
              <a:t>interruptable</a:t>
            </a:r>
            <a:endParaRPr lang="en-US" sz="2000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sz="2000" dirty="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277813"/>
            <a:ext cx="7586662" cy="576262"/>
          </a:xfrm>
        </p:spPr>
        <p:txBody>
          <a:bodyPr lIns="64008" tIns="32004" rIns="64008" bIns="32004"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Synchronization 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44016" y="836712"/>
            <a:ext cx="8748464" cy="223224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dirty="0" smtClean="0"/>
              <a:t>Definition of TestAndSet: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2000" dirty="0" smtClean="0"/>
              <a:t>         </a:t>
            </a:r>
            <a:r>
              <a:rPr lang="en-US" sz="2000" dirty="0" smtClean="0">
                <a:solidFill>
                  <a:srgbClr val="0000FF"/>
                </a:solidFill>
              </a:rPr>
              <a:t>boolean TestAndSet (boolean *target)     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2000" dirty="0" smtClean="0">
                <a:solidFill>
                  <a:srgbClr val="0000FF"/>
                </a:solidFill>
              </a:rPr>
              <a:t>		 {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2000" dirty="0" smtClean="0">
                <a:solidFill>
                  <a:srgbClr val="0000FF"/>
                </a:solidFill>
              </a:rPr>
              <a:t>               boolean rv = *target;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2000" dirty="0" smtClean="0">
                <a:solidFill>
                  <a:srgbClr val="0000FF"/>
                </a:solidFill>
              </a:rPr>
              <a:t>               *target = TRUE;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2000" dirty="0" smtClean="0">
                <a:solidFill>
                  <a:srgbClr val="0000FF"/>
                </a:solidFill>
              </a:rPr>
              <a:t>               return rv: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2000" dirty="0" smtClean="0">
                <a:solidFill>
                  <a:srgbClr val="0000FF"/>
                </a:solidFill>
              </a:rPr>
              <a:t>          }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</a:pPr>
            <a:endParaRPr 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0"/>
            <a:ext cx="8075240" cy="576262"/>
          </a:xfrm>
        </p:spPr>
        <p:txBody>
          <a:bodyPr lIns="64008" tIns="32004" rIns="64008" bIns="32004">
            <a:normAutofit fontScale="90000"/>
          </a:bodyPr>
          <a:lstStyle/>
          <a:p>
            <a:pPr>
              <a:defRPr/>
            </a:pPr>
            <a:r>
              <a:rPr lang="en-US" dirty="0" smtClean="0"/>
              <a:t>Solution using TestAndSet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7504" y="3284984"/>
            <a:ext cx="9036496" cy="33115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365760" marR="0" lvl="0" indent="-256032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>
                <a:tab pos="741363" algn="l"/>
                <a:tab pos="1022350" algn="l"/>
                <a:tab pos="1258888" algn="l"/>
              </a:tabLst>
              <a:defRPr/>
            </a:pPr>
            <a:r>
              <a:rPr lang="en-US" sz="2700" dirty="0" smtClean="0"/>
              <a:t>Process using Test&amp;Set; </a:t>
            </a:r>
          </a:p>
          <a:p>
            <a:pPr marL="365760" marR="0" lvl="0" indent="-256032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>
                <a:tab pos="741363" algn="l"/>
                <a:tab pos="1022350" algn="l"/>
                <a:tab pos="1258888" algn="l"/>
              </a:tabLst>
              <a:defRPr/>
            </a:pPr>
            <a:r>
              <a:rPr lang="en-US" sz="2700" dirty="0" smtClean="0"/>
              <a:t>Shared boolean variable lock, initialized to FALSE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do {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while ( TestAndSet (&amp;lock ))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;   // do nothing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//    critical section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lock = FALSE;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//      remainder section 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} while (TRUE);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44016" y="692696"/>
            <a:ext cx="8748464" cy="187220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tabLst>
                <a:tab pos="741363" algn="l"/>
                <a:tab pos="1022350" algn="l"/>
                <a:tab pos="1258888" algn="l"/>
              </a:tabLst>
            </a:pPr>
            <a:r>
              <a:rPr lang="en-US" dirty="0" smtClean="0"/>
              <a:t>Definition of SWAP:</a:t>
            </a:r>
          </a:p>
          <a:p>
            <a:pPr>
              <a:lnSpc>
                <a:spcPct val="90000"/>
              </a:lnSpc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1800" dirty="0" smtClean="0"/>
              <a:t>         </a:t>
            </a:r>
            <a:r>
              <a:rPr lang="en-US" sz="1800" dirty="0" smtClean="0">
                <a:solidFill>
                  <a:srgbClr val="0000FF"/>
                </a:solidFill>
              </a:rPr>
              <a:t>void Swap (boolean *a, boolean *b)  {</a:t>
            </a:r>
          </a:p>
          <a:p>
            <a:pPr>
              <a:lnSpc>
                <a:spcPct val="90000"/>
              </a:lnSpc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1800" dirty="0" smtClean="0">
                <a:solidFill>
                  <a:srgbClr val="0000FF"/>
                </a:solidFill>
              </a:rPr>
              <a:t>                  boolean temp = *a;</a:t>
            </a:r>
          </a:p>
          <a:p>
            <a:pPr>
              <a:lnSpc>
                <a:spcPct val="90000"/>
              </a:lnSpc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1800" dirty="0" smtClean="0">
                <a:solidFill>
                  <a:srgbClr val="0000FF"/>
                </a:solidFill>
              </a:rPr>
              <a:t>                  *a = *b;</a:t>
            </a:r>
          </a:p>
          <a:p>
            <a:pPr>
              <a:lnSpc>
                <a:spcPct val="90000"/>
              </a:lnSpc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1800" dirty="0" smtClean="0">
                <a:solidFill>
                  <a:srgbClr val="0000FF"/>
                </a:solidFill>
              </a:rPr>
              <a:t>                  *b = temp:</a:t>
            </a:r>
          </a:p>
          <a:p>
            <a:pPr>
              <a:lnSpc>
                <a:spcPct val="90000"/>
              </a:lnSpc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sz="1800" dirty="0" smtClean="0">
                <a:solidFill>
                  <a:srgbClr val="0000FF"/>
                </a:solidFill>
              </a:rPr>
              <a:t>          }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</a:pPr>
            <a:endParaRPr lang="en-US" sz="1800" dirty="0" smtClean="0">
              <a:solidFill>
                <a:srgbClr val="0000FF"/>
              </a:solidFill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0"/>
            <a:ext cx="8075240" cy="576262"/>
          </a:xfrm>
        </p:spPr>
        <p:txBody>
          <a:bodyPr lIns="64008" tIns="32004" rIns="64008" bIns="32004">
            <a:normAutofit fontScale="90000"/>
          </a:bodyPr>
          <a:lstStyle/>
          <a:p>
            <a:pPr>
              <a:defRPr/>
            </a:pPr>
            <a:r>
              <a:rPr lang="en-US" dirty="0" smtClean="0"/>
              <a:t>Solution using SWAP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7504" y="2780928"/>
            <a:ext cx="8784976" cy="36724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365760" marR="0" lvl="0" indent="-256032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>
                <a:tab pos="741363" algn="l"/>
                <a:tab pos="1022350" algn="l"/>
                <a:tab pos="1258888" algn="l"/>
              </a:tabLst>
              <a:defRPr/>
            </a:pPr>
            <a:r>
              <a:rPr lang="en-US" sz="2700" dirty="0" smtClean="0"/>
              <a:t>Process using SWAP; </a:t>
            </a:r>
          </a:p>
          <a:p>
            <a:pPr marL="365760" marR="0" lvl="0" indent="-256032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>
                <a:tab pos="741363" algn="l"/>
                <a:tab pos="1022350" algn="l"/>
                <a:tab pos="1258888" algn="l"/>
              </a:tabLst>
              <a:defRPr/>
            </a:pPr>
            <a:r>
              <a:rPr lang="en-US" sz="2700" dirty="0" smtClean="0"/>
              <a:t>Shared Boolean variable lock initialized to FALSE; </a:t>
            </a:r>
          </a:p>
          <a:p>
            <a:pPr marL="365760" marR="0" lvl="0" indent="-256032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>
                <a:tab pos="741363" algn="l"/>
                <a:tab pos="1022350" algn="l"/>
                <a:tab pos="1258888" algn="l"/>
              </a:tabLst>
              <a:defRPr/>
            </a:pPr>
            <a:r>
              <a:rPr lang="en-US" sz="2700" dirty="0" smtClean="0"/>
              <a:t>Each process has a local Boolean variable key</a:t>
            </a:r>
          </a:p>
          <a:p>
            <a:pPr lvl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endParaRPr lang="en-US" dirty="0" smtClean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  <a:tabLst>
                <a:tab pos="741363" algn="l"/>
                <a:tab pos="1022350" algn="l"/>
                <a:tab pos="1258888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	do {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                    key = TRUE;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                    while ( key == TRUE)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                             Swap (&amp;lock, &amp;key );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					//    critical section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					lock = FALSE;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					//      remainder section 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  <a:tabLst>
                <a:tab pos="741363" algn="l"/>
                <a:tab pos="1022350" algn="l"/>
                <a:tab pos="1258888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		} while (TRUE);</a:t>
            </a:r>
            <a:r>
              <a:rPr lang="en-US" dirty="0" smtClean="0"/>
              <a:t>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sz="3700" dirty="0" smtClean="0"/>
              <a:t>Hardware Mutual Exclusion: Advantages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4294967295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eaLnBrk="1" hangingPunct="1"/>
            <a:r>
              <a:rPr lang="en-US" dirty="0" smtClean="0"/>
              <a:t>Applicable to any number of processes on either a single processor or multiple processors sharing main memory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It is simple and therefore easy to verify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It can be used to support multiple critical sections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4028</TotalTime>
  <Words>1413</Words>
  <Application>Microsoft Office PowerPoint</Application>
  <PresentationFormat>On-screen Show (4:3)</PresentationFormat>
  <Paragraphs>308</Paragraphs>
  <Slides>24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Concourse</vt:lpstr>
      <vt:lpstr>Operating Systems</vt:lpstr>
      <vt:lpstr>Process Synchronization</vt:lpstr>
      <vt:lpstr>Synchronization Hardware</vt:lpstr>
      <vt:lpstr>Synchronization Hardware</vt:lpstr>
      <vt:lpstr>Disabling Interrupts: Pseudocode</vt:lpstr>
      <vt:lpstr>Synchronization Hardware</vt:lpstr>
      <vt:lpstr>Solution using TestAndSet</vt:lpstr>
      <vt:lpstr>Solution using SWAP</vt:lpstr>
      <vt:lpstr>Hardware Mutual Exclusion: Advantages</vt:lpstr>
      <vt:lpstr>Hardware Mutual Exclusion: Disadvantages</vt:lpstr>
      <vt:lpstr>Semaphore</vt:lpstr>
      <vt:lpstr>Semaphore</vt:lpstr>
      <vt:lpstr>Semaphore as General Synchronization Tool</vt:lpstr>
      <vt:lpstr>Semaphore as General Synchronization Tool</vt:lpstr>
      <vt:lpstr>Semaphore for mutual exclusion</vt:lpstr>
      <vt:lpstr>Semaphore as General Synchronization Tool</vt:lpstr>
      <vt:lpstr>Semaphore Implementation</vt:lpstr>
      <vt:lpstr>Semaphore Implementation with no Busy waiting </vt:lpstr>
      <vt:lpstr>Semaphore Implementation with no Busy waiting (Cont.)</vt:lpstr>
      <vt:lpstr>Semaphore Implementation with no Busy waiting </vt:lpstr>
      <vt:lpstr>Semaphore Primitives (Additional slides for better understanding)</vt:lpstr>
      <vt:lpstr>Slide 22</vt:lpstr>
      <vt:lpstr>Deadlock and Starvation</vt:lpstr>
      <vt:lpstr>Deadlock and Starvation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Fundamentals</dc:title>
  <dc:creator>Hammad</dc:creator>
  <cp:lastModifiedBy>dontumindit</cp:lastModifiedBy>
  <cp:revision>763</cp:revision>
  <dcterms:created xsi:type="dcterms:W3CDTF">2011-02-04T13:20:42Z</dcterms:created>
  <dcterms:modified xsi:type="dcterms:W3CDTF">2012-01-17T18:34:32Z</dcterms:modified>
</cp:coreProperties>
</file>