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heme/themeOverride3.xml" ContentType="application/vnd.openxmlformats-officedocument.themeOverride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theme/themeOverride4.xml" ContentType="application/vnd.openxmlformats-officedocument.themeOverride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2.xml" ContentType="application/vnd.openxmlformats-officedocument.themeOverride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24" r:id="rId1"/>
  </p:sldMasterIdLst>
  <p:notesMasterIdLst>
    <p:notesMasterId r:id="rId27"/>
  </p:notesMasterIdLst>
  <p:handoutMasterIdLst>
    <p:handoutMasterId r:id="rId28"/>
  </p:handoutMasterIdLst>
  <p:sldIdLst>
    <p:sldId id="318" r:id="rId2"/>
    <p:sldId id="264" r:id="rId3"/>
    <p:sldId id="310" r:id="rId4"/>
    <p:sldId id="267" r:id="rId5"/>
    <p:sldId id="319" r:id="rId6"/>
    <p:sldId id="320" r:id="rId7"/>
    <p:sldId id="329" r:id="rId8"/>
    <p:sldId id="330" r:id="rId9"/>
    <p:sldId id="321" r:id="rId10"/>
    <p:sldId id="331" r:id="rId11"/>
    <p:sldId id="333" r:id="rId12"/>
    <p:sldId id="268" r:id="rId13"/>
    <p:sldId id="322" r:id="rId14"/>
    <p:sldId id="269" r:id="rId15"/>
    <p:sldId id="270" r:id="rId16"/>
    <p:sldId id="271" r:id="rId17"/>
    <p:sldId id="256" r:id="rId18"/>
    <p:sldId id="272" r:id="rId19"/>
    <p:sldId id="273" r:id="rId20"/>
    <p:sldId id="335" r:id="rId21"/>
    <p:sldId id="274" r:id="rId22"/>
    <p:sldId id="275" r:id="rId23"/>
    <p:sldId id="323" r:id="rId24"/>
    <p:sldId id="276" r:id="rId25"/>
    <p:sldId id="324" r:id="rId26"/>
  </p:sldIdLst>
  <p:sldSz cx="9144000" cy="6858000" type="screen4x3"/>
  <p:notesSz cx="6797675" cy="987425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0066"/>
    <a:srgbClr val="009900"/>
    <a:srgbClr val="5FD5FF"/>
    <a:srgbClr val="B3EBFF"/>
    <a:srgbClr val="79DCFF"/>
    <a:srgbClr val="33CCFF"/>
    <a:srgbClr val="3366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2238" autoAdjust="0"/>
  </p:normalViewPr>
  <p:slideViewPr>
    <p:cSldViewPr snapToGrid="0">
      <p:cViewPr varScale="1">
        <p:scale>
          <a:sx n="67" d="100"/>
          <a:sy n="67" d="100"/>
        </p:scale>
        <p:origin x="-612" y="-90"/>
      </p:cViewPr>
      <p:guideLst>
        <p:guide orient="horz" pos="801"/>
        <p:guide pos="51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912" cy="49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26" tIns="46512" rIns="93026" bIns="46512" numCol="1" anchor="ctr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pitchFamily="34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3765" y="0"/>
            <a:ext cx="2943911" cy="49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26" tIns="46512" rIns="93026" bIns="46512" numCol="1" anchor="ctr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pitchFamily="34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81213"/>
            <a:ext cx="2943912" cy="49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26" tIns="46512" rIns="93026" bIns="46512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pitchFamily="34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3765" y="9381213"/>
            <a:ext cx="2943911" cy="49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26" tIns="46512" rIns="93026" bIns="46512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pitchFamily="34" charset="0"/>
                <a:ea typeface="ＭＳ Ｐゴシック" charset="-128"/>
              </a:defRPr>
            </a:lvl1pPr>
          </a:lstStyle>
          <a:p>
            <a:pPr>
              <a:defRPr/>
            </a:pPr>
            <a:fld id="{75845927-4D03-4CE5-A096-E8E1C0D167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912" cy="49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26" tIns="46512" rIns="93026" bIns="46512" numCol="1" anchor="ctr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Times New Roman" pitchFamily="18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3765" y="0"/>
            <a:ext cx="2943911" cy="49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26" tIns="46512" rIns="93026" bIns="46512" numCol="1" anchor="ctr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Times New Roman" pitchFamily="18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04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41363"/>
            <a:ext cx="4933950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5227" y="4690607"/>
            <a:ext cx="4987223" cy="444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26" tIns="46512" rIns="93026" bIns="465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1213"/>
            <a:ext cx="2943912" cy="49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26" tIns="46512" rIns="93026" bIns="46512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Times New Roman" pitchFamily="18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3765" y="9381213"/>
            <a:ext cx="2943911" cy="49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26" tIns="46512" rIns="93026" bIns="46512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Times New Roman" pitchFamily="18" charset="0"/>
                <a:ea typeface="ＭＳ Ｐゴシック" charset="-128"/>
              </a:defRPr>
            </a:lvl1pPr>
          </a:lstStyle>
          <a:p>
            <a:pPr>
              <a:defRPr/>
            </a:pPr>
            <a:fld id="{000452CC-4704-42D3-9EB7-0B2F97EED2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B40A77-9799-4338-91B1-12DC091777C5}" type="slidenum">
              <a:rPr lang="en-US" smtClean="0">
                <a:ea typeface="MS PGothic" pitchFamily="34" charset="-128"/>
              </a:rPr>
              <a:pPr/>
              <a:t>2</a:t>
            </a:fld>
            <a:endParaRPr lang="en-US" smtClean="0">
              <a:ea typeface="MS PGothic" pitchFamily="34" charset="-128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NZ" smtClean="0"/>
              <a:t>Whether or not deadlock occurs depends on both the dynamics of the execution and on the details of the application.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604A963-3F08-4D53-801D-4262C9275B48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BF7380-C9AE-4947-B8B6-4199A673746D}" type="slidenum">
              <a:rPr lang="en-US" smtClean="0">
                <a:ea typeface="MS PGothic" pitchFamily="34" charset="-128"/>
              </a:rPr>
              <a:pPr/>
              <a:t>12</a:t>
            </a:fld>
            <a:endParaRPr lang="en-US" smtClean="0">
              <a:ea typeface="MS PGothic" pitchFamily="34" charset="-128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BF7380-C9AE-4947-B8B6-4199A673746D}" type="slidenum">
              <a:rPr lang="en-US" smtClean="0">
                <a:ea typeface="MS PGothic" pitchFamily="34" charset="-128"/>
              </a:rPr>
              <a:pPr/>
              <a:t>13</a:t>
            </a:fld>
            <a:endParaRPr lang="en-US" smtClean="0">
              <a:ea typeface="MS PGothic" pitchFamily="34" charset="-128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C6F106-6439-4AC6-A3AE-F626848F2B6E}" type="slidenum">
              <a:rPr lang="en-US" smtClean="0">
                <a:ea typeface="MS PGothic" pitchFamily="34" charset="-128"/>
              </a:rPr>
              <a:pPr/>
              <a:t>14</a:t>
            </a:fld>
            <a:endParaRPr lang="en-US" smtClean="0">
              <a:ea typeface="MS PGothic" pitchFamily="34" charset="-128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957D76-5B60-4880-8967-11637991BA57}" type="slidenum">
              <a:rPr lang="en-US" smtClean="0">
                <a:ea typeface="MS PGothic" pitchFamily="34" charset="-128"/>
              </a:rPr>
              <a:pPr/>
              <a:t>15</a:t>
            </a:fld>
            <a:endParaRPr lang="en-US" smtClean="0">
              <a:ea typeface="MS PGothic" pitchFamily="34" charset="-128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DADC88-BE82-4D47-A52D-65B56DFADAC3}" type="slidenum">
              <a:rPr lang="en-US" smtClean="0">
                <a:ea typeface="MS PGothic" pitchFamily="34" charset="-128"/>
              </a:rPr>
              <a:pPr/>
              <a:t>16</a:t>
            </a:fld>
            <a:endParaRPr lang="en-US" smtClean="0">
              <a:ea typeface="MS PGothic" pitchFamily="34" charset="-128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79A69E-5B51-45BF-8C85-6C76D4C62DF7}" type="slidenum">
              <a:rPr lang="en-US" smtClean="0">
                <a:ea typeface="MS PGothic" pitchFamily="34" charset="-128"/>
              </a:rPr>
              <a:pPr/>
              <a:t>17</a:t>
            </a:fld>
            <a:endParaRPr lang="en-US" smtClean="0">
              <a:ea typeface="MS PGothic" pitchFamily="34" charset="-128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46B375-8F7C-4DEE-ACF1-DBFA25FCA274}" type="slidenum">
              <a:rPr lang="en-US" smtClean="0">
                <a:ea typeface="MS PGothic" pitchFamily="34" charset="-128"/>
              </a:rPr>
              <a:pPr/>
              <a:t>18</a:t>
            </a:fld>
            <a:endParaRPr lang="en-US" smtClean="0">
              <a:ea typeface="MS PGothic" pitchFamily="34" charset="-128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3A9CA4-8EC9-4BD5-B1E9-8F3D69F84EAE}" type="slidenum">
              <a:rPr lang="en-US" smtClean="0">
                <a:ea typeface="MS PGothic" pitchFamily="34" charset="-128"/>
              </a:rPr>
              <a:pPr/>
              <a:t>19</a:t>
            </a:fld>
            <a:endParaRPr lang="en-US" smtClean="0">
              <a:ea typeface="MS PGothic" pitchFamily="34" charset="-128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NZ" smtClean="0"/>
              <a:t>Three general approaches exist for dealing with deadlock.</a:t>
            </a:r>
          </a:p>
          <a:p>
            <a:endParaRPr lang="en-NZ" smtClean="0"/>
          </a:p>
          <a:p>
            <a:r>
              <a:rPr lang="en-NZ" b="1" smtClean="0"/>
              <a:t>prevent deadlock </a:t>
            </a:r>
          </a:p>
          <a:p>
            <a:pPr lvl="1"/>
            <a:r>
              <a:rPr lang="en-NZ" smtClean="0"/>
              <a:t>adopt a policy that eliminates one of the conditions (conditions 1 through 4). </a:t>
            </a:r>
          </a:p>
          <a:p>
            <a:pPr lvl="1"/>
            <a:endParaRPr lang="en-NZ" smtClean="0"/>
          </a:p>
          <a:p>
            <a:r>
              <a:rPr lang="en-NZ" b="1" smtClean="0"/>
              <a:t>avoid deadlock </a:t>
            </a:r>
          </a:p>
          <a:p>
            <a:pPr lvl="1"/>
            <a:r>
              <a:rPr lang="en-NZ" smtClean="0"/>
              <a:t>by making the appropriate dynamic choices based on the current state of resource allocation.</a:t>
            </a:r>
          </a:p>
          <a:p>
            <a:pPr lvl="1"/>
            <a:endParaRPr lang="en-NZ" smtClean="0"/>
          </a:p>
          <a:p>
            <a:r>
              <a:rPr lang="en-NZ" b="1" smtClean="0"/>
              <a:t>detect the presence of deadlock </a:t>
            </a:r>
          </a:p>
          <a:p>
            <a:pPr lvl="1"/>
            <a:r>
              <a:rPr lang="en-NZ" smtClean="0"/>
              <a:t>(conditions 1 through 4 hold) and take action to recover.</a:t>
            </a:r>
          </a:p>
          <a:p>
            <a:pPr lvl="1"/>
            <a:endParaRPr lang="en-NZ" smtClean="0"/>
          </a:p>
          <a:p>
            <a:r>
              <a:rPr lang="en-NZ" smtClean="0"/>
              <a:t>We discuss each of these approaches in turn.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63B4F5B-4F06-4778-8662-88CF3B175623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D37599-4641-42D6-896E-494048AAFB54}" type="slidenum">
              <a:rPr lang="en-US" smtClean="0">
                <a:ea typeface="MS PGothic" pitchFamily="34" charset="-128"/>
              </a:rPr>
              <a:pPr/>
              <a:t>3</a:t>
            </a:fld>
            <a:endParaRPr lang="en-US" smtClean="0">
              <a:ea typeface="MS PGothic" pitchFamily="34" charset="-128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9B7A48-E90B-408E-891C-5C53B90B6225}" type="slidenum">
              <a:rPr lang="en-US" smtClean="0">
                <a:ea typeface="MS PGothic" pitchFamily="34" charset="-128"/>
              </a:rPr>
              <a:pPr/>
              <a:t>21</a:t>
            </a:fld>
            <a:endParaRPr lang="en-US" smtClean="0">
              <a:ea typeface="MS PGothic" pitchFamily="34" charset="-128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B315D7-762B-406A-B029-11EE2727F49D}" type="slidenum">
              <a:rPr lang="en-US" smtClean="0">
                <a:ea typeface="MS PGothic" pitchFamily="34" charset="-128"/>
              </a:rPr>
              <a:pPr/>
              <a:t>22</a:t>
            </a:fld>
            <a:endParaRPr lang="en-US" smtClean="0">
              <a:ea typeface="MS PGothic" pitchFamily="34" charset="-128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B315D7-762B-406A-B029-11EE2727F49D}" type="slidenum">
              <a:rPr lang="en-US" smtClean="0">
                <a:ea typeface="MS PGothic" pitchFamily="34" charset="-128"/>
              </a:rPr>
              <a:pPr/>
              <a:t>23</a:t>
            </a:fld>
            <a:endParaRPr lang="en-US" smtClean="0">
              <a:ea typeface="MS PGothic" pitchFamily="34" charset="-128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0F1229-965B-4D18-84BB-B27902540F48}" type="slidenum">
              <a:rPr lang="en-US" smtClean="0">
                <a:ea typeface="MS PGothic" pitchFamily="34" charset="-128"/>
              </a:rPr>
              <a:pPr/>
              <a:t>24</a:t>
            </a:fld>
            <a:endParaRPr lang="en-US" smtClean="0">
              <a:ea typeface="MS PGothic" pitchFamily="34" charset="-128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0F1229-965B-4D18-84BB-B27902540F48}" type="slidenum">
              <a:rPr lang="en-US" smtClean="0">
                <a:ea typeface="MS PGothic" pitchFamily="34" charset="-128"/>
              </a:rPr>
              <a:pPr/>
              <a:t>25</a:t>
            </a:fld>
            <a:endParaRPr lang="en-US" smtClean="0">
              <a:ea typeface="MS PGothic" pitchFamily="34" charset="-128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6BBD22-5369-44D5-9CD4-9F3E1E922E7C}" type="slidenum">
              <a:rPr lang="en-US" smtClean="0">
                <a:ea typeface="MS PGothic" pitchFamily="34" charset="-128"/>
              </a:rPr>
              <a:pPr/>
              <a:t>4</a:t>
            </a:fld>
            <a:endParaRPr lang="en-US" smtClean="0">
              <a:ea typeface="MS PGothic" pitchFamily="34" charset="-128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EC79CD-2B37-48DE-99AC-9ACCE19BE807}" type="slidenum">
              <a:rPr lang="en-US" smtClean="0">
                <a:ea typeface="MS PGothic" pitchFamily="34" charset="-128"/>
              </a:rPr>
              <a:pPr/>
              <a:t>5</a:t>
            </a:fld>
            <a:endParaRPr lang="en-US" smtClean="0">
              <a:ea typeface="MS PGothic" pitchFamily="34" charset="-128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6A54BA-2247-40E5-8250-069E0D675062}" type="slidenum">
              <a:rPr lang="en-US" smtClean="0">
                <a:ea typeface="MS PGothic" pitchFamily="34" charset="-128"/>
              </a:rPr>
              <a:pPr/>
              <a:t>6</a:t>
            </a:fld>
            <a:endParaRPr lang="en-US" smtClean="0">
              <a:ea typeface="MS PGothic" pitchFamily="34" charset="-128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NZ" b="1" dirty="0" smtClean="0"/>
              <a:t>Animated Slide</a:t>
            </a:r>
          </a:p>
          <a:p>
            <a:pPr>
              <a:buFont typeface="Arial" pitchFamily="34" charset="0"/>
              <a:buNone/>
              <a:defRPr/>
            </a:pPr>
            <a:r>
              <a:rPr lang="en-NZ" b="1" i="1" dirty="0" smtClean="0"/>
              <a:t>Click 1</a:t>
            </a:r>
            <a:r>
              <a:rPr lang="en-NZ" dirty="0" smtClean="0"/>
              <a:t> Cars approach intersection</a:t>
            </a:r>
          </a:p>
          <a:p>
            <a:pPr>
              <a:buFont typeface="Arial" pitchFamily="34" charset="0"/>
              <a:buNone/>
              <a:defRPr/>
            </a:pPr>
            <a:r>
              <a:rPr lang="en-NZ" dirty="0" smtClean="0"/>
              <a:t> </a:t>
            </a:r>
            <a:r>
              <a:rPr lang="en-NZ" b="1" i="1" dirty="0" smtClean="0"/>
              <a:t>Then </a:t>
            </a:r>
            <a:r>
              <a:rPr lang="en-NZ" dirty="0" smtClean="0"/>
              <a:t>Cars announce their resource needs</a:t>
            </a:r>
          </a:p>
          <a:p>
            <a:pPr>
              <a:defRPr/>
            </a:pPr>
            <a:endParaRPr lang="en-NZ" dirty="0" smtClean="0"/>
          </a:p>
          <a:p>
            <a:pPr>
              <a:defRPr/>
            </a:pPr>
            <a:r>
              <a:rPr lang="en-NZ" dirty="0" smtClean="0"/>
              <a:t>All deadlocks involve conflicting needs for resources by two or more processes.   A common example is the traffic deadlock. </a:t>
            </a:r>
          </a:p>
          <a:p>
            <a:pPr>
              <a:buFont typeface="Arial" pitchFamily="34" charset="0"/>
              <a:buNone/>
              <a:defRPr/>
            </a:pPr>
            <a:r>
              <a:rPr lang="en-NZ" dirty="0" smtClean="0"/>
              <a:t>The typical rule of the road in the United States is that a car at a four-way stop should defer to a car immediately to its right.</a:t>
            </a:r>
          </a:p>
          <a:p>
            <a:pPr>
              <a:buFont typeface="Arial" pitchFamily="34" charset="0"/>
              <a:buNone/>
              <a:defRPr/>
            </a:pPr>
            <a:endParaRPr lang="en-NZ" dirty="0" smtClean="0"/>
          </a:p>
          <a:p>
            <a:pPr>
              <a:defRPr/>
            </a:pPr>
            <a:r>
              <a:rPr lang="en-NZ" dirty="0" smtClean="0"/>
              <a:t>This rule works if there are only two or three cars at the intersection. </a:t>
            </a:r>
          </a:p>
          <a:p>
            <a:pPr>
              <a:buFont typeface="Arial" pitchFamily="34" charset="0"/>
              <a:buNone/>
              <a:defRPr/>
            </a:pPr>
            <a:endParaRPr lang="en-NZ" dirty="0" smtClean="0"/>
          </a:p>
          <a:p>
            <a:pPr>
              <a:buFont typeface="Arial" pitchFamily="34" charset="0"/>
              <a:buNone/>
              <a:defRPr/>
            </a:pPr>
            <a:r>
              <a:rPr lang="en-NZ" dirty="0" smtClean="0"/>
              <a:t>If all four cars arrive at about the same time, each will refrain from entering the intersection, this causes a  </a:t>
            </a:r>
            <a:r>
              <a:rPr lang="en-NZ" b="1" dirty="0" smtClean="0"/>
              <a:t>potential deadlock.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NZ" dirty="0" smtClean="0"/>
              <a:t>The deadlock is only potential, not actual, because the necessary resources are available for any of the cars to proceed. 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NZ" dirty="0" smtClean="0"/>
              <a:t>If one car eventually does proceed, it can do so.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CC7C1D-2AD7-4C38-B561-E8F5C2CEEB54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NZ" b="1" smtClean="0"/>
              <a:t>Animated Slide</a:t>
            </a:r>
          </a:p>
          <a:p>
            <a:r>
              <a:rPr lang="en-NZ" b="1" i="1" smtClean="0"/>
              <a:t>Click 1</a:t>
            </a:r>
            <a:r>
              <a:rPr lang="en-NZ" smtClean="0"/>
              <a:t> Cars move to deadlock</a:t>
            </a:r>
          </a:p>
          <a:p>
            <a:r>
              <a:rPr lang="en-NZ" b="1" i="1" smtClean="0"/>
              <a:t>Then  </a:t>
            </a:r>
            <a:r>
              <a:rPr lang="en-NZ" smtClean="0"/>
              <a:t>Cars announce their resource need</a:t>
            </a:r>
          </a:p>
          <a:p>
            <a:endParaRPr lang="en-NZ" smtClean="0"/>
          </a:p>
          <a:p>
            <a:r>
              <a:rPr lang="en-NZ" b="1" i="1" smtClean="0"/>
              <a:t>But </a:t>
            </a:r>
            <a:r>
              <a:rPr lang="en-NZ" smtClean="0"/>
              <a:t>if all four cars ignore the rules and proceed (cautiously) into the intersection at the same time, then </a:t>
            </a:r>
            <a:r>
              <a:rPr lang="en-NZ" b="1" smtClean="0"/>
              <a:t>each car seizes one resource </a:t>
            </a:r>
            <a:r>
              <a:rPr lang="en-NZ" smtClean="0"/>
              <a:t>(one quadrant) but cannot proceed because the required second resource has already been seized by another car.</a:t>
            </a:r>
          </a:p>
          <a:p>
            <a:endParaRPr lang="en-NZ" smtClean="0"/>
          </a:p>
          <a:p>
            <a:r>
              <a:rPr lang="en-NZ" smtClean="0"/>
              <a:t>This is an actual deadlock.</a:t>
            </a:r>
          </a:p>
          <a:p>
            <a:endParaRPr lang="en-NZ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DD2877-1232-441F-B4B8-8AA11D943EE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C87DC1-97E5-4277-84DB-6D59F45604FE}" type="slidenum">
              <a:rPr lang="en-US" smtClean="0">
                <a:ea typeface="MS PGothic" pitchFamily="34" charset="-128"/>
              </a:rPr>
              <a:pPr/>
              <a:t>9</a:t>
            </a:fld>
            <a:endParaRPr lang="en-US" smtClean="0">
              <a:ea typeface="MS PGothic" pitchFamily="34" charset="-128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NZ" smtClean="0"/>
              <a:t>Each process needs exclusive use of both resources for a certain period of time. </a:t>
            </a:r>
          </a:p>
          <a:p>
            <a:r>
              <a:rPr lang="en-NZ" smtClean="0"/>
              <a:t>Two processes, P and Q, have the following general form:</a:t>
            </a:r>
          </a:p>
          <a:p>
            <a:endParaRPr lang="en-NZ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9594ACC-3298-46C8-9997-5419E63FD20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 eaLnBrk="1" hangingPunct="1">
                <a:defRPr/>
              </a:pPr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1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94E62F82-8BF3-4423-8570-C09500FC3465}" type="datetimeFigureOut">
              <a:rPr lang="en-US"/>
              <a:pPr>
                <a:defRPr/>
              </a:pPr>
              <a:t>1/9/2012</a:t>
            </a:fld>
            <a:endParaRPr lang="en-US"/>
          </a:p>
        </p:txBody>
      </p:sp>
      <p:sp>
        <p:nvSpPr>
          <p:cNvPr id="12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F1976C83-B62F-45C3-90CC-F7BE3032A54C}" type="slidenum">
              <a:rPr lang="en-US"/>
              <a:pPr>
                <a:defRPr/>
              </a:pPr>
              <a:t>‹#›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A32F44A-5211-4D69-AAF9-C0F4A65E100B}" type="datetimeFigureOut">
              <a:rPr lang="en-US"/>
              <a:pPr>
                <a:defRPr/>
              </a:pPr>
              <a:t>1/9/2012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D254DAF-00EB-4A1B-A51B-CF7E2209FB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A78E833-3926-4D49-AC56-53132D5C4BE7}" type="datetimeFigureOut">
              <a:rPr lang="en-US"/>
              <a:pPr>
                <a:defRPr/>
              </a:pPr>
              <a:t>1/9/2012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0594639-DF36-4AEB-A6B2-5A516C4160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9F254C7-B580-4973-8EB1-DD59382972EA}" type="datetimeFigureOut">
              <a:rPr lang="en-US"/>
              <a:pPr>
                <a:defRPr/>
              </a:pPr>
              <a:t>1/9/2012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4434268-F237-460A-83A4-BF2D7447CE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eaLnBrk="1" hangingPunct="1">
              <a:defRPr/>
            </a:pPr>
            <a:endParaRPr lang="en-US"/>
          </a:p>
        </p:txBody>
      </p:sp>
      <p:sp>
        <p:nvSpPr>
          <p:cNvPr id="5" name="Chevron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071AA84-10A2-46BA-956C-320F6FF0C92A}" type="datetimeFigureOut">
              <a:rPr lang="en-US"/>
              <a:pPr>
                <a:defRPr/>
              </a:pPr>
              <a:t>1/9/2012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1E3F84D-5E6F-4CB0-A211-4F5C9C1FEA0C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tx2">
                  <a:shade val="90000"/>
                </a:schemeClr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C04DB35-C31B-4114-A1F7-45DC80455ADA}" type="datetimeFigureOut">
              <a:rPr lang="en-US"/>
              <a:pPr>
                <a:defRPr/>
              </a:pPr>
              <a:t>1/9/2012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BDB460D-95A2-4530-8C56-E645A3204D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83D49E0-A6F5-4262-8BF5-2BAB5FECA1B3}" type="datetimeFigureOut">
              <a:rPr lang="en-US"/>
              <a:pPr>
                <a:defRPr/>
              </a:pPr>
              <a:t>1/9/2012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6642024-D3C5-4E17-A55F-0ECE1EBCF8B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96465F7-2526-4E2B-B526-548380F7718D}" type="datetimeFigureOut">
              <a:rPr lang="en-US"/>
              <a:pPr>
                <a:defRPr/>
              </a:pPr>
              <a:t>1/9/2012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201F1B9-5C33-43C2-A898-C5BDC0CBD9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92D566A-D802-4883-8C33-2564C49DCE4E}" type="datetimeFigureOut">
              <a:rPr lang="en-US"/>
              <a:pPr>
                <a:defRPr/>
              </a:pPr>
              <a:t>1/9/2012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699FC69-4A7A-4258-87A0-5875438DE7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BDE4E4E-5ED5-4539-8E4A-813F4CF1EBDB}" type="datetimeFigureOut">
              <a:rPr lang="en-US"/>
              <a:pPr>
                <a:defRPr/>
              </a:pPr>
              <a:t>1/9/2012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81A6B8B-93EB-4BD2-BA4F-0D4AA258660B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tx2">
                  <a:shade val="90000"/>
                </a:schemeClr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eaLnBrk="1" hangingPunct="1">
              <a:defRPr/>
            </a:pPr>
            <a:endParaRPr lang="en-US"/>
          </a:p>
        </p:txBody>
      </p:sp>
      <p:sp>
        <p:nvSpPr>
          <p:cNvPr id="10" name="Chevron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eaLnBrk="1" hangingPunct="1"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A57B48BF-B393-4544-8A08-3B6072C6937F}" type="datetimeFigureOut">
              <a:rPr lang="en-US"/>
              <a:pPr>
                <a:defRPr/>
              </a:pPr>
              <a:t>1/9/2012</a:t>
            </a:fld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2DD7358F-40C0-44BB-B8DD-18B4658E13F9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tx2">
                  <a:shade val="90000"/>
                </a:schemeClr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2FAB5A98-BFAE-42A2-BA0D-6C836905C84C}" type="datetimeFigureOut">
              <a:rPr lang="en-US"/>
              <a:pPr>
                <a:defRPr/>
              </a:pPr>
              <a:t>1/9/2012</a:t>
            </a:fld>
            <a:endParaRPr lang="en-US" sz="1300" dirty="0">
              <a:solidFill>
                <a:schemeClr val="bg2">
                  <a:tint val="60000"/>
                  <a:satMod val="155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8B61F6D8-7D02-4809-92F9-E95C08A1101A}" type="slidenum">
              <a:rPr lang="en-US"/>
              <a:pPr>
                <a:defRPr/>
              </a:pPr>
              <a:t>‹#›</a:t>
            </a:fld>
            <a:endParaRPr lang="en-US" sz="1600" b="1" dirty="0">
              <a:solidFill>
                <a:schemeClr val="tx2">
                  <a:shade val="9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16013" y="549275"/>
            <a:ext cx="7405687" cy="995363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Operating Systems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42988" y="4267200"/>
            <a:ext cx="7328502" cy="601663"/>
          </a:xfrm>
        </p:spPr>
        <p:txBody>
          <a:bodyPr/>
          <a:lstStyle/>
          <a:p>
            <a:pPr marR="0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sz="2000" b="1" dirty="0" smtClean="0"/>
              <a:t>Hammad Afzal</a:t>
            </a:r>
          </a:p>
          <a:p>
            <a:pPr marR="0" algn="ctr" eaLnBrk="1" hangingPunct="1">
              <a:lnSpc>
                <a:spcPct val="80000"/>
              </a:lnSpc>
              <a:buFont typeface="Wingdings 2" pitchFamily="18" charset="2"/>
              <a:buNone/>
            </a:pPr>
            <a:endParaRPr lang="en-US" sz="2000" b="1" dirty="0" smtClean="0"/>
          </a:p>
          <a:p>
            <a:pPr marR="0" eaLnBrk="1" hangingPunct="1">
              <a:buFont typeface="Wingdings 2" pitchFamily="18" charset="2"/>
              <a:buNone/>
            </a:pPr>
            <a:endParaRPr lang="en-US" dirty="0" smtClean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1139825" y="4868863"/>
            <a:ext cx="5229444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en-US" dirty="0">
              <a:latin typeface="Gill Sans MT"/>
            </a:endParaRPr>
          </a:p>
          <a:p>
            <a:endParaRPr lang="en-US" dirty="0">
              <a:latin typeface="Gill Sans MT"/>
            </a:endParaRPr>
          </a:p>
          <a:p>
            <a:r>
              <a:rPr lang="en-US" dirty="0">
                <a:latin typeface="Gill Sans MT"/>
              </a:rPr>
              <a:t>Department of Computer Software Engineering</a:t>
            </a:r>
          </a:p>
          <a:p>
            <a:r>
              <a:rPr lang="en-US" dirty="0">
                <a:latin typeface="Gill Sans MT"/>
              </a:rPr>
              <a:t>National University of Sciences and Technology</a:t>
            </a:r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1116013" y="4572000"/>
            <a:ext cx="243681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latin typeface="Gill Sans MT"/>
              </a:rPr>
              <a:t>hammad.afzal@mcs.edu.pk</a:t>
            </a:r>
          </a:p>
        </p:txBody>
      </p:sp>
      <p:sp>
        <p:nvSpPr>
          <p:cNvPr id="14342" name="TextBox 5"/>
          <p:cNvSpPr txBox="1">
            <a:spLocks noChangeArrowheads="1"/>
          </p:cNvSpPr>
          <p:nvPr/>
        </p:nvSpPr>
        <p:spPr bwMode="auto">
          <a:xfrm>
            <a:off x="5759450" y="1916113"/>
            <a:ext cx="338455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>
                <a:latin typeface="Gill Sans MT"/>
              </a:rPr>
              <a:t>Chapter </a:t>
            </a:r>
            <a:r>
              <a:rPr lang="en-US" sz="2400" dirty="0" smtClean="0">
                <a:latin typeface="Gill Sans MT"/>
              </a:rPr>
              <a:t>7 (a)</a:t>
            </a:r>
          </a:p>
          <a:p>
            <a:endParaRPr lang="en-US" sz="2400" dirty="0">
              <a:latin typeface="Gill Sans MT"/>
            </a:endParaRPr>
          </a:p>
          <a:p>
            <a:r>
              <a:rPr lang="en-US" sz="2400" b="1" dirty="0">
                <a:latin typeface="Gill Sans MT"/>
              </a:rPr>
              <a:t>Deadlocks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 idx="4294967295"/>
          </p:nvPr>
        </p:nvSpPr>
        <p:spPr/>
        <p:txBody>
          <a:bodyPr anchor="ctr"/>
          <a:lstStyle/>
          <a:p>
            <a:r>
              <a:rPr lang="en-NZ"/>
              <a:t>Two Processes P and Q</a:t>
            </a:r>
          </a:p>
        </p:txBody>
      </p:sp>
      <p:sp>
        <p:nvSpPr>
          <p:cNvPr id="36866" name="Content Placeholder 2"/>
          <p:cNvSpPr>
            <a:spLocks noGrp="1"/>
          </p:cNvSpPr>
          <p:nvPr>
            <p:ph idx="4294967295"/>
          </p:nvPr>
        </p:nvSpPr>
        <p:spPr>
          <a:xfrm>
            <a:off x="457200" y="1719263"/>
            <a:ext cx="4724400" cy="4159250"/>
          </a:xfrm>
        </p:spPr>
        <p:txBody>
          <a:bodyPr/>
          <a:lstStyle/>
          <a:p>
            <a:r>
              <a:rPr lang="en-NZ"/>
              <a:t>Lets look at this with two processes P and Q</a:t>
            </a:r>
          </a:p>
          <a:p>
            <a:r>
              <a:rPr lang="en-NZ"/>
              <a:t>Each  needing exclusive access to a resource A and B for a period of time</a:t>
            </a:r>
          </a:p>
        </p:txBody>
      </p:sp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6400" y="1600200"/>
            <a:ext cx="3271838" cy="283051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 idx="4294967295"/>
          </p:nvPr>
        </p:nvSpPr>
        <p:spPr/>
        <p:txBody>
          <a:bodyPr anchor="ctr"/>
          <a:lstStyle/>
          <a:p>
            <a:r>
              <a:rPr lang="en-NZ"/>
              <a:t>Alternative logic</a:t>
            </a:r>
          </a:p>
        </p:txBody>
      </p:sp>
      <p:sp>
        <p:nvSpPr>
          <p:cNvPr id="40962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4800600" cy="4953000"/>
          </a:xfrm>
        </p:spPr>
        <p:txBody>
          <a:bodyPr/>
          <a:lstStyle/>
          <a:p>
            <a:r>
              <a:rPr lang="en-NZ"/>
              <a:t>Suppose that P does not need both resources at the same time so that the two processes have this form</a:t>
            </a:r>
          </a:p>
          <a:p>
            <a:endParaRPr lang="en-NZ"/>
          </a:p>
        </p:txBody>
      </p:sp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26038" y="1752600"/>
            <a:ext cx="3713162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557165" y="1739284"/>
            <a:ext cx="7204075" cy="4668838"/>
          </a:xfrm>
        </p:spPr>
        <p:txBody>
          <a:bodyPr>
            <a:normAutofit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b="1" dirty="0" smtClean="0"/>
              <a:t>Mutual exclusion:</a:t>
            </a:r>
            <a:r>
              <a:rPr lang="en-US" dirty="0" smtClean="0"/>
              <a:t>  </a:t>
            </a:r>
          </a:p>
          <a:p>
            <a:pPr marL="621348" lvl="1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/>
              <a:t>At least one resource must be held in non-sharable mode - only one process at a time can use a resource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sz="800" dirty="0" smtClean="0"/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b="1" dirty="0" smtClean="0"/>
              <a:t>Hold and wait:</a:t>
            </a:r>
            <a:r>
              <a:rPr lang="en-US" dirty="0" smtClean="0"/>
              <a:t>  </a:t>
            </a:r>
          </a:p>
          <a:p>
            <a:pPr marL="621348" lvl="1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/>
              <a:t>A process holding at least one resource and is waiting to acquire additional resources held by other processes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sz="800" dirty="0" smtClean="0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749300" y="277813"/>
            <a:ext cx="7937500" cy="576262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/>
              <a:t>Deadlock Characterization</a:t>
            </a:r>
          </a:p>
        </p:txBody>
      </p:sp>
      <p:sp>
        <p:nvSpPr>
          <p:cNvPr id="21508" name="Text Box 5"/>
          <p:cNvSpPr txBox="1">
            <a:spLocks noChangeArrowheads="1"/>
          </p:cNvSpPr>
          <p:nvPr/>
        </p:nvSpPr>
        <p:spPr bwMode="auto">
          <a:xfrm>
            <a:off x="593488" y="1099261"/>
            <a:ext cx="63531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latin typeface="Helvetica" charset="0"/>
              </a:rPr>
              <a:t>Deadlock can arise if four conditions hold simultaneously.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557165" y="1739284"/>
            <a:ext cx="7204075" cy="4668838"/>
          </a:xfrm>
        </p:spPr>
        <p:txBody>
          <a:bodyPr>
            <a:normAutofit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b="1" dirty="0" smtClean="0"/>
              <a:t>No preemption:</a:t>
            </a:r>
            <a:r>
              <a:rPr lang="en-US" dirty="0" smtClean="0"/>
              <a:t>  </a:t>
            </a:r>
          </a:p>
          <a:p>
            <a:pPr marL="621348" lvl="1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/>
              <a:t>A resource can be released only voluntarily by the process holding it, after that process has completed its task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sz="800" dirty="0" smtClean="0"/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b="1" dirty="0" smtClean="0"/>
              <a:t>Circular wait:</a:t>
            </a:r>
            <a:r>
              <a:rPr lang="en-US" dirty="0" smtClean="0"/>
              <a:t>  </a:t>
            </a:r>
          </a:p>
          <a:p>
            <a:pPr marL="621348" lvl="1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/>
              <a:t>there exists a set {</a:t>
            </a:r>
            <a:r>
              <a:rPr lang="en-US" i="1" dirty="0" smtClean="0"/>
              <a:t>P</a:t>
            </a:r>
            <a:r>
              <a:rPr lang="en-US" baseline="-25000" dirty="0" smtClean="0"/>
              <a:t>0</a:t>
            </a:r>
            <a:r>
              <a:rPr lang="en-US" dirty="0" smtClean="0"/>
              <a:t>, </a:t>
            </a:r>
            <a:r>
              <a:rPr lang="en-US" i="1" dirty="0" smtClean="0"/>
              <a:t>P</a:t>
            </a:r>
            <a:r>
              <a:rPr lang="en-US" baseline="-25000" dirty="0" smtClean="0"/>
              <a:t>1</a:t>
            </a:r>
            <a:r>
              <a:rPr lang="en-US" dirty="0" smtClean="0"/>
              <a:t>, …, </a:t>
            </a:r>
            <a:r>
              <a:rPr lang="en-US" i="1" dirty="0" err="1" smtClean="0"/>
              <a:t>P</a:t>
            </a:r>
            <a:r>
              <a:rPr lang="en-US" baseline="-25000" dirty="0" err="1" smtClean="0"/>
              <a:t>n</a:t>
            </a:r>
            <a:r>
              <a:rPr lang="en-US" dirty="0" smtClean="0"/>
              <a:t>} of waiting processes such that </a:t>
            </a:r>
            <a:r>
              <a:rPr lang="en-US" i="1" dirty="0" smtClean="0"/>
              <a:t>P</a:t>
            </a:r>
            <a:r>
              <a:rPr lang="en-US" baseline="-25000" dirty="0" smtClean="0"/>
              <a:t>0 </a:t>
            </a:r>
            <a:r>
              <a:rPr lang="en-US" dirty="0" smtClean="0"/>
              <a:t>is waiting for a resource that is held by </a:t>
            </a:r>
            <a:r>
              <a:rPr lang="en-US" i="1" dirty="0" smtClean="0"/>
              <a:t>P</a:t>
            </a:r>
            <a:r>
              <a:rPr lang="en-US" baseline="-25000" dirty="0" smtClean="0"/>
              <a:t>1</a:t>
            </a:r>
            <a:r>
              <a:rPr lang="en-US" dirty="0" smtClean="0"/>
              <a:t>, </a:t>
            </a:r>
            <a:r>
              <a:rPr lang="en-US" i="1" dirty="0" smtClean="0"/>
              <a:t>P</a:t>
            </a:r>
            <a:r>
              <a:rPr lang="en-US" baseline="-25000" dirty="0" smtClean="0"/>
              <a:t>1</a:t>
            </a:r>
            <a:r>
              <a:rPr lang="en-US" dirty="0" smtClean="0"/>
              <a:t> is waiting for a resource that is held by </a:t>
            </a:r>
            <a:r>
              <a:rPr lang="en-US" i="1" dirty="0" smtClean="0"/>
              <a:t>P</a:t>
            </a:r>
            <a:r>
              <a:rPr lang="en-US" baseline="-25000" dirty="0" smtClean="0"/>
              <a:t>2</a:t>
            </a:r>
            <a:r>
              <a:rPr lang="en-US" dirty="0" smtClean="0"/>
              <a:t>, …, </a:t>
            </a:r>
            <a:r>
              <a:rPr lang="en-US" i="1" dirty="0" smtClean="0"/>
              <a:t>P</a:t>
            </a:r>
            <a:r>
              <a:rPr lang="en-US" i="1" baseline="-25000" dirty="0" smtClean="0"/>
              <a:t>n</a:t>
            </a:r>
            <a:r>
              <a:rPr lang="en-US" baseline="-25000" dirty="0" smtClean="0"/>
              <a:t>–1</a:t>
            </a:r>
            <a:r>
              <a:rPr lang="en-US" dirty="0" smtClean="0"/>
              <a:t> is waiting for a resource that is held by </a:t>
            </a:r>
            <a:r>
              <a:rPr lang="en-US" i="1" dirty="0" err="1" smtClean="0"/>
              <a:t>P</a:t>
            </a:r>
            <a:r>
              <a:rPr lang="en-US" baseline="-25000" dirty="0" err="1" smtClean="0"/>
              <a:t>n</a:t>
            </a:r>
            <a:r>
              <a:rPr lang="en-US" dirty="0" smtClean="0"/>
              <a:t>, and </a:t>
            </a:r>
            <a:r>
              <a:rPr lang="en-US" i="1" dirty="0" err="1" smtClean="0"/>
              <a:t>P</a:t>
            </a:r>
            <a:r>
              <a:rPr lang="en-US" baseline="-25000" dirty="0" err="1" smtClean="0"/>
              <a:t>n</a:t>
            </a:r>
            <a:r>
              <a:rPr lang="en-US" dirty="0" smtClean="0"/>
              <a:t> is waiting for a resource that is held by </a:t>
            </a:r>
            <a:r>
              <a:rPr lang="en-US" i="1" dirty="0" smtClean="0"/>
              <a:t>P</a:t>
            </a:r>
            <a:r>
              <a:rPr lang="en-US" baseline="-25000" dirty="0" smtClean="0"/>
              <a:t>0</a:t>
            </a:r>
            <a:r>
              <a:rPr lang="en-US" dirty="0" smtClean="0"/>
              <a:t>.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dirty="0" smtClean="0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749300" y="277813"/>
            <a:ext cx="7937500" cy="576262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/>
              <a:t>Deadlock Characterization</a:t>
            </a:r>
          </a:p>
        </p:txBody>
      </p:sp>
      <p:sp>
        <p:nvSpPr>
          <p:cNvPr id="21508" name="Text Box 5"/>
          <p:cNvSpPr txBox="1">
            <a:spLocks noChangeArrowheads="1"/>
          </p:cNvSpPr>
          <p:nvPr/>
        </p:nvSpPr>
        <p:spPr bwMode="auto">
          <a:xfrm>
            <a:off x="784560" y="1181149"/>
            <a:ext cx="63531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latin typeface="Helvetica" charset="0"/>
              </a:rPr>
              <a:t>Deadlock can arise if four conditions hold simultaneously.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 noChangeArrowheads="1"/>
          </p:cNvSpPr>
          <p:nvPr>
            <p:ph idx="1"/>
          </p:nvPr>
        </p:nvSpPr>
        <p:spPr>
          <a:xfrm>
            <a:off x="924968" y="1891636"/>
            <a:ext cx="7265988" cy="4019550"/>
          </a:xfrm>
        </p:spPr>
        <p:txBody>
          <a:bodyPr/>
          <a:lstStyle/>
          <a:p>
            <a:pPr eaLnBrk="1" hangingPunct="1"/>
            <a:r>
              <a:rPr lang="en-US" dirty="0" smtClean="0"/>
              <a:t>V is partitioned into two types:</a:t>
            </a:r>
          </a:p>
          <a:p>
            <a:pPr lvl="1" eaLnBrk="1" hangingPunct="1"/>
            <a:r>
              <a:rPr lang="en-US" i="1" dirty="0" smtClean="0"/>
              <a:t>P</a:t>
            </a:r>
            <a:r>
              <a:rPr lang="en-US" dirty="0" smtClean="0"/>
              <a:t> = {</a:t>
            </a:r>
            <a:r>
              <a:rPr lang="en-US" i="1" dirty="0" smtClean="0"/>
              <a:t>P</a:t>
            </a:r>
            <a:r>
              <a:rPr lang="en-US" baseline="-25000" dirty="0" smtClean="0"/>
              <a:t>1</a:t>
            </a:r>
            <a:r>
              <a:rPr lang="en-US" dirty="0" smtClean="0"/>
              <a:t>, </a:t>
            </a:r>
            <a:r>
              <a:rPr lang="en-US" i="1" dirty="0" smtClean="0"/>
              <a:t>P</a:t>
            </a:r>
            <a:r>
              <a:rPr lang="en-US" baseline="-25000" dirty="0" smtClean="0"/>
              <a:t>2</a:t>
            </a:r>
            <a:r>
              <a:rPr lang="en-US" dirty="0" smtClean="0"/>
              <a:t>, …, </a:t>
            </a:r>
            <a:r>
              <a:rPr lang="en-US" i="1" dirty="0" err="1" smtClean="0"/>
              <a:t>P</a:t>
            </a:r>
            <a:r>
              <a:rPr lang="en-US" i="1" baseline="-25000" dirty="0" err="1" smtClean="0"/>
              <a:t>n</a:t>
            </a:r>
            <a:r>
              <a:rPr lang="en-US" dirty="0" smtClean="0"/>
              <a:t>}, the set consisting of all the processes in the system</a:t>
            </a:r>
            <a:br>
              <a:rPr lang="en-US" dirty="0" smtClean="0"/>
            </a:br>
            <a:endParaRPr lang="en-US" dirty="0" smtClean="0"/>
          </a:p>
          <a:p>
            <a:pPr lvl="1" eaLnBrk="1" hangingPunct="1"/>
            <a:r>
              <a:rPr lang="en-US" i="1" dirty="0" smtClean="0"/>
              <a:t>R</a:t>
            </a:r>
            <a:r>
              <a:rPr lang="en-US" dirty="0" smtClean="0"/>
              <a:t> = {</a:t>
            </a:r>
            <a:r>
              <a:rPr lang="en-US" i="1" dirty="0" smtClean="0"/>
              <a:t>R</a:t>
            </a:r>
            <a:r>
              <a:rPr lang="en-US" baseline="-25000" dirty="0" smtClean="0"/>
              <a:t>1</a:t>
            </a:r>
            <a:r>
              <a:rPr lang="en-US" dirty="0" smtClean="0"/>
              <a:t>, </a:t>
            </a:r>
            <a:r>
              <a:rPr lang="en-US" i="1" dirty="0" smtClean="0"/>
              <a:t>R</a:t>
            </a:r>
            <a:r>
              <a:rPr lang="en-US" baseline="-25000" dirty="0" smtClean="0"/>
              <a:t>2</a:t>
            </a:r>
            <a:r>
              <a:rPr lang="en-US" dirty="0" smtClean="0"/>
              <a:t>, …, </a:t>
            </a:r>
            <a:r>
              <a:rPr lang="en-US" i="1" dirty="0" err="1" smtClean="0"/>
              <a:t>R</a:t>
            </a:r>
            <a:r>
              <a:rPr lang="en-US" i="1" baseline="-25000" dirty="0" err="1" smtClean="0"/>
              <a:t>m</a:t>
            </a:r>
            <a:r>
              <a:rPr lang="en-US" dirty="0" smtClean="0"/>
              <a:t>}, the set consisting of all resource types in the system</a:t>
            </a:r>
          </a:p>
          <a:p>
            <a:pPr lvl="1" eaLnBrk="1" hangingPunct="1"/>
            <a:endParaRPr lang="en-US" sz="900" dirty="0" smtClean="0"/>
          </a:p>
          <a:p>
            <a:pPr eaLnBrk="1" hangingPunct="1"/>
            <a:r>
              <a:rPr lang="en-US" b="1" dirty="0" smtClean="0">
                <a:solidFill>
                  <a:srgbClr val="3366FF"/>
                </a:solidFill>
              </a:rPr>
              <a:t>request edge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smtClean="0"/>
              <a:t>– directed edge </a:t>
            </a:r>
            <a:r>
              <a:rPr lang="en-US" i="1" dirty="0" smtClean="0"/>
              <a:t>P</a:t>
            </a:r>
            <a:r>
              <a:rPr lang="en-US" i="1" baseline="-25000" dirty="0" smtClean="0"/>
              <a:t>i </a:t>
            </a:r>
            <a:r>
              <a:rPr lang="en-US" dirty="0" smtClean="0">
                <a:sym typeface="Symbol" pitchFamily="18" charset="2"/>
              </a:rPr>
              <a:t> </a:t>
            </a:r>
            <a:r>
              <a:rPr lang="en-US" i="1" dirty="0" err="1" smtClean="0">
                <a:sym typeface="Symbol" pitchFamily="18" charset="2"/>
              </a:rPr>
              <a:t>R</a:t>
            </a:r>
            <a:r>
              <a:rPr lang="en-US" i="1" baseline="-25000" dirty="0" err="1" smtClean="0">
                <a:sym typeface="Symbol" pitchFamily="18" charset="2"/>
              </a:rPr>
              <a:t>j</a:t>
            </a:r>
            <a:endParaRPr lang="en-US" i="1" baseline="-25000" dirty="0" smtClean="0">
              <a:sym typeface="Symbol" pitchFamily="18" charset="2"/>
            </a:endParaRPr>
          </a:p>
          <a:p>
            <a:pPr eaLnBrk="1" hangingPunct="1"/>
            <a:endParaRPr lang="en-US" sz="800" i="1" baseline="-25000" dirty="0" smtClean="0">
              <a:sym typeface="Symbol" pitchFamily="18" charset="2"/>
            </a:endParaRPr>
          </a:p>
          <a:p>
            <a:pPr eaLnBrk="1" hangingPunct="1"/>
            <a:r>
              <a:rPr lang="en-US" b="1" dirty="0" smtClean="0">
                <a:solidFill>
                  <a:srgbClr val="3366FF"/>
                </a:solidFill>
                <a:sym typeface="Symbol" pitchFamily="18" charset="2"/>
              </a:rPr>
              <a:t>assignment edge</a:t>
            </a:r>
            <a:r>
              <a:rPr lang="en-US" dirty="0" smtClean="0">
                <a:solidFill>
                  <a:srgbClr val="3366FF"/>
                </a:solidFill>
                <a:sym typeface="Symbol" pitchFamily="18" charset="2"/>
              </a:rPr>
              <a:t> </a:t>
            </a:r>
            <a:r>
              <a:rPr lang="en-US" dirty="0" smtClean="0"/>
              <a:t>– directed edge </a:t>
            </a:r>
            <a:r>
              <a:rPr lang="en-US" i="1" dirty="0" err="1" smtClean="0"/>
              <a:t>R</a:t>
            </a:r>
            <a:r>
              <a:rPr lang="en-US" i="1" baseline="-25000" dirty="0" err="1" smtClean="0"/>
              <a:t>j</a:t>
            </a:r>
            <a:r>
              <a:rPr lang="en-US" i="1" dirty="0" smtClean="0"/>
              <a:t> </a:t>
            </a:r>
            <a:r>
              <a:rPr lang="en-US" dirty="0" smtClean="0">
                <a:sym typeface="Symbol" pitchFamily="18" charset="2"/>
              </a:rPr>
              <a:t> </a:t>
            </a:r>
            <a:r>
              <a:rPr lang="en-US" i="1" dirty="0" smtClean="0">
                <a:sym typeface="Symbol" pitchFamily="18" charset="2"/>
              </a:rPr>
              <a:t>P</a:t>
            </a:r>
            <a:r>
              <a:rPr lang="en-US" i="1" baseline="-25000" dirty="0" smtClean="0">
                <a:sym typeface="Symbol" pitchFamily="18" charset="2"/>
              </a:rPr>
              <a:t>i</a:t>
            </a:r>
            <a:endParaRPr lang="en-US" dirty="0" smtClean="0">
              <a:sym typeface="Symbol" pitchFamily="18" charset="2"/>
            </a:endParaRP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003300" y="277813"/>
            <a:ext cx="7683500" cy="576262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/>
              <a:t>Resource-Allocation Graph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1259053" y="1203349"/>
            <a:ext cx="4692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Helvetica" charset="0"/>
              </a:rPr>
              <a:t>A set of vertices </a:t>
            </a:r>
            <a:r>
              <a:rPr lang="en-US" sz="2000" i="1" dirty="0">
                <a:latin typeface="Helvetica" charset="0"/>
              </a:rPr>
              <a:t>V</a:t>
            </a:r>
            <a:r>
              <a:rPr lang="en-US" sz="2000" dirty="0">
                <a:latin typeface="Helvetica" charset="0"/>
              </a:rPr>
              <a:t> and a set of edges </a:t>
            </a:r>
            <a:r>
              <a:rPr lang="en-US" sz="2000" i="1" dirty="0">
                <a:latin typeface="Helvetica" charset="0"/>
              </a:rPr>
              <a:t>E</a:t>
            </a:r>
            <a:r>
              <a:rPr lang="en-US" sz="2000" dirty="0">
                <a:latin typeface="Helvetica" charset="0"/>
              </a:rPr>
              <a:t>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/>
              <a:t>Process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Resource Type with 4 instances</a:t>
            </a:r>
          </a:p>
          <a:p>
            <a:pPr marL="365760" indent="-256032" eaLnBrk="1" fontAlgn="auto" hangingPunct="1">
              <a:spcAft>
                <a:spcPts val="0"/>
              </a:spcAft>
              <a:buFont typeface="Monotype Sorts"/>
              <a:buNone/>
              <a:defRPr/>
            </a:pPr>
            <a:endParaRPr lang="en-US" dirty="0" smtClean="0"/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i="1" dirty="0" smtClean="0"/>
              <a:t>P</a:t>
            </a:r>
            <a:r>
              <a:rPr lang="en-US" i="1" baseline="-25000" dirty="0" smtClean="0"/>
              <a:t>i</a:t>
            </a:r>
            <a:r>
              <a:rPr lang="en-US" i="1" dirty="0" smtClean="0"/>
              <a:t> </a:t>
            </a:r>
            <a:r>
              <a:rPr lang="en-US" dirty="0" smtClean="0"/>
              <a:t>requests instance of </a:t>
            </a:r>
            <a:r>
              <a:rPr lang="en-US" i="1" dirty="0" err="1" smtClean="0"/>
              <a:t>R</a:t>
            </a:r>
            <a:r>
              <a:rPr lang="en-US" i="1" baseline="-25000" dirty="0" err="1" smtClean="0"/>
              <a:t>j</a:t>
            </a:r>
            <a:endParaRPr lang="en-US" dirty="0" smtClean="0"/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dirty="0" smtClean="0"/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i="1" dirty="0" smtClean="0"/>
              <a:t>P</a:t>
            </a:r>
            <a:r>
              <a:rPr lang="en-US" i="1" baseline="-25000" dirty="0" smtClean="0"/>
              <a:t>i</a:t>
            </a:r>
            <a:r>
              <a:rPr lang="en-US" dirty="0" smtClean="0"/>
              <a:t> is holding an instance of </a:t>
            </a:r>
            <a:r>
              <a:rPr lang="en-US" i="1" dirty="0" err="1" smtClean="0"/>
              <a:t>R</a:t>
            </a:r>
            <a:r>
              <a:rPr lang="en-US" i="1" baseline="-25000" dirty="0" err="1" smtClean="0"/>
              <a:t>j</a:t>
            </a:r>
            <a:endParaRPr lang="en-US" i="1" dirty="0" smtClean="0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8501"/>
            <a:ext cx="9144000" cy="576262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700" dirty="0" smtClean="0"/>
              <a:t>Resource-Allocation Graph (Cont.)</a:t>
            </a:r>
          </a:p>
        </p:txBody>
      </p:sp>
      <p:sp>
        <p:nvSpPr>
          <p:cNvPr id="23556" name="Oval 4"/>
          <p:cNvSpPr>
            <a:spLocks noChangeArrowheads="1"/>
          </p:cNvSpPr>
          <p:nvPr/>
        </p:nvSpPr>
        <p:spPr bwMode="auto">
          <a:xfrm>
            <a:off x="7637201" y="1455474"/>
            <a:ext cx="495300" cy="495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3559" name="Group 12"/>
          <p:cNvGrpSpPr>
            <a:grpSpLocks/>
          </p:cNvGrpSpPr>
          <p:nvPr/>
        </p:nvGrpSpPr>
        <p:grpSpPr bwMode="auto">
          <a:xfrm>
            <a:off x="7630568" y="2684297"/>
            <a:ext cx="438150" cy="419100"/>
            <a:chOff x="2666" y="1966"/>
            <a:chExt cx="276" cy="264"/>
          </a:xfrm>
        </p:grpSpPr>
        <p:sp>
          <p:nvSpPr>
            <p:cNvPr id="23576" name="Rectangle 7"/>
            <p:cNvSpPr>
              <a:spLocks noChangeArrowheads="1"/>
            </p:cNvSpPr>
            <p:nvPr/>
          </p:nvSpPr>
          <p:spPr bwMode="auto">
            <a:xfrm>
              <a:off x="2666" y="1966"/>
              <a:ext cx="276" cy="26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7" name="Rectangle 8"/>
            <p:cNvSpPr>
              <a:spLocks noChangeArrowheads="1"/>
            </p:cNvSpPr>
            <p:nvPr/>
          </p:nvSpPr>
          <p:spPr bwMode="auto">
            <a:xfrm>
              <a:off x="2736" y="2026"/>
              <a:ext cx="47" cy="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8" name="Rectangle 9"/>
            <p:cNvSpPr>
              <a:spLocks noChangeArrowheads="1"/>
            </p:cNvSpPr>
            <p:nvPr/>
          </p:nvSpPr>
          <p:spPr bwMode="auto">
            <a:xfrm>
              <a:off x="2832" y="2026"/>
              <a:ext cx="47" cy="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9" name="Rectangle 10"/>
            <p:cNvSpPr>
              <a:spLocks noChangeArrowheads="1"/>
            </p:cNvSpPr>
            <p:nvPr/>
          </p:nvSpPr>
          <p:spPr bwMode="auto">
            <a:xfrm>
              <a:off x="2736" y="2108"/>
              <a:ext cx="47" cy="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0" name="Rectangle 11"/>
            <p:cNvSpPr>
              <a:spLocks noChangeArrowheads="1"/>
            </p:cNvSpPr>
            <p:nvPr/>
          </p:nvSpPr>
          <p:spPr bwMode="auto">
            <a:xfrm>
              <a:off x="2832" y="2108"/>
              <a:ext cx="47" cy="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6822364" y="3723137"/>
            <a:ext cx="1270000" cy="495300"/>
            <a:chOff x="6822364" y="3723137"/>
            <a:chExt cx="1270000" cy="495300"/>
          </a:xfrm>
        </p:grpSpPr>
        <p:sp>
          <p:nvSpPr>
            <p:cNvPr id="23558" name="Oval 6"/>
            <p:cNvSpPr>
              <a:spLocks noChangeArrowheads="1"/>
            </p:cNvSpPr>
            <p:nvPr/>
          </p:nvSpPr>
          <p:spPr bwMode="auto">
            <a:xfrm>
              <a:off x="6822364" y="3723137"/>
              <a:ext cx="495300" cy="4953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>
                  <a:latin typeface="Helvetica" charset="0"/>
                </a:rPr>
                <a:t>P</a:t>
              </a:r>
              <a:r>
                <a:rPr lang="en-US" i="1" baseline="-25000">
                  <a:latin typeface="Helvetica" charset="0"/>
                </a:rPr>
                <a:t>i</a:t>
              </a:r>
              <a:endParaRPr lang="en-US" i="1">
                <a:latin typeface="Helvetica" charset="0"/>
              </a:endParaRPr>
            </a:p>
          </p:txBody>
        </p:sp>
        <p:grpSp>
          <p:nvGrpSpPr>
            <p:cNvPr id="23560" name="Group 13"/>
            <p:cNvGrpSpPr>
              <a:grpSpLocks/>
            </p:cNvGrpSpPr>
            <p:nvPr/>
          </p:nvGrpSpPr>
          <p:grpSpPr bwMode="auto">
            <a:xfrm>
              <a:off x="7654214" y="3786637"/>
              <a:ext cx="438150" cy="419100"/>
              <a:chOff x="2666" y="1966"/>
              <a:chExt cx="276" cy="264"/>
            </a:xfrm>
          </p:grpSpPr>
          <p:sp>
            <p:nvSpPr>
              <p:cNvPr id="23571" name="Rectangle 14"/>
              <p:cNvSpPr>
                <a:spLocks noChangeArrowheads="1"/>
              </p:cNvSpPr>
              <p:nvPr/>
            </p:nvSpPr>
            <p:spPr bwMode="auto">
              <a:xfrm>
                <a:off x="2666" y="1966"/>
                <a:ext cx="276" cy="26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72" name="Rectangle 15"/>
              <p:cNvSpPr>
                <a:spLocks noChangeArrowheads="1"/>
              </p:cNvSpPr>
              <p:nvPr/>
            </p:nvSpPr>
            <p:spPr bwMode="auto">
              <a:xfrm>
                <a:off x="2736" y="2026"/>
                <a:ext cx="47" cy="4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73" name="Rectangle 16"/>
              <p:cNvSpPr>
                <a:spLocks noChangeArrowheads="1"/>
              </p:cNvSpPr>
              <p:nvPr/>
            </p:nvSpPr>
            <p:spPr bwMode="auto">
              <a:xfrm>
                <a:off x="2832" y="2026"/>
                <a:ext cx="47" cy="4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74" name="Rectangle 17"/>
              <p:cNvSpPr>
                <a:spLocks noChangeArrowheads="1"/>
              </p:cNvSpPr>
              <p:nvPr/>
            </p:nvSpPr>
            <p:spPr bwMode="auto">
              <a:xfrm>
                <a:off x="2736" y="2108"/>
                <a:ext cx="47" cy="4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75" name="Rectangle 18"/>
              <p:cNvSpPr>
                <a:spLocks noChangeArrowheads="1"/>
              </p:cNvSpPr>
              <p:nvPr/>
            </p:nvSpPr>
            <p:spPr bwMode="auto">
              <a:xfrm>
                <a:off x="2832" y="2108"/>
                <a:ext cx="47" cy="4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3561" name="Line 19"/>
            <p:cNvSpPr>
              <a:spLocks noChangeShapeType="1"/>
            </p:cNvSpPr>
            <p:nvPr/>
          </p:nvSpPr>
          <p:spPr bwMode="auto">
            <a:xfrm>
              <a:off x="7327189" y="3989837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23562" name="Text Box 20"/>
          <p:cNvSpPr txBox="1">
            <a:spLocks noChangeArrowheads="1"/>
          </p:cNvSpPr>
          <p:nvPr/>
        </p:nvSpPr>
        <p:spPr bwMode="auto">
          <a:xfrm>
            <a:off x="4752975" y="4586288"/>
            <a:ext cx="3381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i="1">
                <a:latin typeface="Helvetica" charset="0"/>
              </a:rPr>
              <a:t>R</a:t>
            </a:r>
            <a:r>
              <a:rPr lang="en-US" sz="1400" i="1" baseline="-25000">
                <a:latin typeface="Helvetica" charset="0"/>
              </a:rPr>
              <a:t>j</a:t>
            </a:r>
            <a:endParaRPr lang="en-US" sz="1400" i="1">
              <a:latin typeface="Helvetica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6782937" y="4825621"/>
            <a:ext cx="1231900" cy="495300"/>
            <a:chOff x="6782937" y="4825621"/>
            <a:chExt cx="1231900" cy="495300"/>
          </a:xfrm>
        </p:grpSpPr>
        <p:sp>
          <p:nvSpPr>
            <p:cNvPr id="23557" name="Oval 5"/>
            <p:cNvSpPr>
              <a:spLocks noChangeArrowheads="1"/>
            </p:cNvSpPr>
            <p:nvPr/>
          </p:nvSpPr>
          <p:spPr bwMode="auto">
            <a:xfrm>
              <a:off x="6782937" y="4825621"/>
              <a:ext cx="495300" cy="4953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>
                  <a:latin typeface="Helvetica" charset="0"/>
                </a:rPr>
                <a:t>P</a:t>
              </a:r>
              <a:r>
                <a:rPr lang="en-US" i="1" baseline="-25000">
                  <a:latin typeface="Helvetica" charset="0"/>
                </a:rPr>
                <a:t>i</a:t>
              </a:r>
              <a:endParaRPr lang="en-US">
                <a:latin typeface="Helvetica" charset="0"/>
              </a:endParaRPr>
            </a:p>
          </p:txBody>
        </p:sp>
        <p:grpSp>
          <p:nvGrpSpPr>
            <p:cNvPr id="23563" name="Group 21"/>
            <p:cNvGrpSpPr>
              <a:grpSpLocks/>
            </p:cNvGrpSpPr>
            <p:nvPr/>
          </p:nvGrpSpPr>
          <p:grpSpPr bwMode="auto">
            <a:xfrm>
              <a:off x="7576687" y="4889121"/>
              <a:ext cx="438150" cy="419100"/>
              <a:chOff x="2666" y="1966"/>
              <a:chExt cx="276" cy="264"/>
            </a:xfrm>
          </p:grpSpPr>
          <p:sp>
            <p:nvSpPr>
              <p:cNvPr id="23566" name="Rectangle 22"/>
              <p:cNvSpPr>
                <a:spLocks noChangeArrowheads="1"/>
              </p:cNvSpPr>
              <p:nvPr/>
            </p:nvSpPr>
            <p:spPr bwMode="auto">
              <a:xfrm>
                <a:off x="2666" y="1966"/>
                <a:ext cx="276" cy="26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67" name="Rectangle 23"/>
              <p:cNvSpPr>
                <a:spLocks noChangeArrowheads="1"/>
              </p:cNvSpPr>
              <p:nvPr/>
            </p:nvSpPr>
            <p:spPr bwMode="auto">
              <a:xfrm>
                <a:off x="2736" y="2026"/>
                <a:ext cx="47" cy="4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68" name="Rectangle 24"/>
              <p:cNvSpPr>
                <a:spLocks noChangeArrowheads="1"/>
              </p:cNvSpPr>
              <p:nvPr/>
            </p:nvSpPr>
            <p:spPr bwMode="auto">
              <a:xfrm>
                <a:off x="2832" y="2026"/>
                <a:ext cx="47" cy="4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69" name="Rectangle 25"/>
              <p:cNvSpPr>
                <a:spLocks noChangeArrowheads="1"/>
              </p:cNvSpPr>
              <p:nvPr/>
            </p:nvSpPr>
            <p:spPr bwMode="auto">
              <a:xfrm>
                <a:off x="2736" y="2108"/>
                <a:ext cx="47" cy="4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70" name="Rectangle 26"/>
              <p:cNvSpPr>
                <a:spLocks noChangeArrowheads="1"/>
              </p:cNvSpPr>
              <p:nvPr/>
            </p:nvSpPr>
            <p:spPr bwMode="auto">
              <a:xfrm>
                <a:off x="2832" y="2108"/>
                <a:ext cx="47" cy="4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3564" name="Line 27"/>
            <p:cNvSpPr>
              <a:spLocks noChangeShapeType="1"/>
            </p:cNvSpPr>
            <p:nvPr/>
          </p:nvSpPr>
          <p:spPr bwMode="auto">
            <a:xfrm flipH="1">
              <a:off x="7249662" y="5035171"/>
              <a:ext cx="476250" cy="104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23565" name="Text Box 28"/>
          <p:cNvSpPr txBox="1">
            <a:spLocks noChangeArrowheads="1"/>
          </p:cNvSpPr>
          <p:nvPr/>
        </p:nvSpPr>
        <p:spPr bwMode="auto">
          <a:xfrm>
            <a:off x="4502150" y="6015038"/>
            <a:ext cx="3381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i="1">
                <a:latin typeface="Helvetica" charset="0"/>
              </a:rPr>
              <a:t>R</a:t>
            </a:r>
            <a:r>
              <a:rPr lang="en-US" sz="1400" i="1" baseline="-25000">
                <a:latin typeface="Helvetica" charset="0"/>
              </a:rPr>
              <a:t>j</a:t>
            </a:r>
            <a:endParaRPr lang="en-US" sz="1400" i="1">
              <a:latin typeface="Helvetica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18832"/>
            <a:ext cx="9144000" cy="663556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600" dirty="0" smtClean="0"/>
              <a:t>Example of a Resource Allocation Graph</a:t>
            </a:r>
          </a:p>
        </p:txBody>
      </p:sp>
      <p:pic>
        <p:nvPicPr>
          <p:cNvPr id="24579" name="Picture 1032"/>
          <p:cNvPicPr>
            <a:picLocks noChangeAspect="1" noChangeArrowheads="1"/>
          </p:cNvPicPr>
          <p:nvPr/>
        </p:nvPicPr>
        <p:blipFill>
          <a:blip r:embed="rId3"/>
          <a:srcRect l="25287" t="926" r="25287" b="1532"/>
          <a:stretch>
            <a:fillRect/>
          </a:stretch>
        </p:blipFill>
        <p:spPr bwMode="auto">
          <a:xfrm>
            <a:off x="3160073" y="1190839"/>
            <a:ext cx="2741613" cy="4059237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1835623" y="5103674"/>
            <a:ext cx="69262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P={P</a:t>
            </a:r>
            <a:r>
              <a:rPr lang="en-GB" baseline="-25000" dirty="0" smtClean="0"/>
              <a:t>1,</a:t>
            </a:r>
            <a:r>
              <a:rPr lang="en-GB" dirty="0" smtClean="0"/>
              <a:t> P</a:t>
            </a:r>
            <a:r>
              <a:rPr lang="en-GB" baseline="-25000" dirty="0" smtClean="0"/>
              <a:t>2,</a:t>
            </a:r>
            <a:r>
              <a:rPr lang="en-GB" dirty="0" smtClean="0"/>
              <a:t> P</a:t>
            </a:r>
            <a:r>
              <a:rPr lang="en-GB" baseline="-25000" dirty="0" smtClean="0"/>
              <a:t>3,</a:t>
            </a:r>
            <a:r>
              <a:rPr lang="en-GB" dirty="0" smtClean="0"/>
              <a:t>}</a:t>
            </a:r>
          </a:p>
          <a:p>
            <a:r>
              <a:rPr lang="en-GB" dirty="0" smtClean="0"/>
              <a:t>R={R</a:t>
            </a:r>
            <a:r>
              <a:rPr lang="en-GB" baseline="-25000" dirty="0" smtClean="0"/>
              <a:t>1,</a:t>
            </a:r>
            <a:r>
              <a:rPr lang="en-GB" dirty="0" smtClean="0"/>
              <a:t> R</a:t>
            </a:r>
            <a:r>
              <a:rPr lang="en-GB" baseline="-25000" dirty="0" smtClean="0"/>
              <a:t>2,</a:t>
            </a:r>
            <a:r>
              <a:rPr lang="en-GB" dirty="0" smtClean="0"/>
              <a:t> R</a:t>
            </a:r>
            <a:r>
              <a:rPr lang="en-GB" baseline="-25000" dirty="0" smtClean="0"/>
              <a:t>3,</a:t>
            </a:r>
            <a:r>
              <a:rPr lang="en-GB" dirty="0" smtClean="0"/>
              <a:t> R</a:t>
            </a:r>
            <a:r>
              <a:rPr lang="en-GB" baseline="-25000" dirty="0" smtClean="0"/>
              <a:t>4,</a:t>
            </a:r>
            <a:r>
              <a:rPr lang="en-GB" dirty="0" smtClean="0"/>
              <a:t>}</a:t>
            </a:r>
          </a:p>
          <a:p>
            <a:r>
              <a:rPr lang="en-GB" dirty="0" smtClean="0"/>
              <a:t>E={P1</a:t>
            </a:r>
            <a:r>
              <a:rPr lang="en-GB" dirty="0" smtClean="0">
                <a:sym typeface="Wingdings" pitchFamily="2" charset="2"/>
              </a:rPr>
              <a:t> R</a:t>
            </a:r>
            <a:r>
              <a:rPr lang="en-GB" dirty="0" smtClean="0"/>
              <a:t>1,P2</a:t>
            </a:r>
            <a:r>
              <a:rPr lang="en-GB" dirty="0" smtClean="0">
                <a:sym typeface="Wingdings" pitchFamily="2" charset="2"/>
              </a:rPr>
              <a:t>R3, R1 P2, R2 P2, R2 P1, R3P3</a:t>
            </a:r>
            <a:r>
              <a:rPr lang="en-GB" dirty="0" smtClean="0"/>
              <a:t> }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91625" cy="854075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200" dirty="0" smtClean="0"/>
              <a:t>Resource Allocation Graph With A Deadlock</a:t>
            </a:r>
          </a:p>
        </p:txBody>
      </p:sp>
      <p:pic>
        <p:nvPicPr>
          <p:cNvPr id="25603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60700" y="1051092"/>
            <a:ext cx="2781300" cy="409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921223" y="5417572"/>
            <a:ext cx="790887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If the graph contains cycle, then a deadlock may exist.</a:t>
            </a:r>
          </a:p>
          <a:p>
            <a:r>
              <a:rPr lang="en-GB" dirty="0" smtClean="0"/>
              <a:t>If resources in cycle have single instance, then deadlock exists.</a:t>
            </a:r>
          </a:p>
          <a:p>
            <a:r>
              <a:rPr lang="en-GB" dirty="0" smtClean="0"/>
              <a:t>Each process involved in cycle are deadlocked.</a:t>
            </a:r>
            <a:endParaRPr lang="en-GB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732217" y="0"/>
            <a:ext cx="7954962" cy="457200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200" dirty="0" smtClean="0"/>
              <a:t>Graph With A Cycle But No Deadlock</a:t>
            </a:r>
          </a:p>
        </p:txBody>
      </p:sp>
      <p:pic>
        <p:nvPicPr>
          <p:cNvPr id="26627" name="Picture 4" descr="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65375" y="1066801"/>
            <a:ext cx="2998195" cy="3825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921223" y="5417572"/>
            <a:ext cx="790887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If resources have multiple instances, then deadlock doesn’t necessarily exist.</a:t>
            </a:r>
          </a:p>
          <a:p>
            <a:r>
              <a:rPr lang="en-GB" dirty="0" smtClean="0"/>
              <a:t>Cycle is necessary but not sufficient condition for deadlock.</a:t>
            </a:r>
            <a:endParaRPr lang="en-GB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Grp="1" noChangeArrowheads="1"/>
          </p:cNvSpPr>
          <p:nvPr>
            <p:ph idx="1"/>
          </p:nvPr>
        </p:nvSpPr>
        <p:spPr>
          <a:xfrm>
            <a:off x="840735" y="1126604"/>
            <a:ext cx="7599362" cy="3308918"/>
          </a:xfrm>
        </p:spPr>
        <p:txBody>
          <a:bodyPr/>
          <a:lstStyle/>
          <a:p>
            <a:pPr eaLnBrk="1" hangingPunct="1"/>
            <a:r>
              <a:rPr lang="en-US" dirty="0" smtClean="0"/>
              <a:t>If graph contains no cycles </a:t>
            </a:r>
            <a:r>
              <a:rPr lang="en-US" dirty="0" smtClean="0">
                <a:sym typeface="Symbol" pitchFamily="18" charset="2"/>
              </a:rPr>
              <a:t> no deadlock</a:t>
            </a:r>
            <a:br>
              <a:rPr lang="en-US" dirty="0" smtClean="0">
                <a:sym typeface="Symbol" pitchFamily="18" charset="2"/>
              </a:rPr>
            </a:br>
            <a:endParaRPr lang="en-US" dirty="0" smtClean="0">
              <a:sym typeface="Symbol" pitchFamily="18" charset="2"/>
            </a:endParaRPr>
          </a:p>
          <a:p>
            <a:pPr eaLnBrk="1" hangingPunct="1"/>
            <a:r>
              <a:rPr lang="en-US" dirty="0" smtClean="0">
                <a:sym typeface="Symbol" pitchFamily="18" charset="2"/>
              </a:rPr>
              <a:t>If graph contains a cycle </a:t>
            </a:r>
          </a:p>
          <a:p>
            <a:pPr lvl="1" eaLnBrk="1" hangingPunct="1"/>
            <a:r>
              <a:rPr lang="en-US" dirty="0" smtClean="0">
                <a:sym typeface="Symbol" pitchFamily="18" charset="2"/>
              </a:rPr>
              <a:t>if only one instance per resource type, then deadlock</a:t>
            </a:r>
          </a:p>
          <a:p>
            <a:pPr lvl="1" eaLnBrk="1" hangingPunct="1"/>
            <a:r>
              <a:rPr lang="en-US" dirty="0" smtClean="0">
                <a:sym typeface="Symbol" pitchFamily="18" charset="2"/>
              </a:rPr>
              <a:t>if several instances per resource type, possibility of deadlock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36979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/>
              <a:t>Basic Conditions for deadlock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SzPct val="85000"/>
            </a:pPr>
            <a:r>
              <a:rPr lang="en-US" dirty="0" smtClean="0"/>
              <a:t>The Deadlock Problem</a:t>
            </a:r>
          </a:p>
          <a:p>
            <a:pPr eaLnBrk="1" hangingPunct="1">
              <a:buSzPct val="85000"/>
            </a:pPr>
            <a:r>
              <a:rPr lang="en-US" dirty="0" smtClean="0"/>
              <a:t>System Model</a:t>
            </a:r>
          </a:p>
          <a:p>
            <a:pPr eaLnBrk="1" hangingPunct="1">
              <a:buSzPct val="85000"/>
            </a:pPr>
            <a:r>
              <a:rPr lang="en-US" dirty="0" smtClean="0"/>
              <a:t>Deadlock Characterization</a:t>
            </a:r>
          </a:p>
          <a:p>
            <a:pPr eaLnBrk="1" hangingPunct="1">
              <a:buSzPct val="85000"/>
            </a:pPr>
            <a:r>
              <a:rPr lang="en-US" dirty="0" smtClean="0"/>
              <a:t>Methods for Handling Deadlocks</a:t>
            </a:r>
          </a:p>
          <a:p>
            <a:pPr eaLnBrk="1" hangingPunct="1"/>
            <a:r>
              <a:rPr lang="en-US" smtClean="0"/>
              <a:t>Deadlock Prevention</a:t>
            </a:r>
            <a:endParaRPr lang="en-US" dirty="0" smtClean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806450" y="277813"/>
            <a:ext cx="7880350" cy="576262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/>
              <a:t>Chapter 7:  Deadlocks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itle 1"/>
          <p:cNvSpPr>
            <a:spLocks noGrp="1"/>
          </p:cNvSpPr>
          <p:nvPr>
            <p:ph type="title" idx="4294967295"/>
          </p:nvPr>
        </p:nvSpPr>
        <p:spPr/>
        <p:txBody>
          <a:bodyPr anchor="ctr"/>
          <a:lstStyle/>
          <a:p>
            <a:r>
              <a:rPr lang="en-NZ" dirty="0"/>
              <a:t>Dealing with Deadlock</a:t>
            </a:r>
          </a:p>
        </p:txBody>
      </p:sp>
      <p:sp>
        <p:nvSpPr>
          <p:cNvPr id="67586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en-NZ"/>
              <a:t>Three general approaches exist for dealing with deadlock.</a:t>
            </a:r>
          </a:p>
          <a:p>
            <a:pPr lvl="1"/>
            <a:r>
              <a:rPr lang="en-NZ"/>
              <a:t>Prevent deadlock</a:t>
            </a:r>
          </a:p>
          <a:p>
            <a:pPr lvl="1"/>
            <a:r>
              <a:rPr lang="en-NZ"/>
              <a:t>Avoid deadlock</a:t>
            </a:r>
          </a:p>
          <a:p>
            <a:pPr lvl="1"/>
            <a:r>
              <a:rPr lang="en-NZ"/>
              <a:t>Detect Deadlock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Grp="1" noChangeArrowheads="1"/>
          </p:cNvSpPr>
          <p:nvPr>
            <p:ph idx="1"/>
          </p:nvPr>
        </p:nvSpPr>
        <p:spPr>
          <a:xfrm>
            <a:off x="356074" y="805218"/>
            <a:ext cx="8555914" cy="5813946"/>
          </a:xfrm>
        </p:spPr>
        <p:txBody>
          <a:bodyPr/>
          <a:lstStyle/>
          <a:p>
            <a:pPr eaLnBrk="1" hangingPunct="1"/>
            <a:r>
              <a:rPr lang="en-US" sz="2400" dirty="0" smtClean="0"/>
              <a:t>Three ways</a:t>
            </a:r>
          </a:p>
          <a:p>
            <a:pPr lvl="1" eaLnBrk="1" hangingPunct="1"/>
            <a:r>
              <a:rPr lang="en-US" sz="2000" dirty="0" smtClean="0"/>
              <a:t>Use a protocol to prevent or avoid deadlocks, ensuring that the system will </a:t>
            </a:r>
            <a:r>
              <a:rPr lang="en-US" sz="2000" b="1" dirty="0" smtClean="0">
                <a:solidFill>
                  <a:srgbClr val="FF0066"/>
                </a:solidFill>
              </a:rPr>
              <a:t>never</a:t>
            </a:r>
            <a:r>
              <a:rPr lang="en-US" sz="2000" dirty="0" smtClean="0"/>
              <a:t> enter a deadlock state</a:t>
            </a:r>
            <a:br>
              <a:rPr lang="en-US" sz="2000" dirty="0" smtClean="0"/>
            </a:br>
            <a:endParaRPr lang="en-US" sz="2000" dirty="0" smtClean="0"/>
          </a:p>
          <a:p>
            <a:pPr lvl="1" eaLnBrk="1" hangingPunct="1"/>
            <a:r>
              <a:rPr lang="en-US" sz="2000" dirty="0" smtClean="0"/>
              <a:t>Allow the system to enter a deadlock state and then recover</a:t>
            </a:r>
            <a:br>
              <a:rPr lang="en-US" sz="2000" dirty="0" smtClean="0"/>
            </a:br>
            <a:endParaRPr lang="en-US" sz="2000" dirty="0" smtClean="0"/>
          </a:p>
          <a:p>
            <a:pPr lvl="1" eaLnBrk="1" hangingPunct="1"/>
            <a:r>
              <a:rPr lang="en-US" sz="2000" dirty="0" smtClean="0"/>
              <a:t>Ignore the problem and pretend that deadlocks never occur in the system; used by most operating systems, including UNIX.</a:t>
            </a:r>
          </a:p>
          <a:p>
            <a:pPr lvl="1" eaLnBrk="1" hangingPunct="1"/>
            <a:endParaRPr lang="en-US" sz="1600" dirty="0" smtClean="0"/>
          </a:p>
          <a:p>
            <a:pPr eaLnBrk="1" hangingPunct="1"/>
            <a:r>
              <a:rPr lang="en-US" sz="1800" dirty="0" smtClean="0"/>
              <a:t>Deadlock prevention provides a set of methods for ensuring that at least one of the necessary conditions doesn’t occur.</a:t>
            </a:r>
          </a:p>
          <a:p>
            <a:pPr lvl="1" eaLnBrk="1" hangingPunct="1"/>
            <a:r>
              <a:rPr lang="en-US" sz="1600" dirty="0" smtClean="0"/>
              <a:t>Constraint on how request for resources are made</a:t>
            </a:r>
          </a:p>
          <a:p>
            <a:pPr eaLnBrk="1" hangingPunct="1"/>
            <a:endParaRPr lang="en-US" sz="1800" dirty="0" smtClean="0"/>
          </a:p>
          <a:p>
            <a:pPr eaLnBrk="1" hangingPunct="1"/>
            <a:r>
              <a:rPr lang="en-US" sz="1800" dirty="0" smtClean="0"/>
              <a:t>Deadlock avoidance requires that the OS be given in advance additional information concerning which resources a process will request.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286604" y="0"/>
            <a:ext cx="8686800" cy="576262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dirty="0" smtClean="0"/>
              <a:t>Dealing with Deadlocks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027"/>
          <p:cNvSpPr>
            <a:spLocks noGrp="1" noChangeArrowheads="1"/>
          </p:cNvSpPr>
          <p:nvPr>
            <p:ph idx="1"/>
          </p:nvPr>
        </p:nvSpPr>
        <p:spPr>
          <a:xfrm>
            <a:off x="505371" y="1310517"/>
            <a:ext cx="7245350" cy="3822700"/>
          </a:xfrm>
        </p:spPr>
        <p:txBody>
          <a:bodyPr/>
          <a:lstStyle/>
          <a:p>
            <a:pPr eaLnBrk="1" hangingPunct="1"/>
            <a:r>
              <a:rPr lang="en-US" sz="2000" b="1" dirty="0" smtClean="0"/>
              <a:t>Mutual Exclusion</a:t>
            </a:r>
            <a:r>
              <a:rPr lang="en-US" sz="2000" dirty="0" smtClean="0"/>
              <a:t> – </a:t>
            </a:r>
          </a:p>
          <a:p>
            <a:pPr marL="603250" lvl="2" indent="-255588" eaLnBrk="1" hangingPunct="1">
              <a:spcBef>
                <a:spcPts val="400"/>
              </a:spcBef>
              <a:buSzPct val="68000"/>
              <a:buFont typeface="Wingdings 3" pitchFamily="18" charset="2"/>
              <a:buChar char=""/>
            </a:pPr>
            <a:r>
              <a:rPr lang="en-US" dirty="0" smtClean="0"/>
              <a:t>Must be supported by the OS</a:t>
            </a:r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r>
              <a:rPr lang="en-US" sz="2000" dirty="0" smtClean="0"/>
              <a:t>Must hold for non-sharable resources. E.g. printer</a:t>
            </a:r>
          </a:p>
          <a:p>
            <a:pPr eaLnBrk="1" hangingPunct="1"/>
            <a:endParaRPr lang="en-US" sz="2000" dirty="0" smtClean="0"/>
          </a:p>
          <a:p>
            <a:pPr eaLnBrk="1" hangingPunct="1"/>
            <a:r>
              <a:rPr lang="en-US" sz="2000" dirty="0" smtClean="0"/>
              <a:t>Not required for sharable resources; these resources cannot be involved in deadlock. </a:t>
            </a:r>
          </a:p>
          <a:p>
            <a:pPr lvl="1" eaLnBrk="1" hangingPunct="1"/>
            <a:r>
              <a:rPr lang="en-US" sz="1600" dirty="0" smtClean="0"/>
              <a:t>E.g. read only files</a:t>
            </a:r>
          </a:p>
          <a:p>
            <a:pPr eaLnBrk="1" hangingPunct="1"/>
            <a:endParaRPr lang="en-US" sz="2000" dirty="0" smtClean="0"/>
          </a:p>
          <a:p>
            <a:pPr eaLnBrk="1" hangingPunct="1"/>
            <a:r>
              <a:rPr lang="en-US" sz="2000" dirty="0" smtClean="0"/>
              <a:t>A process never needs to wait for sharable resource.</a:t>
            </a:r>
            <a:br>
              <a:rPr lang="en-US" sz="2000" dirty="0" smtClean="0"/>
            </a:br>
            <a:endParaRPr lang="en-US" sz="2000" dirty="0" smtClean="0"/>
          </a:p>
        </p:txBody>
      </p:sp>
      <p:sp>
        <p:nvSpPr>
          <p:cNvPr id="1741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576262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/>
              <a:t>Deadlock Prevention</a:t>
            </a:r>
          </a:p>
        </p:txBody>
      </p:sp>
      <p:sp>
        <p:nvSpPr>
          <p:cNvPr id="29700" name="Text Box 1028"/>
          <p:cNvSpPr txBox="1">
            <a:spLocks noChangeArrowheads="1"/>
          </p:cNvSpPr>
          <p:nvPr/>
        </p:nvSpPr>
        <p:spPr bwMode="auto">
          <a:xfrm>
            <a:off x="628082" y="772378"/>
            <a:ext cx="427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latin typeface="Helvetica" charset="0"/>
              </a:rPr>
              <a:t>Restrain the ways request can be made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027"/>
          <p:cNvSpPr>
            <a:spLocks noGrp="1" noChangeArrowheads="1"/>
          </p:cNvSpPr>
          <p:nvPr>
            <p:ph idx="1"/>
          </p:nvPr>
        </p:nvSpPr>
        <p:spPr>
          <a:xfrm>
            <a:off x="505371" y="1310517"/>
            <a:ext cx="7245350" cy="3822700"/>
          </a:xfrm>
        </p:spPr>
        <p:txBody>
          <a:bodyPr/>
          <a:lstStyle/>
          <a:p>
            <a:pPr eaLnBrk="1" hangingPunct="1"/>
            <a:endParaRPr lang="en-US" sz="2000" dirty="0" smtClean="0"/>
          </a:p>
          <a:p>
            <a:pPr eaLnBrk="1" hangingPunct="1"/>
            <a:r>
              <a:rPr lang="en-US" sz="2000" b="1" dirty="0" smtClean="0"/>
              <a:t>Hold and Wait</a:t>
            </a:r>
            <a:r>
              <a:rPr lang="en-US" sz="2000" dirty="0" smtClean="0"/>
              <a:t> – </a:t>
            </a:r>
          </a:p>
          <a:p>
            <a:pPr eaLnBrk="1" hangingPunct="1"/>
            <a:r>
              <a:rPr lang="en-US" sz="2000" dirty="0" smtClean="0"/>
              <a:t>Must guarantee that whenever a process requests a resource, it does not hold any other resources</a:t>
            </a:r>
          </a:p>
          <a:p>
            <a:pPr lvl="1" eaLnBrk="1" hangingPunct="1"/>
            <a:r>
              <a:rPr lang="en-US" sz="1800" dirty="0" smtClean="0"/>
              <a:t>Require process to request and be allocated all its resources before it begins execution, </a:t>
            </a:r>
          </a:p>
          <a:p>
            <a:pPr lvl="1" eaLnBrk="1" hangingPunct="1"/>
            <a:endParaRPr lang="en-US" sz="1800" dirty="0" smtClean="0"/>
          </a:p>
          <a:p>
            <a:pPr lvl="1" eaLnBrk="1" hangingPunct="1"/>
            <a:r>
              <a:rPr lang="en-US" sz="1800" dirty="0" smtClean="0"/>
              <a:t>or allow process to request resources only when the process has none</a:t>
            </a:r>
          </a:p>
          <a:p>
            <a:pPr lvl="1" eaLnBrk="1" hangingPunct="1"/>
            <a:endParaRPr lang="en-US" sz="1800" dirty="0" smtClean="0"/>
          </a:p>
          <a:p>
            <a:pPr lvl="1" eaLnBrk="1" hangingPunct="1"/>
            <a:r>
              <a:rPr lang="en-US" sz="1800" dirty="0" smtClean="0"/>
              <a:t>Low resource utilization; </a:t>
            </a:r>
          </a:p>
          <a:p>
            <a:pPr lvl="2" eaLnBrk="1" hangingPunct="1"/>
            <a:r>
              <a:rPr lang="en-US" sz="1600" dirty="0" smtClean="0"/>
              <a:t>Example from Book. (File from DVD, to file, sort and print)</a:t>
            </a:r>
          </a:p>
          <a:p>
            <a:pPr lvl="2" eaLnBrk="1" hangingPunct="1"/>
            <a:r>
              <a:rPr lang="en-US" sz="1600" dirty="0" smtClean="0"/>
              <a:t>Starvation possible (if process needs lots of popular resources)</a:t>
            </a:r>
          </a:p>
        </p:txBody>
      </p:sp>
      <p:sp>
        <p:nvSpPr>
          <p:cNvPr id="1741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576262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/>
              <a:t>Deadlock Prevention</a:t>
            </a:r>
          </a:p>
        </p:txBody>
      </p:sp>
      <p:sp>
        <p:nvSpPr>
          <p:cNvPr id="29700" name="Text Box 1028"/>
          <p:cNvSpPr txBox="1">
            <a:spLocks noChangeArrowheads="1"/>
          </p:cNvSpPr>
          <p:nvPr/>
        </p:nvSpPr>
        <p:spPr bwMode="auto">
          <a:xfrm>
            <a:off x="628082" y="772378"/>
            <a:ext cx="427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latin typeface="Helvetica" charset="0"/>
              </a:rPr>
              <a:t>Restrain the ways request can be made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027"/>
          <p:cNvSpPr>
            <a:spLocks noGrp="1" noChangeArrowheads="1"/>
          </p:cNvSpPr>
          <p:nvPr>
            <p:ph idx="1"/>
          </p:nvPr>
        </p:nvSpPr>
        <p:spPr>
          <a:xfrm>
            <a:off x="410665" y="905941"/>
            <a:ext cx="8474028" cy="5644984"/>
          </a:xfrm>
        </p:spPr>
        <p:txBody>
          <a:bodyPr/>
          <a:lstStyle/>
          <a:p>
            <a:pPr eaLnBrk="1" hangingPunct="1"/>
            <a:r>
              <a:rPr lang="en-US" sz="2400" b="1" dirty="0" smtClean="0"/>
              <a:t>No Preemption</a:t>
            </a:r>
            <a:r>
              <a:rPr lang="en-US" sz="2400" dirty="0" smtClean="0"/>
              <a:t> –</a:t>
            </a:r>
          </a:p>
          <a:p>
            <a:pPr lvl="1" eaLnBrk="1" hangingPunct="1"/>
            <a:r>
              <a:rPr lang="en-US" sz="1800" dirty="0" smtClean="0"/>
              <a:t>If a process that is holding some resources requests another resource that cannot be immediately allocated to it, then all resources currently being held are released</a:t>
            </a:r>
          </a:p>
          <a:p>
            <a:pPr lvl="1" eaLnBrk="1" hangingPunct="1"/>
            <a:endParaRPr lang="en-US" sz="1800" dirty="0" smtClean="0"/>
          </a:p>
          <a:p>
            <a:pPr lvl="2" eaLnBrk="1" hangingPunct="1"/>
            <a:r>
              <a:rPr lang="en-US" sz="1600" dirty="0" smtClean="0"/>
              <a:t>Preempted resources are added to the list of resources for which the process is waiting</a:t>
            </a:r>
          </a:p>
          <a:p>
            <a:pPr lvl="2" eaLnBrk="1" hangingPunct="1"/>
            <a:endParaRPr lang="en-US" sz="1600" dirty="0" smtClean="0"/>
          </a:p>
          <a:p>
            <a:pPr lvl="2" eaLnBrk="1" hangingPunct="1"/>
            <a:r>
              <a:rPr lang="en-US" sz="1600" dirty="0" smtClean="0"/>
              <a:t>Process will be restarted only when it can regain its old resources, as well as the new ones that it is requesting</a:t>
            </a: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dirty="0" smtClean="0"/>
          </a:p>
        </p:txBody>
      </p:sp>
      <p:sp>
        <p:nvSpPr>
          <p:cNvPr id="1843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576262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/>
              <a:t>Deadlock Prevention (Cont.)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027"/>
          <p:cNvSpPr>
            <a:spLocks noGrp="1" noChangeArrowheads="1"/>
          </p:cNvSpPr>
          <p:nvPr>
            <p:ph idx="1"/>
          </p:nvPr>
        </p:nvSpPr>
        <p:spPr>
          <a:xfrm>
            <a:off x="410665" y="905941"/>
            <a:ext cx="7639050" cy="4446587"/>
          </a:xfrm>
        </p:spPr>
        <p:txBody>
          <a:bodyPr/>
          <a:lstStyle/>
          <a:p>
            <a:pPr eaLnBrk="1" hangingPunct="1"/>
            <a:r>
              <a:rPr lang="en-US" sz="2400" b="1" dirty="0" smtClean="0"/>
              <a:t>Circular Wait</a:t>
            </a:r>
            <a:r>
              <a:rPr lang="en-US" sz="2400" dirty="0" smtClean="0"/>
              <a:t> </a:t>
            </a:r>
          </a:p>
          <a:p>
            <a:pPr lvl="1" eaLnBrk="1" hangingPunct="1"/>
            <a:r>
              <a:rPr lang="en-US" sz="2000" dirty="0" smtClean="0"/>
              <a:t>Impose a total ordering of all resource types, and require that each process requests resources in an increasing order of enumeration.</a:t>
            </a:r>
          </a:p>
          <a:p>
            <a:pPr lvl="1" eaLnBrk="1" hangingPunct="1"/>
            <a:endParaRPr lang="en-US" sz="2000" b="1" dirty="0" smtClean="0"/>
          </a:p>
          <a:p>
            <a:pPr lvl="1" eaLnBrk="1" hangingPunct="1"/>
            <a:r>
              <a:rPr lang="en-US" sz="2000" b="1" dirty="0" smtClean="0"/>
              <a:t>Example from Book</a:t>
            </a:r>
          </a:p>
          <a:p>
            <a:pPr lvl="1" eaLnBrk="1" hangingPunct="1"/>
            <a:endParaRPr lang="en-US" sz="2000" dirty="0" smtClean="0"/>
          </a:p>
        </p:txBody>
      </p:sp>
      <p:sp>
        <p:nvSpPr>
          <p:cNvPr id="1843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576262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/>
              <a:t>Deadlock Prevention (Cont.)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idx="1"/>
          </p:nvPr>
        </p:nvSpPr>
        <p:spPr>
          <a:xfrm>
            <a:off x="751859" y="1520091"/>
            <a:ext cx="7607300" cy="4500562"/>
          </a:xfrm>
        </p:spPr>
        <p:txBody>
          <a:bodyPr/>
          <a:lstStyle/>
          <a:p>
            <a:pPr eaLnBrk="1" hangingPunct="1"/>
            <a:r>
              <a:rPr lang="en-US" dirty="0" smtClean="0"/>
              <a:t>To develop a description of deadlocks, which prevent sets of concurrent processes from completing their tasks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To present a number of different methods for preventing or avoiding deadlocks in a computer system</a:t>
            </a:r>
          </a:p>
          <a:p>
            <a:pPr eaLnBrk="1" hangingPunct="1">
              <a:buSzPct val="85000"/>
              <a:buFont typeface="Monotype Sorts"/>
              <a:buNone/>
            </a:pPr>
            <a:endParaRPr lang="en-US" dirty="0" smtClean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/>
              <a:t>Chapter Objectives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827088" y="1425575"/>
            <a:ext cx="7351712" cy="4483100"/>
          </a:xfrm>
        </p:spPr>
        <p:txBody>
          <a:bodyPr>
            <a:normAutofit fontScale="92500" lnSpcReduction="10000"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/>
              <a:t>Resource types </a:t>
            </a:r>
            <a:r>
              <a:rPr lang="en-US" i="1" dirty="0" smtClean="0"/>
              <a:t>R</a:t>
            </a:r>
            <a:r>
              <a:rPr lang="en-US" baseline="-25000" dirty="0" smtClean="0"/>
              <a:t>1</a:t>
            </a:r>
            <a:r>
              <a:rPr lang="en-US" dirty="0" smtClean="0"/>
              <a:t>, </a:t>
            </a:r>
            <a:r>
              <a:rPr lang="en-US" i="1" dirty="0" smtClean="0"/>
              <a:t>R</a:t>
            </a:r>
            <a:r>
              <a:rPr lang="en-US" baseline="-25000" dirty="0" smtClean="0"/>
              <a:t>2</a:t>
            </a:r>
            <a:r>
              <a:rPr lang="en-US" dirty="0" smtClean="0"/>
              <a:t>, . . ., </a:t>
            </a:r>
            <a:r>
              <a:rPr lang="en-US" i="1" dirty="0" err="1" smtClean="0"/>
              <a:t>R</a:t>
            </a:r>
            <a:r>
              <a:rPr lang="en-US" baseline="-25000" dirty="0" err="1" smtClean="0"/>
              <a:t>m</a:t>
            </a:r>
            <a:endParaRPr lang="en-US" baseline="-25000" dirty="0" smtClean="0"/>
          </a:p>
          <a:p>
            <a:pPr marL="859536" lvl="2" eaLnBrk="1" fontAlgn="auto" hangingPunct="1">
              <a:spcAft>
                <a:spcPts val="0"/>
              </a:spcAft>
              <a:buFont typeface="Webdings" pitchFamily="18" charset="2"/>
              <a:buNone/>
              <a:defRPr/>
            </a:pPr>
            <a:r>
              <a:rPr lang="en-US" dirty="0" smtClean="0"/>
              <a:t>CPU cycles, memory space, I/O devices</a:t>
            </a:r>
          </a:p>
          <a:p>
            <a:pPr marL="859536" lvl="2" eaLnBrk="1" fontAlgn="auto" hangingPunct="1">
              <a:spcAft>
                <a:spcPts val="0"/>
              </a:spcAft>
              <a:buFont typeface="Webdings" pitchFamily="18" charset="2"/>
              <a:buNone/>
              <a:defRPr/>
            </a:pPr>
            <a:endParaRPr lang="en-US" i="1" dirty="0" smtClean="0"/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/>
              <a:t>Each resource type </a:t>
            </a:r>
            <a:r>
              <a:rPr lang="en-US" i="1" dirty="0" err="1" smtClean="0"/>
              <a:t>R</a:t>
            </a:r>
            <a:r>
              <a:rPr lang="en-US" baseline="-25000" dirty="0" err="1" smtClean="0"/>
              <a:t>i</a:t>
            </a:r>
            <a:r>
              <a:rPr lang="en-US" dirty="0" smtClean="0"/>
              <a:t> has </a:t>
            </a:r>
            <a:r>
              <a:rPr lang="en-US" i="1" dirty="0" err="1" smtClean="0"/>
              <a:t>W</a:t>
            </a:r>
            <a:r>
              <a:rPr lang="en-US" baseline="-25000" dirty="0" err="1" smtClean="0"/>
              <a:t>i</a:t>
            </a:r>
            <a:r>
              <a:rPr lang="en-US" dirty="0" smtClean="0"/>
              <a:t> instances.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dirty="0" smtClean="0"/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/>
              <a:t>Each process utilizes a resource as follows: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b="1" dirty="0" smtClean="0"/>
              <a:t>Request: </a:t>
            </a:r>
          </a:p>
          <a:p>
            <a:pPr marL="859536" lvl="2" eaLnBrk="1" fontAlgn="auto" hangingPunct="1">
              <a:spcAft>
                <a:spcPts val="0"/>
              </a:spcAft>
              <a:buFont typeface="Wingdings 2"/>
              <a:buChar char=""/>
              <a:defRPr/>
            </a:pPr>
            <a:r>
              <a:rPr lang="en-US" dirty="0" smtClean="0"/>
              <a:t>Request can be granted immediately or process has to wait if resource is being used by other process</a:t>
            </a:r>
            <a:r>
              <a:rPr lang="en-US" b="1" dirty="0" smtClean="0"/>
              <a:t> 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b="1" dirty="0" smtClean="0"/>
              <a:t>Use</a:t>
            </a:r>
          </a:p>
          <a:p>
            <a:pPr marL="859536" lvl="2" eaLnBrk="1" fontAlgn="auto" hangingPunct="1">
              <a:spcAft>
                <a:spcPts val="0"/>
              </a:spcAft>
              <a:buFont typeface="Wingdings 2"/>
              <a:buChar char=""/>
              <a:defRPr/>
            </a:pPr>
            <a:r>
              <a:rPr lang="en-US" dirty="0" smtClean="0"/>
              <a:t>Process can operate a resource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b="1" dirty="0" smtClean="0"/>
              <a:t>Release</a:t>
            </a:r>
          </a:p>
          <a:p>
            <a:pPr marL="859536" lvl="2" eaLnBrk="1" fontAlgn="auto" hangingPunct="1">
              <a:spcAft>
                <a:spcPts val="0"/>
              </a:spcAft>
              <a:buFont typeface="Wingdings 2"/>
              <a:buChar char=""/>
              <a:defRPr/>
            </a:pPr>
            <a:r>
              <a:rPr lang="en-US" dirty="0" smtClean="0"/>
              <a:t>Process releases the resource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70848" y="0"/>
            <a:ext cx="8229600" cy="11430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/>
              <a:t>System Model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idx="1"/>
          </p:nvPr>
        </p:nvSpPr>
        <p:spPr>
          <a:xfrm>
            <a:off x="827088" y="1425575"/>
            <a:ext cx="7351712" cy="4483100"/>
          </a:xfrm>
        </p:spPr>
        <p:txBody>
          <a:bodyPr/>
          <a:lstStyle/>
          <a:p>
            <a:pPr eaLnBrk="1" hangingPunct="1"/>
            <a:r>
              <a:rPr lang="en-US" smtClean="0"/>
              <a:t>Request and release are system calls</a:t>
            </a:r>
          </a:p>
          <a:p>
            <a:pPr lvl="1" indent="-255588" eaLnBrk="1" hangingPunct="1">
              <a:buFont typeface="Wingdings 3" pitchFamily="18" charset="2"/>
              <a:buChar char=""/>
            </a:pPr>
            <a:r>
              <a:rPr lang="en-US" sz="2000" smtClean="0"/>
              <a:t>Examples: request() device, open(), close();</a:t>
            </a:r>
          </a:p>
          <a:p>
            <a:pPr lvl="1" indent="-255588" eaLnBrk="1" hangingPunct="1">
              <a:buFont typeface="Wingdings 3" pitchFamily="18" charset="2"/>
              <a:buChar char=""/>
            </a:pPr>
            <a:endParaRPr lang="en-US" sz="2000" smtClean="0"/>
          </a:p>
          <a:p>
            <a:pPr lvl="1" indent="-255588" eaLnBrk="1" hangingPunct="1">
              <a:buFont typeface="Wingdings 3" pitchFamily="18" charset="2"/>
              <a:buChar char=""/>
            </a:pPr>
            <a:r>
              <a:rPr lang="en-US" sz="2000" smtClean="0"/>
              <a:t>For kernel resources, system table records whether each resource is free or allocated.</a:t>
            </a:r>
          </a:p>
          <a:p>
            <a:pPr lvl="1" indent="-255588" eaLnBrk="1" hangingPunct="1">
              <a:buFont typeface="Wingdings 3" pitchFamily="18" charset="2"/>
              <a:buChar char=""/>
            </a:pPr>
            <a:endParaRPr lang="en-US" sz="2000" smtClean="0"/>
          </a:p>
          <a:p>
            <a:pPr lvl="1" indent="-255588" eaLnBrk="1" hangingPunct="1">
              <a:buFont typeface="Wingdings 3" pitchFamily="18" charset="2"/>
              <a:buChar char=""/>
            </a:pPr>
            <a:r>
              <a:rPr lang="en-US" sz="2000" smtClean="0"/>
              <a:t>For each allocated resource, table also records the process to which resource is allocated.</a:t>
            </a:r>
          </a:p>
          <a:p>
            <a:pPr lvl="1" indent="-255588" eaLnBrk="1" hangingPunct="1">
              <a:buFont typeface="Wingdings 3" pitchFamily="18" charset="2"/>
              <a:buChar char=""/>
            </a:pPr>
            <a:endParaRPr lang="en-US" sz="2000" smtClean="0"/>
          </a:p>
          <a:p>
            <a:pPr lvl="1" indent="-255588" eaLnBrk="1" hangingPunct="1">
              <a:buFont typeface="Wingdings 3" pitchFamily="18" charset="2"/>
              <a:buChar char=""/>
            </a:pPr>
            <a:r>
              <a:rPr lang="en-US" sz="2000" smtClean="0"/>
              <a:t>If a process requests a resource that is currently allocated to another process, it can be added to a queue of processes waiting for this instance.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29904" y="0"/>
            <a:ext cx="8229600" cy="805218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/>
              <a:t>System Model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ChangeArrowheads="1"/>
          </p:cNvSpPr>
          <p:nvPr>
            <p:ph idx="1"/>
          </p:nvPr>
        </p:nvSpPr>
        <p:spPr>
          <a:xfrm>
            <a:off x="806450" y="1233488"/>
            <a:ext cx="7756525" cy="4843462"/>
          </a:xfrm>
        </p:spPr>
        <p:txBody>
          <a:bodyPr/>
          <a:lstStyle/>
          <a:p>
            <a:pPr eaLnBrk="1" hangingPunct="1"/>
            <a:r>
              <a:rPr lang="en-US" smtClean="0"/>
              <a:t>A set of blocked processes each holding a resource and waiting to acquire a resource held by another process in the set</a:t>
            </a:r>
          </a:p>
          <a:p>
            <a:pPr eaLnBrk="1" hangingPunct="1"/>
            <a:endParaRPr lang="en-US" smtClean="0"/>
          </a:p>
          <a:p>
            <a:pPr eaLnBrk="1" hangingPunct="1">
              <a:buSzPct val="85000"/>
            </a:pPr>
            <a:r>
              <a:rPr lang="en-US" smtClean="0"/>
              <a:t>Example </a:t>
            </a:r>
          </a:p>
          <a:p>
            <a:pPr lvl="1" eaLnBrk="1" hangingPunct="1"/>
            <a:r>
              <a:rPr lang="en-US" smtClean="0"/>
              <a:t>System has 2 disk drives</a:t>
            </a:r>
          </a:p>
          <a:p>
            <a:pPr lvl="1" eaLnBrk="1" hangingPunct="1"/>
            <a:endParaRPr lang="en-US" i="1" smtClean="0"/>
          </a:p>
          <a:p>
            <a:pPr lvl="1" eaLnBrk="1" hangingPunct="1"/>
            <a:r>
              <a:rPr lang="en-US" i="1" smtClean="0"/>
              <a:t>P</a:t>
            </a:r>
            <a:r>
              <a:rPr lang="en-US" baseline="-25000" smtClean="0"/>
              <a:t>1</a:t>
            </a:r>
            <a:r>
              <a:rPr lang="en-US" smtClean="0"/>
              <a:t> and </a:t>
            </a:r>
            <a:r>
              <a:rPr lang="en-US" i="1" smtClean="0"/>
              <a:t>P</a:t>
            </a:r>
            <a:r>
              <a:rPr lang="en-US" baseline="-25000" smtClean="0"/>
              <a:t>2</a:t>
            </a:r>
            <a:r>
              <a:rPr lang="en-US" smtClean="0"/>
              <a:t> each hold one disk drive and each needs another one</a:t>
            </a:r>
          </a:p>
          <a:p>
            <a:pPr lvl="1" eaLnBrk="1" hangingPunct="1"/>
            <a:endParaRPr lang="en-US" smtClean="0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100138" y="277813"/>
            <a:ext cx="7586662" cy="576262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/>
              <a:t>The Deadlock Problem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 idx="4294967295"/>
          </p:nvPr>
        </p:nvSpPr>
        <p:spPr/>
        <p:txBody>
          <a:bodyPr anchor="ctr"/>
          <a:lstStyle/>
          <a:p>
            <a:r>
              <a:rPr lang="en-NZ"/>
              <a:t>Potential Deadlock </a:t>
            </a: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71738" y="1839913"/>
            <a:ext cx="4200525" cy="417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68775" y="-838200"/>
            <a:ext cx="349250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05338" y="7035800"/>
            <a:ext cx="3794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297988" y="3515365"/>
            <a:ext cx="760412" cy="379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-914400" y="4006850"/>
            <a:ext cx="7000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476500" y="1870075"/>
            <a:ext cx="4189413" cy="414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Cloud Callout 8"/>
          <p:cNvSpPr/>
          <p:nvPr/>
        </p:nvSpPr>
        <p:spPr>
          <a:xfrm>
            <a:off x="6477000" y="4191000"/>
            <a:ext cx="2667000" cy="1524000"/>
          </a:xfrm>
          <a:prstGeom prst="cloudCallout">
            <a:avLst>
              <a:gd name="adj1" fmla="val -100017"/>
              <a:gd name="adj2" fmla="val -217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NZ" sz="2400" dirty="0"/>
              <a:t>I need quad A and B</a:t>
            </a:r>
          </a:p>
        </p:txBody>
      </p:sp>
      <p:sp>
        <p:nvSpPr>
          <p:cNvPr id="11" name="Cloud Callout 10"/>
          <p:cNvSpPr/>
          <p:nvPr/>
        </p:nvSpPr>
        <p:spPr>
          <a:xfrm>
            <a:off x="5943600" y="1600200"/>
            <a:ext cx="2667000" cy="1524000"/>
          </a:xfrm>
          <a:prstGeom prst="cloudCallout">
            <a:avLst>
              <a:gd name="adj1" fmla="val -91037"/>
              <a:gd name="adj2" fmla="val 667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NZ" sz="2400" dirty="0"/>
              <a:t>I need quad B and C</a:t>
            </a:r>
          </a:p>
        </p:txBody>
      </p:sp>
      <p:sp>
        <p:nvSpPr>
          <p:cNvPr id="12" name="Cloud Callout 11"/>
          <p:cNvSpPr/>
          <p:nvPr/>
        </p:nvSpPr>
        <p:spPr>
          <a:xfrm>
            <a:off x="228600" y="1524000"/>
            <a:ext cx="2667000" cy="1524000"/>
          </a:xfrm>
          <a:prstGeom prst="cloudCallout">
            <a:avLst>
              <a:gd name="adj1" fmla="val 91820"/>
              <a:gd name="adj2" fmla="val 567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NZ" sz="2400" dirty="0"/>
              <a:t>I need quad C and </a:t>
            </a:r>
            <a:r>
              <a:rPr lang="en-NZ" sz="2400" dirty="0" smtClean="0"/>
              <a:t>D</a:t>
            </a:r>
            <a:endParaRPr lang="en-NZ" sz="2400" dirty="0"/>
          </a:p>
        </p:txBody>
      </p:sp>
      <p:sp>
        <p:nvSpPr>
          <p:cNvPr id="13" name="Cloud Callout 12"/>
          <p:cNvSpPr/>
          <p:nvPr/>
        </p:nvSpPr>
        <p:spPr>
          <a:xfrm>
            <a:off x="609600" y="4648200"/>
            <a:ext cx="2667000" cy="1524000"/>
          </a:xfrm>
          <a:prstGeom prst="cloudCallout">
            <a:avLst>
              <a:gd name="adj1" fmla="val 60800"/>
              <a:gd name="adj2" fmla="val -732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NZ" sz="2400" dirty="0"/>
              <a:t>I need quad D and 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4.81481E-6 L -2.77778E-6 0.51111 " pathEditMode="relative" ptsTypes="AA">
                                      <p:cBhvr>
                                        <p:cTn id="10" dur="2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7037E-7 L -0.46666 0.00231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3" y="1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8.51852E-6 L 3.05556E-6 -0.37777 " pathEditMode="relative" ptsTypes="AA">
                                      <p:cBhvr>
                                        <p:cTn id="14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1.11111E-6 L 0.4783 -1.11111E-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00"/>
                            </p:stCondLst>
                            <p:childTnLst>
                              <p:par>
                                <p:cTn id="3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 idx="4294967295"/>
          </p:nvPr>
        </p:nvSpPr>
        <p:spPr/>
        <p:txBody>
          <a:bodyPr anchor="ctr"/>
          <a:lstStyle/>
          <a:p>
            <a:r>
              <a:rPr lang="en-NZ"/>
              <a:t>Actual Deadlock</a:t>
            </a: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71738" y="1839913"/>
            <a:ext cx="4200525" cy="417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14800" y="2743200"/>
            <a:ext cx="349250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0" y="4495800"/>
            <a:ext cx="379413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29200" y="3582988"/>
            <a:ext cx="760413" cy="379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429000" y="3962400"/>
            <a:ext cx="7000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438400" y="1828800"/>
            <a:ext cx="4240213" cy="415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Cloud Callout 8"/>
          <p:cNvSpPr/>
          <p:nvPr/>
        </p:nvSpPr>
        <p:spPr>
          <a:xfrm>
            <a:off x="6477000" y="4191000"/>
            <a:ext cx="2667000" cy="1524000"/>
          </a:xfrm>
          <a:prstGeom prst="cloudCallout">
            <a:avLst>
              <a:gd name="adj1" fmla="val -100017"/>
              <a:gd name="adj2" fmla="val -217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NZ" sz="2400" b="1" dirty="0"/>
              <a:t>HALT</a:t>
            </a:r>
            <a:r>
              <a:rPr lang="en-NZ" sz="2400" dirty="0"/>
              <a:t> until B is free</a:t>
            </a:r>
          </a:p>
        </p:txBody>
      </p:sp>
      <p:sp>
        <p:nvSpPr>
          <p:cNvPr id="11" name="Cloud Callout 10"/>
          <p:cNvSpPr/>
          <p:nvPr/>
        </p:nvSpPr>
        <p:spPr>
          <a:xfrm>
            <a:off x="5943600" y="1600200"/>
            <a:ext cx="2667000" cy="1524000"/>
          </a:xfrm>
          <a:prstGeom prst="cloudCallout">
            <a:avLst>
              <a:gd name="adj1" fmla="val -91037"/>
              <a:gd name="adj2" fmla="val 667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NZ" sz="2400" b="1" dirty="0"/>
              <a:t>HALT</a:t>
            </a:r>
            <a:r>
              <a:rPr lang="en-NZ" sz="2400" dirty="0"/>
              <a:t> until C is free</a:t>
            </a:r>
          </a:p>
        </p:txBody>
      </p:sp>
      <p:sp>
        <p:nvSpPr>
          <p:cNvPr id="12" name="Cloud Callout 11"/>
          <p:cNvSpPr/>
          <p:nvPr/>
        </p:nvSpPr>
        <p:spPr>
          <a:xfrm>
            <a:off x="228600" y="1524000"/>
            <a:ext cx="2667000" cy="1524000"/>
          </a:xfrm>
          <a:prstGeom prst="cloudCallout">
            <a:avLst>
              <a:gd name="adj1" fmla="val 91820"/>
              <a:gd name="adj2" fmla="val 567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NZ" sz="2400" b="1" dirty="0"/>
              <a:t>HALT</a:t>
            </a:r>
            <a:r>
              <a:rPr lang="en-NZ" sz="2400" dirty="0"/>
              <a:t> until D is free</a:t>
            </a:r>
          </a:p>
        </p:txBody>
      </p:sp>
      <p:sp>
        <p:nvSpPr>
          <p:cNvPr id="13" name="Cloud Callout 12"/>
          <p:cNvSpPr/>
          <p:nvPr/>
        </p:nvSpPr>
        <p:spPr>
          <a:xfrm>
            <a:off x="609600" y="4648200"/>
            <a:ext cx="2667000" cy="1524000"/>
          </a:xfrm>
          <a:prstGeom prst="cloudCallout">
            <a:avLst>
              <a:gd name="adj1" fmla="val 75494"/>
              <a:gd name="adj2" fmla="val -560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NZ" sz="2400" b="1" dirty="0"/>
              <a:t>HALT</a:t>
            </a:r>
            <a:r>
              <a:rPr lang="en-NZ" sz="2400" dirty="0"/>
              <a:t> until A  is free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accel="50000" decel="5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77778E-7 -2.72895E-6 L 0.00434 -0.0592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" y="-3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51 -1.21184E-6 L -0.04965 -0.00555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" y="-3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1.84089E-6 L 5.55556E-7 0.05551 " pathEditMode="relative" ptsTypes="AA">
                                      <p:cBhvr>
                                        <p:cTn id="13" dur="2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4.51434E-6 L 0.04167 4.51434E-6 " pathEditMode="relative" ptsTypes="AA">
                                      <p:cBhvr>
                                        <p:cTn id="15" dur="2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1119188" y="3302000"/>
            <a:ext cx="7793037" cy="3235325"/>
          </a:xfrm>
        </p:spPr>
        <p:txBody>
          <a:bodyPr>
            <a:normAutofit lnSpcReduction="10000"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z="1800" dirty="0" smtClean="0"/>
              <a:t>Traffic only in one direction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sz="1800" dirty="0" smtClean="0"/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z="1800" dirty="0" smtClean="0"/>
              <a:t>Each section of a bridge can be viewed as a resource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sz="1800" dirty="0" smtClean="0"/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z="1800" dirty="0" smtClean="0"/>
              <a:t>If a deadlock occurs, it can be resolved if one car backs up (preempt resources and rollback)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sz="1800" dirty="0" smtClean="0"/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z="1800" dirty="0" smtClean="0"/>
              <a:t>Several cars may have to be backed up if a deadlock occurs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sz="1800" dirty="0" smtClean="0"/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z="1800" dirty="0" smtClean="0"/>
              <a:t>Starvation is possible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4275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/>
              <a:t>Bridge Crossing Example</a:t>
            </a:r>
          </a:p>
        </p:txBody>
      </p:sp>
      <p:grpSp>
        <p:nvGrpSpPr>
          <p:cNvPr id="20484" name="Group 35"/>
          <p:cNvGrpSpPr>
            <a:grpSpLocks/>
          </p:cNvGrpSpPr>
          <p:nvPr/>
        </p:nvGrpSpPr>
        <p:grpSpPr bwMode="auto">
          <a:xfrm>
            <a:off x="1266825" y="1600200"/>
            <a:ext cx="6276975" cy="1371600"/>
            <a:chOff x="798" y="1008"/>
            <a:chExt cx="3954" cy="864"/>
          </a:xfrm>
        </p:grpSpPr>
        <p:grpSp>
          <p:nvGrpSpPr>
            <p:cNvPr id="20485" name="Group 11"/>
            <p:cNvGrpSpPr>
              <a:grpSpLocks/>
            </p:cNvGrpSpPr>
            <p:nvPr/>
          </p:nvGrpSpPr>
          <p:grpSpPr bwMode="auto">
            <a:xfrm>
              <a:off x="816" y="1008"/>
              <a:ext cx="3936" cy="240"/>
              <a:chOff x="672" y="1008"/>
              <a:chExt cx="3936" cy="240"/>
            </a:xfrm>
          </p:grpSpPr>
          <p:sp>
            <p:nvSpPr>
              <p:cNvPr id="20509" name="Line 6"/>
              <p:cNvSpPr>
                <a:spLocks noChangeShapeType="1"/>
              </p:cNvSpPr>
              <p:nvPr/>
            </p:nvSpPr>
            <p:spPr bwMode="auto">
              <a:xfrm>
                <a:off x="672" y="1008"/>
                <a:ext cx="11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0510" name="Line 7"/>
              <p:cNvSpPr>
                <a:spLocks noChangeShapeType="1"/>
              </p:cNvSpPr>
              <p:nvPr/>
            </p:nvSpPr>
            <p:spPr bwMode="auto">
              <a:xfrm>
                <a:off x="1824" y="1008"/>
                <a:ext cx="384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0511" name="Line 8"/>
              <p:cNvSpPr>
                <a:spLocks noChangeShapeType="1"/>
              </p:cNvSpPr>
              <p:nvPr/>
            </p:nvSpPr>
            <p:spPr bwMode="auto">
              <a:xfrm>
                <a:off x="2208" y="1248"/>
                <a:ext cx="8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0512" name="Line 9"/>
              <p:cNvSpPr>
                <a:spLocks noChangeShapeType="1"/>
              </p:cNvSpPr>
              <p:nvPr/>
            </p:nvSpPr>
            <p:spPr bwMode="auto">
              <a:xfrm flipV="1">
                <a:off x="3072" y="1026"/>
                <a:ext cx="384" cy="2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0513" name="Line 10"/>
              <p:cNvSpPr>
                <a:spLocks noChangeShapeType="1"/>
              </p:cNvSpPr>
              <p:nvPr/>
            </p:nvSpPr>
            <p:spPr bwMode="auto">
              <a:xfrm>
                <a:off x="3456" y="1020"/>
                <a:ext cx="11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20486" name="Group 12"/>
            <p:cNvGrpSpPr>
              <a:grpSpLocks/>
            </p:cNvGrpSpPr>
            <p:nvPr/>
          </p:nvGrpSpPr>
          <p:grpSpPr bwMode="auto">
            <a:xfrm flipV="1">
              <a:off x="816" y="1632"/>
              <a:ext cx="3936" cy="240"/>
              <a:chOff x="672" y="1008"/>
              <a:chExt cx="3936" cy="240"/>
            </a:xfrm>
          </p:grpSpPr>
          <p:sp>
            <p:nvSpPr>
              <p:cNvPr id="20504" name="Line 13"/>
              <p:cNvSpPr>
                <a:spLocks noChangeShapeType="1"/>
              </p:cNvSpPr>
              <p:nvPr/>
            </p:nvSpPr>
            <p:spPr bwMode="auto">
              <a:xfrm>
                <a:off x="672" y="1008"/>
                <a:ext cx="11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0505" name="Line 14"/>
              <p:cNvSpPr>
                <a:spLocks noChangeShapeType="1"/>
              </p:cNvSpPr>
              <p:nvPr/>
            </p:nvSpPr>
            <p:spPr bwMode="auto">
              <a:xfrm>
                <a:off x="1824" y="1008"/>
                <a:ext cx="384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0506" name="Line 15"/>
              <p:cNvSpPr>
                <a:spLocks noChangeShapeType="1"/>
              </p:cNvSpPr>
              <p:nvPr/>
            </p:nvSpPr>
            <p:spPr bwMode="auto">
              <a:xfrm>
                <a:off x="2208" y="1248"/>
                <a:ext cx="8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0507" name="Line 16"/>
              <p:cNvSpPr>
                <a:spLocks noChangeShapeType="1"/>
              </p:cNvSpPr>
              <p:nvPr/>
            </p:nvSpPr>
            <p:spPr bwMode="auto">
              <a:xfrm flipV="1">
                <a:off x="3072" y="1026"/>
                <a:ext cx="384" cy="2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0508" name="Line 17"/>
              <p:cNvSpPr>
                <a:spLocks noChangeShapeType="1"/>
              </p:cNvSpPr>
              <p:nvPr/>
            </p:nvSpPr>
            <p:spPr bwMode="auto">
              <a:xfrm>
                <a:off x="3456" y="1020"/>
                <a:ext cx="11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20487" name="Group 22"/>
            <p:cNvGrpSpPr>
              <a:grpSpLocks/>
            </p:cNvGrpSpPr>
            <p:nvPr/>
          </p:nvGrpSpPr>
          <p:grpSpPr bwMode="auto">
            <a:xfrm>
              <a:off x="1512" y="1614"/>
              <a:ext cx="288" cy="162"/>
              <a:chOff x="1056" y="1614"/>
              <a:chExt cx="288" cy="162"/>
            </a:xfrm>
          </p:grpSpPr>
          <p:sp>
            <p:nvSpPr>
              <p:cNvPr id="20502" name="Rectangle 18"/>
              <p:cNvSpPr>
                <a:spLocks noChangeArrowheads="1"/>
              </p:cNvSpPr>
              <p:nvPr/>
            </p:nvSpPr>
            <p:spPr bwMode="auto">
              <a:xfrm>
                <a:off x="1056" y="1614"/>
                <a:ext cx="288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03" name="Rectangle 19"/>
              <p:cNvSpPr>
                <a:spLocks noChangeArrowheads="1"/>
              </p:cNvSpPr>
              <p:nvPr/>
            </p:nvSpPr>
            <p:spPr bwMode="auto">
              <a:xfrm>
                <a:off x="1206" y="1638"/>
                <a:ext cx="66" cy="11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0488" name="Line 20"/>
            <p:cNvSpPr>
              <a:spLocks noChangeShapeType="1"/>
            </p:cNvSpPr>
            <p:nvPr/>
          </p:nvSpPr>
          <p:spPr bwMode="auto">
            <a:xfrm>
              <a:off x="798" y="1428"/>
              <a:ext cx="1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0489" name="Line 21"/>
            <p:cNvSpPr>
              <a:spLocks noChangeShapeType="1"/>
            </p:cNvSpPr>
            <p:nvPr/>
          </p:nvSpPr>
          <p:spPr bwMode="auto">
            <a:xfrm>
              <a:off x="3444" y="1422"/>
              <a:ext cx="1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grpSp>
          <p:nvGrpSpPr>
            <p:cNvPr id="20490" name="Group 23"/>
            <p:cNvGrpSpPr>
              <a:grpSpLocks/>
            </p:cNvGrpSpPr>
            <p:nvPr/>
          </p:nvGrpSpPr>
          <p:grpSpPr bwMode="auto">
            <a:xfrm>
              <a:off x="2382" y="1344"/>
              <a:ext cx="288" cy="162"/>
              <a:chOff x="1056" y="1614"/>
              <a:chExt cx="288" cy="162"/>
            </a:xfrm>
          </p:grpSpPr>
          <p:sp>
            <p:nvSpPr>
              <p:cNvPr id="20500" name="Rectangle 24"/>
              <p:cNvSpPr>
                <a:spLocks noChangeArrowheads="1"/>
              </p:cNvSpPr>
              <p:nvPr/>
            </p:nvSpPr>
            <p:spPr bwMode="auto">
              <a:xfrm>
                <a:off x="1056" y="1614"/>
                <a:ext cx="288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01" name="Rectangle 25"/>
              <p:cNvSpPr>
                <a:spLocks noChangeArrowheads="1"/>
              </p:cNvSpPr>
              <p:nvPr/>
            </p:nvSpPr>
            <p:spPr bwMode="auto">
              <a:xfrm>
                <a:off x="1206" y="1638"/>
                <a:ext cx="66" cy="11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0491" name="Group 26"/>
            <p:cNvGrpSpPr>
              <a:grpSpLocks/>
            </p:cNvGrpSpPr>
            <p:nvPr/>
          </p:nvGrpSpPr>
          <p:grpSpPr bwMode="auto">
            <a:xfrm flipH="1">
              <a:off x="2838" y="1344"/>
              <a:ext cx="288" cy="162"/>
              <a:chOff x="1056" y="1614"/>
              <a:chExt cx="288" cy="162"/>
            </a:xfrm>
          </p:grpSpPr>
          <p:sp>
            <p:nvSpPr>
              <p:cNvPr id="20498" name="Rectangle 27"/>
              <p:cNvSpPr>
                <a:spLocks noChangeArrowheads="1"/>
              </p:cNvSpPr>
              <p:nvPr/>
            </p:nvSpPr>
            <p:spPr bwMode="auto">
              <a:xfrm>
                <a:off x="1056" y="1614"/>
                <a:ext cx="288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499" name="Rectangle 28"/>
              <p:cNvSpPr>
                <a:spLocks noChangeArrowheads="1"/>
              </p:cNvSpPr>
              <p:nvPr/>
            </p:nvSpPr>
            <p:spPr bwMode="auto">
              <a:xfrm>
                <a:off x="1206" y="1638"/>
                <a:ext cx="66" cy="11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0492" name="Group 29"/>
            <p:cNvGrpSpPr>
              <a:grpSpLocks/>
            </p:cNvGrpSpPr>
            <p:nvPr/>
          </p:nvGrpSpPr>
          <p:grpSpPr bwMode="auto">
            <a:xfrm flipH="1">
              <a:off x="3822" y="1140"/>
              <a:ext cx="288" cy="162"/>
              <a:chOff x="1056" y="1614"/>
              <a:chExt cx="288" cy="162"/>
            </a:xfrm>
          </p:grpSpPr>
          <p:sp>
            <p:nvSpPr>
              <p:cNvPr id="20496" name="Rectangle 30"/>
              <p:cNvSpPr>
                <a:spLocks noChangeArrowheads="1"/>
              </p:cNvSpPr>
              <p:nvPr/>
            </p:nvSpPr>
            <p:spPr bwMode="auto">
              <a:xfrm>
                <a:off x="1056" y="1614"/>
                <a:ext cx="288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497" name="Rectangle 31"/>
              <p:cNvSpPr>
                <a:spLocks noChangeArrowheads="1"/>
              </p:cNvSpPr>
              <p:nvPr/>
            </p:nvSpPr>
            <p:spPr bwMode="auto">
              <a:xfrm>
                <a:off x="1206" y="1638"/>
                <a:ext cx="66" cy="11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0493" name="Group 32"/>
            <p:cNvGrpSpPr>
              <a:grpSpLocks/>
            </p:cNvGrpSpPr>
            <p:nvPr/>
          </p:nvGrpSpPr>
          <p:grpSpPr bwMode="auto">
            <a:xfrm flipH="1">
              <a:off x="4248" y="1140"/>
              <a:ext cx="288" cy="162"/>
              <a:chOff x="1056" y="1614"/>
              <a:chExt cx="288" cy="162"/>
            </a:xfrm>
          </p:grpSpPr>
          <p:sp>
            <p:nvSpPr>
              <p:cNvPr id="20494" name="Rectangle 33"/>
              <p:cNvSpPr>
                <a:spLocks noChangeArrowheads="1"/>
              </p:cNvSpPr>
              <p:nvPr/>
            </p:nvSpPr>
            <p:spPr bwMode="auto">
              <a:xfrm>
                <a:off x="1056" y="1614"/>
                <a:ext cx="288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495" name="Rectangle 34"/>
              <p:cNvSpPr>
                <a:spLocks noChangeArrowheads="1"/>
              </p:cNvSpPr>
              <p:nvPr/>
            </p:nvSpPr>
            <p:spPr bwMode="auto">
              <a:xfrm>
                <a:off x="1206" y="1638"/>
                <a:ext cx="66" cy="11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2821</TotalTime>
  <Words>1395</Words>
  <Application>Microsoft Office PowerPoint</Application>
  <PresentationFormat>On-screen Show (4:3)</PresentationFormat>
  <Paragraphs>232</Paragraphs>
  <Slides>25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Concourse</vt:lpstr>
      <vt:lpstr>Operating Systems</vt:lpstr>
      <vt:lpstr>Chapter 7:  Deadlocks</vt:lpstr>
      <vt:lpstr>Chapter Objectives</vt:lpstr>
      <vt:lpstr>System Model</vt:lpstr>
      <vt:lpstr>System Model</vt:lpstr>
      <vt:lpstr>The Deadlock Problem</vt:lpstr>
      <vt:lpstr>Potential Deadlock </vt:lpstr>
      <vt:lpstr>Actual Deadlock</vt:lpstr>
      <vt:lpstr>Bridge Crossing Example</vt:lpstr>
      <vt:lpstr>Two Processes P and Q</vt:lpstr>
      <vt:lpstr>Alternative logic</vt:lpstr>
      <vt:lpstr>Deadlock Characterization</vt:lpstr>
      <vt:lpstr>Deadlock Characterization</vt:lpstr>
      <vt:lpstr>Resource-Allocation Graph</vt:lpstr>
      <vt:lpstr>Resource-Allocation Graph (Cont.)</vt:lpstr>
      <vt:lpstr>Example of a Resource Allocation Graph</vt:lpstr>
      <vt:lpstr>Resource Allocation Graph With A Deadlock</vt:lpstr>
      <vt:lpstr>Graph With A Cycle But No Deadlock</vt:lpstr>
      <vt:lpstr>Basic Conditions for deadlock</vt:lpstr>
      <vt:lpstr>Dealing with Deadlock</vt:lpstr>
      <vt:lpstr>Dealing with Deadlocks</vt:lpstr>
      <vt:lpstr>Deadlock Prevention</vt:lpstr>
      <vt:lpstr>Deadlock Prevention</vt:lpstr>
      <vt:lpstr>Deadlock Prevention (Cont.)</vt:lpstr>
      <vt:lpstr>Deadlock Prevention (Cont.)</vt:lpstr>
    </vt:vector>
  </TitlesOfParts>
  <Company>Lucent Technologies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Marilyn Turnamian</dc:creator>
  <cp:lastModifiedBy>dontumindit</cp:lastModifiedBy>
  <cp:revision>226</cp:revision>
  <cp:lastPrinted>2001-06-14T19:16:14Z</cp:lastPrinted>
  <dcterms:created xsi:type="dcterms:W3CDTF">2008-08-18T22:49:08Z</dcterms:created>
  <dcterms:modified xsi:type="dcterms:W3CDTF">2012-01-09T07:09:25Z</dcterms:modified>
</cp:coreProperties>
</file>