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535" r:id="rId2"/>
    <p:sldId id="257" r:id="rId3"/>
    <p:sldId id="259" r:id="rId4"/>
    <p:sldId id="261" r:id="rId5"/>
    <p:sldId id="262" r:id="rId6"/>
    <p:sldId id="422" r:id="rId7"/>
    <p:sldId id="420" r:id="rId8"/>
    <p:sldId id="549" r:id="rId9"/>
    <p:sldId id="570"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563" r:id="rId24"/>
    <p:sldId id="564" r:id="rId25"/>
    <p:sldId id="565" r:id="rId26"/>
    <p:sldId id="566" r:id="rId27"/>
    <p:sldId id="567" r:id="rId28"/>
    <p:sldId id="568" r:id="rId29"/>
    <p:sldId id="569" r:id="rId30"/>
    <p:sldId id="513" r:id="rId31"/>
    <p:sldId id="571" r:id="rId32"/>
    <p:sldId id="572" r:id="rId33"/>
    <p:sldId id="573" r:id="rId34"/>
    <p:sldId id="574" r:id="rId35"/>
    <p:sldId id="575" r:id="rId36"/>
    <p:sldId id="576" r:id="rId37"/>
    <p:sldId id="536" r:id="rId38"/>
    <p:sldId id="423" r:id="rId39"/>
    <p:sldId id="478" r:id="rId40"/>
    <p:sldId id="426" r:id="rId41"/>
    <p:sldId id="505" r:id="rId42"/>
    <p:sldId id="504" r:id="rId43"/>
    <p:sldId id="540" r:id="rId44"/>
    <p:sldId id="506" r:id="rId45"/>
    <p:sldId id="507" r:id="rId46"/>
    <p:sldId id="508" r:id="rId47"/>
    <p:sldId id="522" r:id="rId48"/>
    <p:sldId id="446" r:id="rId49"/>
    <p:sldId id="577" r:id="rId50"/>
    <p:sldId id="509" r:id="rId51"/>
    <p:sldId id="471" r:id="rId52"/>
    <p:sldId id="537" r:id="rId53"/>
    <p:sldId id="542" r:id="rId54"/>
    <p:sldId id="450" r:id="rId55"/>
    <p:sldId id="510" r:id="rId56"/>
    <p:sldId id="480" r:id="rId57"/>
    <p:sldId id="451" r:id="rId58"/>
    <p:sldId id="511" r:id="rId59"/>
    <p:sldId id="543" r:id="rId60"/>
    <p:sldId id="544" r:id="rId61"/>
    <p:sldId id="545" r:id="rId62"/>
    <p:sldId id="546" r:id="rId63"/>
    <p:sldId id="547" r:id="rId64"/>
    <p:sldId id="548" r:id="rId65"/>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92" autoAdjust="0"/>
  </p:normalViewPr>
  <p:slideViewPr>
    <p:cSldViewPr>
      <p:cViewPr varScale="1">
        <p:scale>
          <a:sx n="57" d="100"/>
          <a:sy n="57" d="100"/>
        </p:scale>
        <p:origin x="-144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fld id="{5A00156D-93AF-4028-9785-9D69C3A5C129}" type="datetimeFigureOut">
              <a:rPr lang="en-GB" smtClean="0"/>
              <a:pPr/>
              <a:t>24/09/2012</a:t>
            </a:fld>
            <a:endParaRPr lang="en-GB"/>
          </a:p>
        </p:txBody>
      </p:sp>
      <p:sp>
        <p:nvSpPr>
          <p:cNvPr id="4" name="Footer Placeholder 3"/>
          <p:cNvSpPr>
            <a:spLocks noGrp="1"/>
          </p:cNvSpPr>
          <p:nvPr>
            <p:ph type="ftr" sz="quarter" idx="2"/>
          </p:nvPr>
        </p:nvSpPr>
        <p:spPr>
          <a:xfrm>
            <a:off x="1" y="9378514"/>
            <a:ext cx="2946443" cy="4940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fld id="{434E276A-0A05-44B7-9E0F-031FDF135B4F}"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2446" tIns="46223" rIns="92446" bIns="46223" rtlCol="0"/>
          <a:lstStyle>
            <a:lvl1pPr algn="l">
              <a:defRPr sz="1200"/>
            </a:lvl1pPr>
          </a:lstStyle>
          <a:p>
            <a:endParaRPr lang="en-GB"/>
          </a:p>
        </p:txBody>
      </p:sp>
      <p:sp>
        <p:nvSpPr>
          <p:cNvPr id="3" name="Date Placeholder 2"/>
          <p:cNvSpPr>
            <a:spLocks noGrp="1"/>
          </p:cNvSpPr>
          <p:nvPr>
            <p:ph type="dt" idx="1"/>
          </p:nvPr>
        </p:nvSpPr>
        <p:spPr>
          <a:xfrm>
            <a:off x="3850444" y="0"/>
            <a:ext cx="2945659" cy="493713"/>
          </a:xfrm>
          <a:prstGeom prst="rect">
            <a:avLst/>
          </a:prstGeom>
        </p:spPr>
        <p:txBody>
          <a:bodyPr vert="horz" lIns="92446" tIns="46223" rIns="92446" bIns="46223" rtlCol="0"/>
          <a:lstStyle>
            <a:lvl1pPr algn="r">
              <a:defRPr sz="1200"/>
            </a:lvl1pPr>
          </a:lstStyle>
          <a:p>
            <a:fld id="{531D786F-907D-4362-97E6-2D8722D8E46C}" type="datetimeFigureOut">
              <a:rPr lang="en-GB" smtClean="0"/>
              <a:pPr/>
              <a:t>24/09/2012</a:t>
            </a:fld>
            <a:endParaRPr lang="en-GB"/>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2446" tIns="46223" rIns="92446" bIns="46223"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378824"/>
            <a:ext cx="2945659" cy="493713"/>
          </a:xfrm>
          <a:prstGeom prst="rect">
            <a:avLst/>
          </a:prstGeom>
        </p:spPr>
        <p:txBody>
          <a:bodyPr vert="horz" lIns="92446" tIns="46223" rIns="92446" bIns="46223"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378824"/>
            <a:ext cx="2945659" cy="493713"/>
          </a:xfrm>
          <a:prstGeom prst="rect">
            <a:avLst/>
          </a:prstGeom>
        </p:spPr>
        <p:txBody>
          <a:bodyPr vert="horz" lIns="92446" tIns="46223" rIns="92446" bIns="46223" rtlCol="0" anchor="b"/>
          <a:lstStyle>
            <a:lvl1pPr algn="r">
              <a:defRPr sz="1200"/>
            </a:lvl1pPr>
          </a:lstStyle>
          <a:p>
            <a:fld id="{26E3D6F6-ECF8-4D9E-B592-33766298BA3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931863" y="739775"/>
            <a:ext cx="4937125" cy="3703638"/>
          </a:xfrm>
          <a:ln/>
        </p:spPr>
      </p:sp>
      <p:sp>
        <p:nvSpPr>
          <p:cNvPr id="6451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931863" y="739775"/>
            <a:ext cx="4937125" cy="3703638"/>
          </a:xfrm>
          <a:ln/>
        </p:spPr>
      </p:sp>
      <p:sp>
        <p:nvSpPr>
          <p:cNvPr id="6553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smtClean="0"/>
              <a:t>NB:</a:t>
            </a:r>
            <a:r>
              <a:rPr lang="en-NZ" smtClean="0"/>
              <a:t> Animated slide showing each stage one at a time.</a:t>
            </a:r>
          </a:p>
          <a:p>
            <a:endParaRPr lang="en-NZ" b="1" smtClean="0"/>
          </a:p>
          <a:p>
            <a:r>
              <a:rPr lang="en-NZ" b="1" smtClean="0"/>
              <a:t>A) No Interrupts</a:t>
            </a:r>
          </a:p>
          <a:p>
            <a:r>
              <a:rPr lang="en-NZ" smtClean="0"/>
              <a:t>Figure 1.5a illustrates this previous printer example.</a:t>
            </a:r>
          </a:p>
          <a:p>
            <a:pPr lvl="1">
              <a:buFontTx/>
              <a:buChar char="•"/>
            </a:pPr>
            <a:r>
              <a:rPr lang="en-NZ" smtClean="0"/>
              <a:t> The user program performs a series of WRITE calls interleaved with processing. </a:t>
            </a:r>
          </a:p>
          <a:p>
            <a:pPr lvl="1">
              <a:buFontTx/>
              <a:buChar char="•"/>
            </a:pPr>
            <a:r>
              <a:rPr lang="en-NZ" smtClean="0"/>
              <a:t> The solid vertical lines represent segments of code in a program. </a:t>
            </a:r>
          </a:p>
          <a:p>
            <a:pPr lvl="1">
              <a:buFontTx/>
              <a:buChar char="•"/>
            </a:pPr>
            <a:r>
              <a:rPr lang="en-NZ" smtClean="0"/>
              <a:t> Code segments 1, 2, and 3 refer to sequences of instructions that do not involve I/O.</a:t>
            </a:r>
          </a:p>
          <a:p>
            <a:pPr lvl="1">
              <a:buFontTx/>
              <a:buChar char="•"/>
            </a:pPr>
            <a:r>
              <a:rPr lang="en-NZ" smtClean="0"/>
              <a:t> The WRITE calls are to an I/O routine that is a system utility and that will perform the actual I/O operation. </a:t>
            </a:r>
          </a:p>
          <a:p>
            <a:pPr>
              <a:buFontTx/>
              <a:buChar char="•"/>
            </a:pPr>
            <a:endParaRPr lang="en-NZ" smtClean="0"/>
          </a:p>
          <a:p>
            <a:r>
              <a:rPr lang="en-NZ" smtClean="0"/>
              <a:t> The I/O program consists of three sections:</a:t>
            </a:r>
          </a:p>
          <a:p>
            <a:pPr lvl="1"/>
            <a:r>
              <a:rPr lang="en-NZ" smtClean="0"/>
              <a:t>• A sequence of instructions, labeled 4 in the figure, to prepare for the actual I/O operation.</a:t>
            </a:r>
          </a:p>
          <a:p>
            <a:pPr lvl="2">
              <a:buFontTx/>
              <a:buChar char="•"/>
            </a:pPr>
            <a:r>
              <a:rPr lang="en-NZ" smtClean="0"/>
              <a:t> This may include copying the data to be output into a special buffer and preparing the parameters for a device command.</a:t>
            </a:r>
          </a:p>
          <a:p>
            <a:pPr lvl="1"/>
            <a:r>
              <a:rPr lang="en-NZ" smtClean="0"/>
              <a:t>• The actual I/O command.</a:t>
            </a:r>
          </a:p>
          <a:p>
            <a:pPr lvl="2">
              <a:buFontTx/>
              <a:buChar char="•"/>
            </a:pPr>
            <a:r>
              <a:rPr lang="en-NZ" smtClean="0"/>
              <a:t> Without the use of interrupts, once this command is issued, the program must wait for the I/O device to perform the requested function (or periodically check the status, or poll, the I/O device).</a:t>
            </a:r>
          </a:p>
          <a:p>
            <a:pPr lvl="2">
              <a:buFontTx/>
              <a:buChar char="•"/>
            </a:pPr>
            <a:r>
              <a:rPr lang="en-NZ" smtClean="0"/>
              <a:t> The program might wait by simply repeatedly performing a test operation to determine if the I/O operation is done.</a:t>
            </a:r>
          </a:p>
          <a:p>
            <a:pPr lvl="1"/>
            <a:r>
              <a:rPr lang="en-NZ" smtClean="0"/>
              <a:t>• A sequence of instructions, labeled 5 in the figure, to complete the operation.</a:t>
            </a:r>
          </a:p>
          <a:p>
            <a:pPr lvl="2">
              <a:buFontTx/>
              <a:buChar char="•"/>
            </a:pPr>
            <a:r>
              <a:rPr lang="en-NZ" smtClean="0"/>
              <a:t> This may include setting a flag indicating the success or failure of the operation.</a:t>
            </a:r>
          </a:p>
          <a:p>
            <a:endParaRPr lang="en-NZ" smtClean="0"/>
          </a:p>
          <a:p>
            <a:r>
              <a:rPr lang="en-NZ" smtClean="0"/>
              <a:t>The dashed line represents the path of execution followed by the processor; </a:t>
            </a:r>
          </a:p>
          <a:p>
            <a:pPr lvl="1">
              <a:buFontTx/>
              <a:buChar char="•"/>
            </a:pPr>
            <a:r>
              <a:rPr lang="en-NZ" smtClean="0"/>
              <a:t> i.e. , this line shows the sequence in which instructions are executed.</a:t>
            </a:r>
          </a:p>
          <a:p>
            <a:pPr lvl="1">
              <a:buFontTx/>
              <a:buChar char="•"/>
            </a:pPr>
            <a:r>
              <a:rPr lang="en-NZ" smtClean="0"/>
              <a:t> Thus, after the first WRITE instruction is encountered, the user program is interrupted and execution continues with the I/O program.</a:t>
            </a:r>
          </a:p>
          <a:p>
            <a:pPr lvl="1">
              <a:buFontTx/>
              <a:buChar char="•"/>
            </a:pPr>
            <a:r>
              <a:rPr lang="en-NZ" smtClean="0"/>
              <a:t> After the I/O program execution is complete, execution resumes in the user program immediately following the WRITE instruction.</a:t>
            </a:r>
          </a:p>
          <a:p>
            <a:pPr lvl="1">
              <a:buFontTx/>
              <a:buChar char="•"/>
            </a:pPr>
            <a:endParaRPr lang="en-NZ" smtClean="0"/>
          </a:p>
          <a:p>
            <a:r>
              <a:rPr lang="en-NZ" smtClean="0"/>
              <a:t>Because the I/O operation may take a relatively long time to complete, the I/O program is hung up waiting for the operation to complete; </a:t>
            </a:r>
          </a:p>
          <a:p>
            <a:pPr lvl="1">
              <a:buFontTx/>
              <a:buChar char="•"/>
            </a:pPr>
            <a:r>
              <a:rPr lang="en-NZ" smtClean="0"/>
              <a:t> hence, the user program is stopped at the point of the WRITE call for some considerable period of time.</a:t>
            </a:r>
            <a:endParaRPr lang="en-US" smtClean="0"/>
          </a:p>
        </p:txBody>
      </p:sp>
      <p:sp>
        <p:nvSpPr>
          <p:cNvPr id="4" name="Slide Number Placeholder 3"/>
          <p:cNvSpPr>
            <a:spLocks noGrp="1"/>
          </p:cNvSpPr>
          <p:nvPr>
            <p:ph type="sldNum" sz="quarter" idx="5"/>
          </p:nvPr>
        </p:nvSpPr>
        <p:spPr/>
        <p:txBody>
          <a:bodyPr/>
          <a:lstStyle/>
          <a:p>
            <a:pPr>
              <a:defRPr/>
            </a:pPr>
            <a:fld id="{DF68EB2D-816E-469A-BCCC-CA6AFB9729B2}" type="slidenum">
              <a:rPr lang="en-US" smtClean="0"/>
              <a:pPr>
                <a:defRPr/>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NZ" dirty="0" smtClean="0"/>
              <a:t>With interrupts, the processor can be engaged in executing other instructions while an I/O operation is in progress. </a:t>
            </a:r>
          </a:p>
          <a:p>
            <a:pPr>
              <a:defRPr/>
            </a:pPr>
            <a:endParaRPr lang="en-NZ" dirty="0" smtClean="0"/>
          </a:p>
          <a:p>
            <a:pPr>
              <a:defRPr/>
            </a:pPr>
            <a:r>
              <a:rPr lang="en-NZ" dirty="0" smtClean="0"/>
              <a:t>As before, the user program reaches a point at which it makes a system call in the form of a WRITE call. </a:t>
            </a:r>
          </a:p>
          <a:p>
            <a:pPr lvl="1">
              <a:buFont typeface="Arial" pitchFamily="34" charset="0"/>
              <a:buChar char="•"/>
              <a:defRPr/>
            </a:pPr>
            <a:r>
              <a:rPr lang="en-NZ" dirty="0" smtClean="0"/>
              <a:t> The I/O program that is invoked in this case consists only of the preparation code and the actual I/O command.</a:t>
            </a:r>
          </a:p>
          <a:p>
            <a:pPr lvl="1">
              <a:buFont typeface="Arial" pitchFamily="34" charset="0"/>
              <a:buChar char="•"/>
              <a:defRPr/>
            </a:pPr>
            <a:r>
              <a:rPr lang="en-NZ" dirty="0" smtClean="0"/>
              <a:t> After these few instructions have been executed, control returns to the user program.</a:t>
            </a:r>
          </a:p>
          <a:p>
            <a:pPr lvl="1">
              <a:buFont typeface="Arial" pitchFamily="34" charset="0"/>
              <a:buChar char="•"/>
              <a:defRPr/>
            </a:pPr>
            <a:r>
              <a:rPr lang="en-NZ" dirty="0" smtClean="0"/>
              <a:t> Meanwhile, the external device is busy accepting data from computer memory and printing it.</a:t>
            </a:r>
          </a:p>
          <a:p>
            <a:pPr lvl="1">
              <a:buFont typeface="Arial" pitchFamily="34" charset="0"/>
              <a:buChar char="•"/>
              <a:defRPr/>
            </a:pPr>
            <a:endParaRPr lang="en-NZ" dirty="0" smtClean="0"/>
          </a:p>
          <a:p>
            <a:pPr>
              <a:buFont typeface="Arial" pitchFamily="34" charset="0"/>
              <a:buNone/>
              <a:defRPr/>
            </a:pPr>
            <a:r>
              <a:rPr lang="en-NZ" dirty="0" smtClean="0"/>
              <a:t>This I/O operation is conducted concurrently with the execution of instructions in the user program.</a:t>
            </a:r>
          </a:p>
          <a:p>
            <a:pPr lvl="1">
              <a:buFont typeface="Arial" pitchFamily="34" charset="0"/>
              <a:buChar char="•"/>
              <a:defRPr/>
            </a:pPr>
            <a:r>
              <a:rPr lang="en-NZ" dirty="0" smtClean="0"/>
              <a:t> When the external device becomes ready to be serviced, that is, when it is ready to accept more data from the processor, the I/O module for that external device sends an interrupt request signal to the processor. </a:t>
            </a:r>
          </a:p>
          <a:p>
            <a:pPr lvl="1">
              <a:buFont typeface="Arial" pitchFamily="34" charset="0"/>
              <a:buChar char="•"/>
              <a:defRPr/>
            </a:pPr>
            <a:r>
              <a:rPr lang="en-NZ" dirty="0" smtClean="0"/>
              <a:t> The processor responds by suspending operation of the current program; branching off to a routine to service that particular I/O device, known as an interrupt handler; and resuming the original execution after the device is serviced.</a:t>
            </a:r>
          </a:p>
          <a:p>
            <a:pPr lvl="1">
              <a:buFont typeface="Arial" pitchFamily="34" charset="0"/>
              <a:buChar char="•"/>
              <a:defRPr/>
            </a:pPr>
            <a:endParaRPr lang="en-NZ" dirty="0" smtClean="0"/>
          </a:p>
          <a:p>
            <a:pPr>
              <a:buFont typeface="Arial" pitchFamily="34" charset="0"/>
              <a:buNone/>
              <a:defRPr/>
            </a:pPr>
            <a:r>
              <a:rPr lang="en-NZ" dirty="0" smtClean="0"/>
              <a:t>The points at which such interrupts occur are indicated by </a:t>
            </a:r>
            <a:r>
              <a:rPr lang="en-NZ" b="1" dirty="0" smtClean="0"/>
              <a:t>X</a:t>
            </a:r>
            <a:r>
              <a:rPr lang="en-NZ" dirty="0" smtClean="0"/>
              <a:t> in Figure 1.5b. </a:t>
            </a:r>
          </a:p>
          <a:p>
            <a:pPr lvl="1">
              <a:buFont typeface="Arial" pitchFamily="34" charset="0"/>
              <a:buChar char="•"/>
              <a:defRPr/>
            </a:pPr>
            <a:r>
              <a:rPr lang="en-NZ" b="1" dirty="0" smtClean="0"/>
              <a:t>Note </a:t>
            </a:r>
            <a:r>
              <a:rPr lang="en-NZ" dirty="0" smtClean="0"/>
              <a:t>that an interrupt can occur at any point in the main program, not just at one specific instruction.</a:t>
            </a:r>
          </a:p>
          <a:p>
            <a:pPr lvl="1">
              <a:buFont typeface="Arial" pitchFamily="34" charset="0"/>
              <a:buChar char="•"/>
              <a:defRPr/>
            </a:pPr>
            <a:endParaRPr lang="en-NZ" dirty="0" smtClean="0"/>
          </a:p>
        </p:txBody>
      </p:sp>
      <p:sp>
        <p:nvSpPr>
          <p:cNvPr id="4" name="Slide Number Placeholder 3"/>
          <p:cNvSpPr>
            <a:spLocks noGrp="1"/>
          </p:cNvSpPr>
          <p:nvPr>
            <p:ph type="sldNum" sz="quarter" idx="5"/>
          </p:nvPr>
        </p:nvSpPr>
        <p:spPr/>
        <p:txBody>
          <a:bodyPr/>
          <a:lstStyle/>
          <a:p>
            <a:pPr>
              <a:defRPr/>
            </a:pPr>
            <a:fld id="{E79E08A9-AF15-471D-A524-0D60F3F5F1F1}" type="slidenum">
              <a:rPr lang="en-US" smtClean="0"/>
              <a:pPr>
                <a:defRPr/>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For the user program, an interrupt suspends the normal sequence of execution.</a:t>
            </a:r>
          </a:p>
          <a:p>
            <a:pPr lvl="1">
              <a:buFontTx/>
              <a:buChar char="•"/>
            </a:pPr>
            <a:r>
              <a:rPr lang="en-NZ" smtClean="0"/>
              <a:t> When the interrupt processing is completed, execution resumes. </a:t>
            </a:r>
          </a:p>
          <a:p>
            <a:pPr lvl="1">
              <a:buFontTx/>
              <a:buChar char="•"/>
            </a:pPr>
            <a:r>
              <a:rPr lang="en-NZ" smtClean="0"/>
              <a:t> Thus, the user program does not have to contain any special code to accommodate interrupts; </a:t>
            </a:r>
          </a:p>
          <a:p>
            <a:pPr lvl="1">
              <a:buFontTx/>
              <a:buChar char="•"/>
            </a:pPr>
            <a:r>
              <a:rPr lang="en-NZ" smtClean="0"/>
              <a:t> the processor and the OS are responsible for suspending the user program and then resuming it at the same point.</a:t>
            </a:r>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17966546-60A4-4D05-A0C7-4D571695AAF5}" type="slidenum">
              <a:rPr lang="en-US" smtClean="0"/>
              <a:pPr>
                <a:defRPr/>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Suppose that one or more interrupts can occur while an interrupt is being processed. </a:t>
            </a:r>
          </a:p>
          <a:p>
            <a:endParaRPr lang="en-NZ" smtClean="0"/>
          </a:p>
          <a:p>
            <a:r>
              <a:rPr lang="en-NZ" smtClean="0"/>
              <a:t>E.G. , a program may be receiving data from a communications line and printing results at the same time.</a:t>
            </a:r>
          </a:p>
          <a:p>
            <a:pPr lvl="1">
              <a:buFontTx/>
              <a:buChar char="•"/>
            </a:pPr>
            <a:r>
              <a:rPr lang="en-NZ" smtClean="0"/>
              <a:t> The printer will generate an interrupt every time that it completes a print operation.</a:t>
            </a:r>
          </a:p>
          <a:p>
            <a:pPr lvl="1">
              <a:buFontTx/>
              <a:buChar char="•"/>
            </a:pPr>
            <a:r>
              <a:rPr lang="en-NZ" smtClean="0"/>
              <a:t> The communication line controller will generate an interrupt every time a unit of data arrives.</a:t>
            </a:r>
          </a:p>
          <a:p>
            <a:endParaRPr lang="en-NZ" smtClean="0"/>
          </a:p>
          <a:p>
            <a:r>
              <a:rPr lang="en-NZ" smtClean="0"/>
              <a:t>Two approaches can be taken to dealing with multiple interrupts.</a:t>
            </a:r>
          </a:p>
          <a:p>
            <a:r>
              <a:rPr lang="en-NZ" smtClean="0"/>
              <a:t>The first is to disable interrupts while an interrupt is being processed.</a:t>
            </a:r>
          </a:p>
          <a:p>
            <a:pPr lvl="1">
              <a:buFontTx/>
              <a:buChar char="•"/>
            </a:pPr>
            <a:r>
              <a:rPr lang="en-NZ" smtClean="0"/>
              <a:t> A disabled interrupt simply means that the processor ignores any new interrupt request signal. </a:t>
            </a:r>
          </a:p>
          <a:p>
            <a:pPr lvl="1">
              <a:buFontTx/>
              <a:buChar char="•"/>
            </a:pPr>
            <a:r>
              <a:rPr lang="en-NZ" smtClean="0"/>
              <a:t>If an interrupt occurs during this time, it generally remains pending and will be checked by the processor after the processor has re-enabled interrupts.</a:t>
            </a:r>
          </a:p>
          <a:p>
            <a:endParaRPr lang="en-NZ" smtClean="0"/>
          </a:p>
          <a:p>
            <a:r>
              <a:rPr lang="en-NZ" smtClean="0"/>
              <a:t>A second approach is to define priorities for interrupts and to allow an interrupt of higher priority to cause a lower-priority interrupt handler to be interrupted.</a:t>
            </a:r>
          </a:p>
          <a:p>
            <a:endParaRPr lang="en-NZ" smtClean="0"/>
          </a:p>
        </p:txBody>
      </p:sp>
      <p:sp>
        <p:nvSpPr>
          <p:cNvPr id="4" name="Slide Number Placeholder 3"/>
          <p:cNvSpPr>
            <a:spLocks noGrp="1"/>
          </p:cNvSpPr>
          <p:nvPr>
            <p:ph type="sldNum" sz="quarter" idx="5"/>
          </p:nvPr>
        </p:nvSpPr>
        <p:spPr/>
        <p:txBody>
          <a:bodyPr/>
          <a:lstStyle/>
          <a:p>
            <a:pPr>
              <a:defRPr/>
            </a:pPr>
            <a:fld id="{3C6C7CFD-2827-4A11-84E8-BBA0F23C9165}" type="slidenum">
              <a:rPr lang="en-US" smtClean="0"/>
              <a:pPr>
                <a:defRPr/>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Simple sequential approach to multiple interrupts</a:t>
            </a:r>
          </a:p>
        </p:txBody>
      </p:sp>
      <p:sp>
        <p:nvSpPr>
          <p:cNvPr id="4" name="Slide Number Placeholder 3"/>
          <p:cNvSpPr>
            <a:spLocks noGrp="1"/>
          </p:cNvSpPr>
          <p:nvPr>
            <p:ph type="sldNum" sz="quarter" idx="5"/>
          </p:nvPr>
        </p:nvSpPr>
        <p:spPr/>
        <p:txBody>
          <a:bodyPr/>
          <a:lstStyle/>
          <a:p>
            <a:pPr>
              <a:defRPr/>
            </a:pPr>
            <a:fld id="{BABBDB04-1138-4327-BC43-E7D6D74C3A0E}"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Using priorities to “nest” interrupt processing</a:t>
            </a:r>
          </a:p>
        </p:txBody>
      </p:sp>
      <p:sp>
        <p:nvSpPr>
          <p:cNvPr id="4" name="Slide Number Placeholder 3"/>
          <p:cNvSpPr>
            <a:spLocks noGrp="1"/>
          </p:cNvSpPr>
          <p:nvPr>
            <p:ph type="sldNum" sz="quarter" idx="5"/>
          </p:nvPr>
        </p:nvSpPr>
        <p:spPr/>
        <p:txBody>
          <a:bodyPr/>
          <a:lstStyle/>
          <a:p>
            <a:pPr>
              <a:defRPr/>
            </a:pPr>
            <a:fld id="{C58898C7-1983-446A-81E6-75E15563030B}" type="slidenum">
              <a:rPr lang="en-US" smtClean="0"/>
              <a:pPr>
                <a:defRPr/>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931863" y="739775"/>
            <a:ext cx="4937125" cy="3703638"/>
          </a:xfrm>
          <a:ln/>
        </p:spPr>
      </p:sp>
      <p:sp>
        <p:nvSpPr>
          <p:cNvPr id="6963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31863" y="739775"/>
            <a:ext cx="4937125" cy="3703638"/>
          </a:xfrm>
          <a:ln/>
        </p:spPr>
      </p:sp>
      <p:sp>
        <p:nvSpPr>
          <p:cNvPr id="7065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931863" y="739775"/>
            <a:ext cx="4937125" cy="3703638"/>
          </a:xfrm>
          <a:ln/>
        </p:spPr>
      </p:sp>
      <p:sp>
        <p:nvSpPr>
          <p:cNvPr id="7168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931863" y="739775"/>
            <a:ext cx="4937125" cy="3703638"/>
          </a:xfrm>
          <a:ln/>
        </p:spPr>
      </p:sp>
      <p:sp>
        <p:nvSpPr>
          <p:cNvPr id="7270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931863" y="739775"/>
            <a:ext cx="4937125" cy="3703638"/>
          </a:xfrm>
          <a:ln/>
        </p:spPr>
      </p:sp>
      <p:sp>
        <p:nvSpPr>
          <p:cNvPr id="6861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931863" y="739775"/>
            <a:ext cx="4937125" cy="3703638"/>
          </a:xfrm>
          <a:ln/>
        </p:spPr>
      </p:sp>
      <p:sp>
        <p:nvSpPr>
          <p:cNvPr id="7577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931863" y="739775"/>
            <a:ext cx="4937125" cy="3703638"/>
          </a:xfrm>
          <a:ln/>
        </p:spPr>
      </p:sp>
      <p:sp>
        <p:nvSpPr>
          <p:cNvPr id="6246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31863" y="739775"/>
            <a:ext cx="4937125" cy="3703638"/>
          </a:xfrm>
          <a:ln/>
        </p:spPr>
      </p:sp>
      <p:sp>
        <p:nvSpPr>
          <p:cNvPr id="5939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pPr defTabSz="924458"/>
            <a:r>
              <a:rPr lang="en-NZ" dirty="0" smtClean="0"/>
              <a:t>A computer is a set of resources for the movement, storage, and processing of data.</a:t>
            </a:r>
          </a:p>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931863" y="739775"/>
            <a:ext cx="4937125" cy="3703638"/>
          </a:xfrm>
          <a:ln/>
        </p:spPr>
      </p:sp>
      <p:sp>
        <p:nvSpPr>
          <p:cNvPr id="5632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hardware and software used in providing applications to a user can be viewed in a layered or hierarchical fashion, as depicted here.</a:t>
            </a:r>
          </a:p>
          <a:p>
            <a:endParaRPr lang="en-NZ" dirty="0" smtClean="0"/>
          </a:p>
          <a:p>
            <a:r>
              <a:rPr lang="en-NZ" dirty="0" smtClean="0"/>
              <a:t>The user of those applications, the end user, generally is not concerned with the details of computer hardware.</a:t>
            </a:r>
          </a:p>
          <a:p>
            <a:pPr lvl="1">
              <a:buFontTx/>
              <a:buChar char="•"/>
            </a:pPr>
            <a:r>
              <a:rPr lang="en-NZ" dirty="0" smtClean="0"/>
              <a:t> The end user views a computer system in terms of a set of applications.</a:t>
            </a:r>
          </a:p>
          <a:p>
            <a:pPr lvl="1">
              <a:buFontTx/>
              <a:buChar char="•"/>
            </a:pPr>
            <a:r>
              <a:rPr lang="en-NZ" dirty="0" smtClean="0"/>
              <a:t> An application can be expressed in a programming language and is developed by an application programmer. </a:t>
            </a:r>
          </a:p>
          <a:p>
            <a:endParaRPr lang="en-NZ" dirty="0" smtClean="0"/>
          </a:p>
          <a:p>
            <a:r>
              <a:rPr lang="en-NZ" dirty="0" smtClean="0"/>
              <a:t>If one were to develop an application program as a set of machine instructions that is completely responsible for controlling the computer hardware, one would be faced with an overwhelmingly complex undertaking.</a:t>
            </a:r>
          </a:p>
          <a:p>
            <a:pPr>
              <a:buFontTx/>
              <a:buChar char="•"/>
            </a:pPr>
            <a:endParaRPr lang="en-NZ" dirty="0" smtClean="0"/>
          </a:p>
          <a:p>
            <a:r>
              <a:rPr lang="en-NZ" dirty="0" smtClean="0"/>
              <a:t>The most important collection of system programs comprises the OS. </a:t>
            </a:r>
          </a:p>
          <a:p>
            <a:pPr lvl="1">
              <a:buFontTx/>
              <a:buChar char="•"/>
            </a:pPr>
            <a:r>
              <a:rPr lang="en-NZ" dirty="0" smtClean="0"/>
              <a:t> The OS masks the details of the hardware from the programmer and provides the programmer with a convenient interface for using the system. </a:t>
            </a:r>
          </a:p>
          <a:p>
            <a:pPr lvl="1">
              <a:buFontTx/>
              <a:buChar char="•"/>
            </a:pPr>
            <a:r>
              <a:rPr lang="en-NZ" dirty="0" smtClean="0"/>
              <a:t> It acts as mediator, making it easier for the programmer and for application programs to access and use those facilities and services.</a:t>
            </a:r>
            <a:endParaRPr lang="en-US" dirty="0" smtClean="0"/>
          </a:p>
        </p:txBody>
      </p:sp>
      <p:sp>
        <p:nvSpPr>
          <p:cNvPr id="4" name="Slide Number Placeholder 3"/>
          <p:cNvSpPr>
            <a:spLocks noGrp="1"/>
          </p:cNvSpPr>
          <p:nvPr>
            <p:ph type="sldNum" sz="quarter" idx="5"/>
          </p:nvPr>
        </p:nvSpPr>
        <p:spPr/>
        <p:txBody>
          <a:bodyPr/>
          <a:lstStyle/>
          <a:p>
            <a:pPr>
              <a:defRPr/>
            </a:pPr>
            <a:fld id="{CDF35303-3D04-4378-BA9F-A48B9F9EDFEB}" type="slidenum">
              <a:rPr lang="en-US" smtClean="0"/>
              <a:pPr>
                <a:defRPr/>
              </a:pPr>
              <a:t>39</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31863" y="739775"/>
            <a:ext cx="4937125" cy="3703638"/>
          </a:xfrm>
          <a:ln/>
        </p:spPr>
      </p:sp>
      <p:sp>
        <p:nvSpPr>
          <p:cNvPr id="5939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pPr defTabSz="924458"/>
            <a:r>
              <a:rPr lang="en-NZ" dirty="0" smtClean="0"/>
              <a:t>A computer is a set of resources for the movement, storage, and processing of data.</a:t>
            </a:r>
          </a:p>
          <a:p>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This figure suggests the main resources that are managed by the OS.</a:t>
            </a:r>
          </a:p>
          <a:p>
            <a:endParaRPr lang="en-NZ" dirty="0" smtClean="0"/>
          </a:p>
          <a:p>
            <a:r>
              <a:rPr lang="en-NZ" dirty="0" smtClean="0"/>
              <a:t>A portion of the OS is in main memory.</a:t>
            </a:r>
          </a:p>
          <a:p>
            <a:pPr lvl="1">
              <a:buFontTx/>
              <a:buChar char="•"/>
            </a:pPr>
            <a:r>
              <a:rPr lang="en-NZ" dirty="0" smtClean="0"/>
              <a:t> This includes the kernel, or nucleus, which contains the most frequently used functions in the OS </a:t>
            </a:r>
          </a:p>
          <a:p>
            <a:pPr lvl="1">
              <a:buFontTx/>
              <a:buChar char="•"/>
            </a:pPr>
            <a:r>
              <a:rPr lang="en-NZ" dirty="0" smtClean="0"/>
              <a:t> and other portions of the OS currently in use. </a:t>
            </a:r>
          </a:p>
          <a:p>
            <a:endParaRPr lang="en-NZ" dirty="0" smtClean="0"/>
          </a:p>
          <a:p>
            <a:r>
              <a:rPr lang="en-NZ" dirty="0" smtClean="0"/>
              <a:t>The remainder of main memory contains user programs and data. </a:t>
            </a:r>
          </a:p>
          <a:p>
            <a:pPr lvl="1">
              <a:buFontTx/>
              <a:buChar char="•"/>
            </a:pPr>
            <a:r>
              <a:rPr lang="en-NZ" dirty="0" smtClean="0"/>
              <a:t> The allocation of this resource (main memory) is controlled jointly by the OS and memory management hardware in the processor.</a:t>
            </a:r>
          </a:p>
          <a:p>
            <a:pPr lvl="1">
              <a:buFontTx/>
              <a:buChar char="•"/>
            </a:pPr>
            <a:endParaRPr lang="en-NZ" dirty="0" smtClean="0"/>
          </a:p>
          <a:p>
            <a:r>
              <a:rPr lang="en-NZ" dirty="0" smtClean="0"/>
              <a:t> The OS decides when an I/O device can be used by a program in execution and controls access to and use of files.</a:t>
            </a:r>
          </a:p>
          <a:p>
            <a:pPr>
              <a:buFontTx/>
              <a:buChar char="•"/>
            </a:pPr>
            <a:endParaRPr lang="en-NZ" dirty="0" smtClean="0"/>
          </a:p>
          <a:p>
            <a:r>
              <a:rPr lang="en-NZ" dirty="0" smtClean="0"/>
              <a:t>The processor itself is a resource, and the OS must determine how much processor time is to be devoted to the execution of a particular user program. </a:t>
            </a:r>
          </a:p>
          <a:p>
            <a:pPr lvl="1">
              <a:buFontTx/>
              <a:buChar char="•"/>
            </a:pPr>
            <a:r>
              <a:rPr lang="en-NZ" dirty="0" smtClean="0"/>
              <a:t> In the case of a multiple-processor system, this decision must span all of the processors.</a:t>
            </a:r>
            <a:endParaRPr lang="en-US" dirty="0" smtClean="0"/>
          </a:p>
        </p:txBody>
      </p:sp>
      <p:sp>
        <p:nvSpPr>
          <p:cNvPr id="4" name="Slide Number Placeholder 3"/>
          <p:cNvSpPr>
            <a:spLocks noGrp="1"/>
          </p:cNvSpPr>
          <p:nvPr>
            <p:ph type="sldNum" sz="quarter" idx="5"/>
          </p:nvPr>
        </p:nvSpPr>
        <p:spPr/>
        <p:txBody>
          <a:bodyPr/>
          <a:lstStyle/>
          <a:p>
            <a:pPr>
              <a:defRPr/>
            </a:pPr>
            <a:fld id="{EA391677-F888-48D1-B6AB-C12D1A71E837}" type="slidenum">
              <a:rPr lang="en-US" smtClean="0"/>
              <a:pPr>
                <a:defRPr/>
              </a:pPr>
              <a:t>41</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OS functions in the same way as ordinary computer software; </a:t>
            </a:r>
          </a:p>
          <a:p>
            <a:pPr lvl="1">
              <a:buFontTx/>
              <a:buChar char="•"/>
            </a:pPr>
            <a:r>
              <a:rPr lang="en-NZ" dirty="0" smtClean="0"/>
              <a:t> It is a program or suite of programs executed by the processor.</a:t>
            </a:r>
          </a:p>
          <a:p>
            <a:pPr lvl="1">
              <a:buFontTx/>
              <a:buChar char="•"/>
            </a:pPr>
            <a:endParaRPr lang="en-NZ" dirty="0" smtClean="0"/>
          </a:p>
          <a:p>
            <a:r>
              <a:rPr lang="en-NZ" dirty="0" smtClean="0"/>
              <a:t>The OS frequently relinquishes control and must depend on the processor to allow it to regain control.</a:t>
            </a:r>
            <a:endParaRPr lang="en-US" dirty="0" smtClean="0"/>
          </a:p>
        </p:txBody>
      </p:sp>
      <p:sp>
        <p:nvSpPr>
          <p:cNvPr id="4" name="Slide Number Placeholder 3"/>
          <p:cNvSpPr>
            <a:spLocks noGrp="1"/>
          </p:cNvSpPr>
          <p:nvPr>
            <p:ph type="sldNum" sz="quarter" idx="5"/>
          </p:nvPr>
        </p:nvSpPr>
        <p:spPr/>
        <p:txBody>
          <a:bodyPr/>
          <a:lstStyle/>
          <a:p>
            <a:pPr>
              <a:defRPr/>
            </a:pPr>
            <a:fld id="{462985FB-85C7-48F4-A4A4-F859DB97B1F7}" type="slidenum">
              <a:rPr lang="en-US" smtClean="0"/>
              <a:pPr>
                <a:defRPr/>
              </a:pPr>
              <a:t>42</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In a single application system, uniprogramming, the processor spends a certain amount of time executing, until it reaches an I/O instruction. </a:t>
            </a:r>
          </a:p>
          <a:p>
            <a:endParaRPr lang="en-NZ" smtClean="0"/>
          </a:p>
          <a:p>
            <a:r>
              <a:rPr lang="en-NZ" smtClean="0"/>
              <a:t>It must then wait until that I/O instruction concludes before proceeding.</a:t>
            </a:r>
          </a:p>
          <a:p>
            <a:endParaRPr lang="en-NZ" smtClean="0"/>
          </a:p>
          <a:p>
            <a:r>
              <a:rPr lang="en-NZ" smtClean="0"/>
              <a:t>This inefficiency is not necessary.</a:t>
            </a:r>
            <a:endParaRPr lang="en-US" smtClean="0"/>
          </a:p>
        </p:txBody>
      </p:sp>
      <p:sp>
        <p:nvSpPr>
          <p:cNvPr id="4" name="Slide Number Placeholder 3"/>
          <p:cNvSpPr>
            <a:spLocks noGrp="1"/>
          </p:cNvSpPr>
          <p:nvPr>
            <p:ph type="sldNum" sz="quarter" idx="5"/>
          </p:nvPr>
        </p:nvSpPr>
        <p:spPr/>
        <p:txBody>
          <a:bodyPr/>
          <a:lstStyle/>
          <a:p>
            <a:pPr>
              <a:defRPr/>
            </a:pPr>
            <a:fld id="{81AB0950-78ED-45DE-B119-E186B140A8D1}" type="slidenum">
              <a:rPr lang="en-US" smtClean="0"/>
              <a:pPr>
                <a:defRPr/>
              </a:pPr>
              <a:t>44</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We know that there must be enough memory to hold the OS (resident monitor) and one user program. </a:t>
            </a:r>
          </a:p>
          <a:p>
            <a:endParaRPr lang="en-NZ" smtClean="0"/>
          </a:p>
          <a:p>
            <a:r>
              <a:rPr lang="en-NZ" smtClean="0"/>
              <a:t>Suppose that there is room for the OS and two user programs.</a:t>
            </a:r>
          </a:p>
          <a:p>
            <a:endParaRPr lang="en-NZ" smtClean="0"/>
          </a:p>
          <a:p>
            <a:r>
              <a:rPr lang="en-NZ" smtClean="0"/>
              <a:t>When one job needs to wait for I/O, the processor can switch to the other job, which is likely not waiting for I/O (Figure 2.5b).</a:t>
            </a:r>
            <a:endParaRPr lang="en-US" smtClean="0"/>
          </a:p>
        </p:txBody>
      </p:sp>
      <p:sp>
        <p:nvSpPr>
          <p:cNvPr id="4" name="Slide Number Placeholder 3"/>
          <p:cNvSpPr>
            <a:spLocks noGrp="1"/>
          </p:cNvSpPr>
          <p:nvPr>
            <p:ph type="sldNum" sz="quarter" idx="5"/>
          </p:nvPr>
        </p:nvSpPr>
        <p:spPr/>
        <p:txBody>
          <a:bodyPr/>
          <a:lstStyle/>
          <a:p>
            <a:pPr>
              <a:defRPr/>
            </a:pPr>
            <a:fld id="{E0D1A908-F356-458D-988F-27ADF956CE98}" type="slidenum">
              <a:rPr lang="en-US" smtClean="0"/>
              <a:pPr>
                <a:defRPr/>
              </a:pPr>
              <a:t>45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Further-more, we might expand memory to hold three, four, or more programs and switch among all of them (Figure 2.5c). </a:t>
            </a:r>
          </a:p>
          <a:p>
            <a:endParaRPr lang="en-NZ" dirty="0" smtClean="0"/>
          </a:p>
          <a:p>
            <a:r>
              <a:rPr lang="en-NZ" dirty="0" smtClean="0"/>
              <a:t>The approach is known as multiprogramming, or multitasking. </a:t>
            </a:r>
          </a:p>
          <a:p>
            <a:endParaRPr lang="en-NZ" dirty="0" smtClean="0"/>
          </a:p>
          <a:p>
            <a:r>
              <a:rPr lang="en-NZ" dirty="0" smtClean="0"/>
              <a:t>It is the central theme of modern operating systems.</a:t>
            </a:r>
            <a:endParaRPr lang="en-US" dirty="0" smtClean="0"/>
          </a:p>
        </p:txBody>
      </p:sp>
      <p:sp>
        <p:nvSpPr>
          <p:cNvPr id="4" name="Slide Number Placeholder 3"/>
          <p:cNvSpPr>
            <a:spLocks noGrp="1"/>
          </p:cNvSpPr>
          <p:nvPr>
            <p:ph type="sldNum" sz="quarter" idx="5"/>
          </p:nvPr>
        </p:nvSpPr>
        <p:spPr/>
        <p:txBody>
          <a:bodyPr/>
          <a:lstStyle/>
          <a:p>
            <a:pPr>
              <a:defRPr/>
            </a:pPr>
            <a:fld id="{D76F6283-8864-4459-A569-6C8807EBB69C}" type="slidenum">
              <a:rPr lang="en-US" smtClean="0"/>
              <a:pPr>
                <a:defRPr/>
              </a:pPr>
              <a:t>46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A program to be executed by a processor consists of a set of instructions stored in memory. </a:t>
            </a:r>
          </a:p>
          <a:p>
            <a:endParaRPr lang="en-NZ" smtClean="0"/>
          </a:p>
          <a:p>
            <a:r>
              <a:rPr lang="en-NZ" smtClean="0"/>
              <a:t>In its simplest form, instruction processing consists of two steps: </a:t>
            </a:r>
          </a:p>
          <a:p>
            <a:pPr lvl="1">
              <a:buFontTx/>
              <a:buChar char="•"/>
            </a:pPr>
            <a:r>
              <a:rPr lang="en-NZ" smtClean="0"/>
              <a:t> The processor reads (fetches) instructions from memory one at a time </a:t>
            </a:r>
          </a:p>
          <a:p>
            <a:pPr lvl="1">
              <a:buFontTx/>
              <a:buChar char="•"/>
            </a:pPr>
            <a:r>
              <a:rPr lang="en-NZ" smtClean="0"/>
              <a:t> and executes each instruction. </a:t>
            </a:r>
          </a:p>
          <a:p>
            <a:endParaRPr lang="en-NZ" smtClean="0"/>
          </a:p>
          <a:p>
            <a:r>
              <a:rPr lang="en-NZ" smtClean="0"/>
              <a:t>Program execution consists of repeating the process of instruction fetch and instruction execution. </a:t>
            </a:r>
          </a:p>
        </p:txBody>
      </p:sp>
      <p:sp>
        <p:nvSpPr>
          <p:cNvPr id="4" name="Slide Number Placeholder 3"/>
          <p:cNvSpPr>
            <a:spLocks noGrp="1"/>
          </p:cNvSpPr>
          <p:nvPr>
            <p:ph type="sldNum" sz="quarter" idx="5"/>
          </p:nvPr>
        </p:nvSpPr>
        <p:spPr/>
        <p:txBody>
          <a:bodyPr/>
          <a:lstStyle/>
          <a:p>
            <a:pPr>
              <a:defRPr/>
            </a:pPr>
            <a:fld id="{EFEC53FA-CE35-4905-A5C7-3A4FC71822A5}" type="slidenum">
              <a:rPr lang="en-US" smtClean="0"/>
              <a:pPr>
                <a:defRPr/>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931863" y="739775"/>
            <a:ext cx="4937125" cy="3703638"/>
          </a:xfrm>
          <a:ln/>
        </p:spPr>
      </p:sp>
      <p:sp>
        <p:nvSpPr>
          <p:cNvPr id="798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31863" y="739775"/>
            <a:ext cx="4937125" cy="3703638"/>
          </a:xfrm>
          <a:ln/>
        </p:spPr>
      </p:sp>
      <p:sp>
        <p:nvSpPr>
          <p:cNvPr id="7885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31863" y="739775"/>
            <a:ext cx="4937125" cy="3703638"/>
          </a:xfrm>
          <a:ln/>
        </p:spPr>
      </p:sp>
      <p:sp>
        <p:nvSpPr>
          <p:cNvPr id="7885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With the use of multiprogramming, batch processing can be quite efficient. </a:t>
            </a:r>
          </a:p>
          <a:p>
            <a:endParaRPr lang="en-NZ" dirty="0" smtClean="0"/>
          </a:p>
          <a:p>
            <a:r>
              <a:rPr lang="en-NZ" dirty="0" smtClean="0"/>
              <a:t>However, for many jobs, it is desirable to provide a mode in which the user interacts directly with the computer. </a:t>
            </a:r>
          </a:p>
          <a:p>
            <a:pPr lvl="1">
              <a:buFontTx/>
              <a:buChar char="•"/>
            </a:pPr>
            <a:r>
              <a:rPr lang="en-NZ" dirty="0" smtClean="0"/>
              <a:t> Indeed, for some jobs, such as transaction processing, an interactive mode is essential.</a:t>
            </a:r>
          </a:p>
          <a:p>
            <a:pPr lvl="1">
              <a:buFontTx/>
              <a:buChar char="•"/>
            </a:pPr>
            <a:endParaRPr lang="en-NZ" dirty="0" smtClean="0"/>
          </a:p>
          <a:p>
            <a:r>
              <a:rPr lang="en-NZ" dirty="0" smtClean="0"/>
              <a:t>Today, the requirement for an interactive computing facility can be, and often is, met by the use of a dedicated personal computer or workstation.</a:t>
            </a:r>
          </a:p>
          <a:p>
            <a:pPr lvl="1">
              <a:buFontTx/>
              <a:buChar char="•"/>
            </a:pPr>
            <a:r>
              <a:rPr lang="en-NZ" dirty="0" smtClean="0"/>
              <a:t> That option was not available in the 1960s, when most computers were big and costly. </a:t>
            </a:r>
          </a:p>
          <a:p>
            <a:pPr lvl="1">
              <a:buFontTx/>
              <a:buChar char="•"/>
            </a:pPr>
            <a:r>
              <a:rPr lang="en-NZ" dirty="0" smtClean="0"/>
              <a:t> Instead, </a:t>
            </a:r>
            <a:r>
              <a:rPr lang="en-NZ" b="1" dirty="0" smtClean="0"/>
              <a:t>time sharing </a:t>
            </a:r>
            <a:r>
              <a:rPr lang="en-NZ" dirty="0" smtClean="0"/>
              <a:t>was developed.</a:t>
            </a:r>
          </a:p>
          <a:p>
            <a:endParaRPr lang="en-NZ" dirty="0" smtClean="0"/>
          </a:p>
          <a:p>
            <a:r>
              <a:rPr lang="en-NZ" dirty="0" smtClean="0"/>
              <a:t>The technique is referred to as time sharing, because processor time is shared among multiple users. </a:t>
            </a:r>
          </a:p>
          <a:p>
            <a:pPr lvl="1">
              <a:buFontTx/>
              <a:buChar char="•"/>
            </a:pPr>
            <a:r>
              <a:rPr lang="en-NZ" dirty="0" smtClean="0"/>
              <a:t> In a time-sharing system, multiple users simultaneously access the system through terminals, with the OS interleaving the execution of each user program in a short burst or quantum of computation. </a:t>
            </a:r>
            <a:endParaRPr lang="en-US" dirty="0" smtClean="0"/>
          </a:p>
        </p:txBody>
      </p:sp>
      <p:sp>
        <p:nvSpPr>
          <p:cNvPr id="4" name="Slide Number Placeholder 3"/>
          <p:cNvSpPr>
            <a:spLocks noGrp="1"/>
          </p:cNvSpPr>
          <p:nvPr>
            <p:ph type="sldNum" sz="quarter" idx="5"/>
          </p:nvPr>
        </p:nvSpPr>
        <p:spPr/>
        <p:txBody>
          <a:bodyPr/>
          <a:lstStyle/>
          <a:p>
            <a:pPr>
              <a:defRPr/>
            </a:pPr>
            <a:fld id="{8DDEC33F-FF2B-42E5-8E91-DF690D149089}" type="slidenum">
              <a:rPr lang="en-US" smtClean="0"/>
              <a:pPr>
                <a:defRPr/>
              </a:pPr>
              <a:t>50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31863" y="739775"/>
            <a:ext cx="4937125" cy="3703638"/>
          </a:xfrm>
          <a:ln/>
        </p:spPr>
      </p:sp>
      <p:sp>
        <p:nvSpPr>
          <p:cNvPr id="7885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31863" y="739775"/>
            <a:ext cx="4937125" cy="3703638"/>
          </a:xfrm>
          <a:ln/>
        </p:spPr>
      </p:sp>
      <p:sp>
        <p:nvSpPr>
          <p:cNvPr id="7885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931863" y="739775"/>
            <a:ext cx="4937125" cy="3703638"/>
          </a:xfrm>
          <a:ln/>
        </p:spPr>
      </p:sp>
      <p:sp>
        <p:nvSpPr>
          <p:cNvPr id="8294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smtClean="0"/>
              <a:t>We can think of a process as consisting of three components:</a:t>
            </a:r>
          </a:p>
          <a:p>
            <a:pPr lvl="1">
              <a:defRPr/>
            </a:pPr>
            <a:r>
              <a:rPr lang="en-NZ" dirty="0" smtClean="0"/>
              <a:t>• An executable program</a:t>
            </a:r>
          </a:p>
          <a:p>
            <a:pPr lvl="1">
              <a:defRPr/>
            </a:pPr>
            <a:r>
              <a:rPr lang="en-NZ" dirty="0" smtClean="0"/>
              <a:t>• The associated data needed by the program (variables, work space, buffers, etc.)</a:t>
            </a:r>
          </a:p>
          <a:p>
            <a:pPr lvl="1">
              <a:defRPr/>
            </a:pPr>
            <a:r>
              <a:rPr lang="en-NZ" dirty="0" smtClean="0"/>
              <a:t>• The execution context of the program</a:t>
            </a:r>
          </a:p>
          <a:p>
            <a:pPr lvl="1">
              <a:defRPr/>
            </a:pPr>
            <a:endParaRPr lang="en-NZ" dirty="0" smtClean="0"/>
          </a:p>
          <a:p>
            <a:pPr>
              <a:defRPr/>
            </a:pPr>
            <a:r>
              <a:rPr lang="en-NZ" dirty="0" smtClean="0"/>
              <a:t>This last element is essential.</a:t>
            </a:r>
          </a:p>
          <a:p>
            <a:pPr>
              <a:defRPr/>
            </a:pPr>
            <a:endParaRPr lang="en-NZ" dirty="0" smtClean="0"/>
          </a:p>
          <a:p>
            <a:pPr>
              <a:defRPr/>
            </a:pPr>
            <a:r>
              <a:rPr lang="en-NZ" dirty="0" smtClean="0"/>
              <a:t>The execution context, or process state, is the internal data by which the OS is able to supervise and control the process.</a:t>
            </a:r>
          </a:p>
          <a:p>
            <a:pPr lvl="1">
              <a:buFont typeface="Arial" pitchFamily="34" charset="0"/>
              <a:buChar char="•"/>
              <a:defRPr/>
            </a:pPr>
            <a:r>
              <a:rPr lang="en-NZ" dirty="0" smtClean="0"/>
              <a:t> This internal information is separated from the process, because the OS has information not permitted to the process. </a:t>
            </a:r>
          </a:p>
          <a:p>
            <a:pPr>
              <a:buFont typeface="Arial" pitchFamily="34" charset="0"/>
              <a:buNone/>
              <a:defRPr/>
            </a:pPr>
            <a:endParaRPr lang="en-NZ" dirty="0" smtClean="0"/>
          </a:p>
          <a:p>
            <a:pPr>
              <a:buFont typeface="Arial" pitchFamily="34" charset="0"/>
              <a:buNone/>
              <a:defRPr/>
            </a:pPr>
            <a:r>
              <a:rPr lang="en-NZ" dirty="0" smtClean="0"/>
              <a:t>The context includes all of the information that the OS needs to manage the process and that the processor needs to execute the process properly including:</a:t>
            </a:r>
          </a:p>
          <a:p>
            <a:pPr lvl="1">
              <a:buFont typeface="Arial" pitchFamily="34" charset="0"/>
              <a:buChar char="•"/>
              <a:defRPr/>
            </a:pPr>
            <a:r>
              <a:rPr lang="en-NZ" dirty="0" smtClean="0"/>
              <a:t> contents of the various processor registers, such as the program counter and data registers</a:t>
            </a:r>
          </a:p>
          <a:p>
            <a:pPr lvl="1">
              <a:buFont typeface="Arial" pitchFamily="34" charset="0"/>
              <a:buChar char="•"/>
              <a:defRPr/>
            </a:pPr>
            <a:r>
              <a:rPr lang="en-NZ" dirty="0" smtClean="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5"/>
          </p:nvPr>
        </p:nvSpPr>
        <p:spPr/>
        <p:txBody>
          <a:bodyPr/>
          <a:lstStyle/>
          <a:p>
            <a:pPr>
              <a:defRPr/>
            </a:pPr>
            <a:fld id="{4DC6185E-D749-4448-87B5-419DC7AF4BC2}" type="slidenum">
              <a:rPr lang="en-US" smtClean="0"/>
              <a:pPr>
                <a:defRPr/>
              </a:pPr>
              <a:t>55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931863" y="739775"/>
            <a:ext cx="4937125" cy="3703638"/>
          </a:xfrm>
          <a:ln/>
        </p:spPr>
      </p:sp>
      <p:sp>
        <p:nvSpPr>
          <p:cNvPr id="8294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At the beginning of each instruction cycle, the processor fetches an instruction from memory.</a:t>
            </a:r>
          </a:p>
          <a:p>
            <a:endParaRPr lang="en-GB" noProof="0" dirty="0" smtClean="0"/>
          </a:p>
          <a:p>
            <a:r>
              <a:rPr lang="en-NZ" dirty="0" smtClean="0"/>
              <a:t>Typically, the program counter (PC) holds the address of the next instruction to be fetched.</a:t>
            </a:r>
          </a:p>
          <a:p>
            <a:pPr lvl="1">
              <a:buFontTx/>
              <a:buChar char="•"/>
            </a:pPr>
            <a:r>
              <a:rPr lang="en-NZ" dirty="0" smtClean="0"/>
              <a:t> Unless instructed otherwise, the processor always increments the PC after each instruction fetch so that it will fetch the next instruction in sequence (i.e., the instruction located at the next higher memory address). </a:t>
            </a:r>
            <a:endParaRPr lang="en-US" dirty="0" smtClean="0"/>
          </a:p>
        </p:txBody>
      </p:sp>
      <p:sp>
        <p:nvSpPr>
          <p:cNvPr id="4" name="Slide Number Placeholder 3"/>
          <p:cNvSpPr>
            <a:spLocks noGrp="1"/>
          </p:cNvSpPr>
          <p:nvPr>
            <p:ph type="sldNum" sz="quarter" idx="5"/>
          </p:nvPr>
        </p:nvSpPr>
        <p:spPr/>
        <p:txBody>
          <a:bodyPr/>
          <a:lstStyle/>
          <a:p>
            <a:pPr>
              <a:defRPr/>
            </a:pPr>
            <a:fld id="{47D92C34-DFB4-4FE5-AB93-CB3AAD698BA7}" type="slidenum">
              <a:rPr lang="en-US" smtClean="0"/>
              <a:pPr>
                <a:defRPr/>
              </a:pPr>
              <a:t>12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931863" y="739775"/>
            <a:ext cx="4937125" cy="3703638"/>
          </a:xfrm>
          <a:ln/>
        </p:spPr>
      </p:sp>
      <p:sp>
        <p:nvSpPr>
          <p:cNvPr id="8397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55000" lnSpcReduction="20000"/>
          </a:bodyPr>
          <a:lstStyle/>
          <a:p>
            <a:pPr>
              <a:defRPr/>
            </a:pPr>
            <a:r>
              <a:rPr lang="en-NZ" dirty="0" smtClean="0"/>
              <a:t>This figure indicates a way in which processes may be managed.</a:t>
            </a:r>
          </a:p>
          <a:p>
            <a:pPr>
              <a:defRPr/>
            </a:pPr>
            <a:endParaRPr lang="en-NZ" dirty="0" smtClean="0"/>
          </a:p>
          <a:p>
            <a:pPr>
              <a:defRPr/>
            </a:pPr>
            <a:r>
              <a:rPr lang="en-NZ" dirty="0" smtClean="0"/>
              <a:t>Two processes, A and B, exist in portions of main memory.</a:t>
            </a:r>
          </a:p>
          <a:p>
            <a:pPr lvl="1">
              <a:buFont typeface="Arial" pitchFamily="34" charset="0"/>
              <a:buChar char="•"/>
              <a:defRPr/>
            </a:pPr>
            <a:r>
              <a:rPr lang="en-NZ" dirty="0" smtClean="0"/>
              <a:t> i.e. a block of memory is allocated to each process that contains the program, data, and context information.</a:t>
            </a:r>
          </a:p>
          <a:p>
            <a:pPr lvl="1">
              <a:buFont typeface="Arial" pitchFamily="34" charset="0"/>
              <a:buChar char="•"/>
              <a:defRPr/>
            </a:pPr>
            <a:r>
              <a:rPr lang="en-NZ" dirty="0" smtClean="0"/>
              <a:t> Each process is recorded in a process list built and maintained by the OS.</a:t>
            </a:r>
          </a:p>
          <a:p>
            <a:pPr>
              <a:buFont typeface="Arial" pitchFamily="34" charset="0"/>
              <a:buNone/>
              <a:defRPr/>
            </a:pPr>
            <a:endParaRPr lang="en-NZ" dirty="0" smtClean="0"/>
          </a:p>
          <a:p>
            <a:pPr>
              <a:buFont typeface="Arial" pitchFamily="34" charset="0"/>
              <a:buNone/>
              <a:defRPr/>
            </a:pPr>
            <a:r>
              <a:rPr lang="en-NZ" dirty="0" smtClean="0"/>
              <a:t>The process list contains one entry for each process, which includes a pointer to the location of the block of memory that contains the process.</a:t>
            </a:r>
          </a:p>
          <a:p>
            <a:pPr lvl="1">
              <a:buFont typeface="Arial" pitchFamily="34" charset="0"/>
              <a:buChar char="•"/>
              <a:defRPr/>
            </a:pPr>
            <a:r>
              <a:rPr lang="en-NZ" dirty="0" smtClean="0"/>
              <a:t> The entry may also include part or all of the execution context of the process.</a:t>
            </a:r>
          </a:p>
          <a:p>
            <a:pPr>
              <a:buFont typeface="Arial" pitchFamily="34" charset="0"/>
              <a:buNone/>
              <a:defRPr/>
            </a:pPr>
            <a:endParaRPr lang="en-NZ" dirty="0" smtClean="0"/>
          </a:p>
          <a:p>
            <a:pPr>
              <a:buFont typeface="Arial" pitchFamily="34" charset="0"/>
              <a:buNone/>
              <a:defRPr/>
            </a:pPr>
            <a:r>
              <a:rPr lang="en-NZ" dirty="0" smtClean="0"/>
              <a:t>The remainder of the execution context is stored elsewhere, perhaps with the process itself (as indicated in this figure) or frequently in a separate region of memory. </a:t>
            </a:r>
          </a:p>
          <a:p>
            <a:pPr>
              <a:buFont typeface="Arial" pitchFamily="34" charset="0"/>
              <a:buNone/>
              <a:defRPr/>
            </a:pPr>
            <a:endParaRPr lang="en-NZ" dirty="0" smtClean="0"/>
          </a:p>
          <a:p>
            <a:pPr>
              <a:buFont typeface="Arial" pitchFamily="34" charset="0"/>
              <a:buNone/>
              <a:defRPr/>
            </a:pPr>
            <a:r>
              <a:rPr lang="en-NZ" dirty="0" smtClean="0"/>
              <a:t>The process index register contains the index into the process list of the process currently controlling the processor.</a:t>
            </a:r>
          </a:p>
          <a:p>
            <a:pPr>
              <a:buFont typeface="Arial" pitchFamily="34" charset="0"/>
              <a:buNone/>
              <a:defRPr/>
            </a:pPr>
            <a:endParaRPr lang="en-NZ" dirty="0" smtClean="0"/>
          </a:p>
          <a:p>
            <a:pPr>
              <a:buFont typeface="Arial" pitchFamily="34" charset="0"/>
              <a:buNone/>
              <a:defRPr/>
            </a:pPr>
            <a:r>
              <a:rPr lang="en-NZ" dirty="0" smtClean="0"/>
              <a:t>The program counter points to the next instruction in that process to be executed.</a:t>
            </a:r>
          </a:p>
          <a:p>
            <a:pPr>
              <a:buFont typeface="Arial" pitchFamily="34" charset="0"/>
              <a:buNone/>
              <a:defRPr/>
            </a:pPr>
            <a:r>
              <a:rPr lang="en-NZ" dirty="0" smtClean="0"/>
              <a:t/>
            </a:r>
            <a:br>
              <a:rPr lang="en-NZ" dirty="0" smtClean="0"/>
            </a:br>
            <a:r>
              <a:rPr lang="en-NZ" dirty="0" smtClean="0"/>
              <a:t>The base and limit registers define the region in memory occupied by the process:</a:t>
            </a:r>
          </a:p>
          <a:p>
            <a:pPr lvl="1">
              <a:buFont typeface="Arial" pitchFamily="34" charset="0"/>
              <a:buChar char="•"/>
              <a:defRPr/>
            </a:pPr>
            <a:r>
              <a:rPr lang="en-NZ" dirty="0" smtClean="0"/>
              <a:t> The base register is the starting address of the region of memory and the limit is the size of the region (in bytes or words).</a:t>
            </a:r>
          </a:p>
          <a:p>
            <a:pPr lvl="1">
              <a:buFont typeface="Arial" pitchFamily="34" charset="0"/>
              <a:buChar char="•"/>
              <a:defRPr/>
            </a:pPr>
            <a:r>
              <a:rPr lang="en-NZ" dirty="0" smtClean="0"/>
              <a:t> The program counter and all data references are interpreted relative to the base register and must not exceed the value in the limit register. </a:t>
            </a:r>
          </a:p>
          <a:p>
            <a:pPr lvl="1">
              <a:buFont typeface="Arial" pitchFamily="34" charset="0"/>
              <a:buChar char="•"/>
              <a:defRPr/>
            </a:pPr>
            <a:r>
              <a:rPr lang="en-NZ" dirty="0" smtClean="0"/>
              <a:t> This prevents interprocess interference.</a:t>
            </a:r>
          </a:p>
          <a:p>
            <a:pPr lvl="1">
              <a:buFont typeface="Arial" pitchFamily="34" charset="0"/>
              <a:buChar char="•"/>
              <a:defRPr/>
            </a:pPr>
            <a:endParaRPr lang="en-NZ" dirty="0" smtClean="0"/>
          </a:p>
          <a:p>
            <a:pPr>
              <a:defRPr/>
            </a:pPr>
            <a:r>
              <a:rPr lang="en-NZ" dirty="0" smtClean="0"/>
              <a:t>In Figure 2.8, the process index register indicates that process B is executing.</a:t>
            </a:r>
          </a:p>
          <a:p>
            <a:pPr lvl="1">
              <a:buFont typeface="Arial" pitchFamily="34" charset="0"/>
              <a:buChar char="•"/>
              <a:defRPr/>
            </a:pPr>
            <a:r>
              <a:rPr lang="en-NZ" dirty="0" smtClean="0"/>
              <a:t> Process A was previously executing but has been temporarily interrupted.</a:t>
            </a:r>
          </a:p>
          <a:p>
            <a:pPr>
              <a:buFont typeface="Arial" pitchFamily="34" charset="0"/>
              <a:buNone/>
              <a:defRPr/>
            </a:pPr>
            <a:endParaRPr lang="en-NZ" dirty="0" smtClean="0"/>
          </a:p>
          <a:p>
            <a:pPr>
              <a:buFont typeface="Arial" pitchFamily="34" charset="0"/>
              <a:buNone/>
              <a:defRPr/>
            </a:pPr>
            <a:r>
              <a:rPr lang="en-NZ" dirty="0" smtClean="0"/>
              <a:t>The contents of all the registers at the moment of A’s interruption were recorded in its execution context. </a:t>
            </a:r>
          </a:p>
          <a:p>
            <a:pPr>
              <a:buFont typeface="Arial" pitchFamily="34" charset="0"/>
              <a:buNone/>
              <a:defRPr/>
            </a:pPr>
            <a:endParaRPr lang="en-NZ" dirty="0" smtClean="0"/>
          </a:p>
          <a:p>
            <a:pPr>
              <a:buFont typeface="Arial" pitchFamily="34" charset="0"/>
              <a:buNone/>
              <a:defRPr/>
            </a:pPr>
            <a:r>
              <a:rPr lang="en-NZ" dirty="0" smtClean="0"/>
              <a:t>Later, the OS can perform a process switch and resume execution of process A.</a:t>
            </a:r>
          </a:p>
          <a:p>
            <a:pPr>
              <a:buFont typeface="Arial" pitchFamily="34" charset="0"/>
              <a:buNone/>
              <a:defRPr/>
            </a:pPr>
            <a:endParaRPr lang="en-NZ" dirty="0" smtClean="0"/>
          </a:p>
          <a:p>
            <a:pPr>
              <a:buFont typeface="Arial" pitchFamily="34" charset="0"/>
              <a:buNone/>
              <a:defRPr/>
            </a:pPr>
            <a:r>
              <a:rPr lang="en-NZ" dirty="0" smtClean="0"/>
              <a:t>The process switch consists of storing the context of B and restoring the context of A.</a:t>
            </a:r>
          </a:p>
          <a:p>
            <a:pPr>
              <a:buFont typeface="Arial" pitchFamily="34" charset="0"/>
              <a:buNone/>
              <a:defRPr/>
            </a:pPr>
            <a:endParaRPr lang="en-NZ" dirty="0" smtClean="0"/>
          </a:p>
          <a:p>
            <a:pPr>
              <a:buFont typeface="Arial" pitchFamily="34" charset="0"/>
              <a:buNone/>
              <a:defRPr/>
            </a:pPr>
            <a:r>
              <a:rPr lang="en-NZ" dirty="0" smtClean="0"/>
              <a:t>When the program counter is loaded with a value pointing into A’s program area, process A will automatically resume execution.</a:t>
            </a:r>
            <a:endParaRPr lang="en-US" dirty="0"/>
          </a:p>
        </p:txBody>
      </p:sp>
      <p:sp>
        <p:nvSpPr>
          <p:cNvPr id="4" name="Slide Number Placeholder 3"/>
          <p:cNvSpPr>
            <a:spLocks noGrp="1"/>
          </p:cNvSpPr>
          <p:nvPr>
            <p:ph type="sldNum" sz="quarter" idx="5"/>
          </p:nvPr>
        </p:nvSpPr>
        <p:spPr/>
        <p:txBody>
          <a:bodyPr/>
          <a:lstStyle/>
          <a:p>
            <a:pPr>
              <a:defRPr/>
            </a:pPr>
            <a:fld id="{6196056A-B9AA-4826-A445-67F6DF4C1389}" type="slidenum">
              <a:rPr lang="en-US" smtClean="0"/>
              <a:pPr>
                <a:defRPr/>
              </a:pPr>
              <a:t>58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1863" y="739775"/>
            <a:ext cx="4937125" cy="3703638"/>
          </a:xfrm>
          <a:ln/>
        </p:spPr>
      </p:sp>
      <p:sp>
        <p:nvSpPr>
          <p:cNvPr id="8089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1863" y="739775"/>
            <a:ext cx="4937125" cy="3703638"/>
          </a:xfrm>
          <a:ln/>
        </p:spPr>
      </p:sp>
      <p:sp>
        <p:nvSpPr>
          <p:cNvPr id="8089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pPr>
              <a:lnSpc>
                <a:spcPct val="90000"/>
              </a:lnSpc>
            </a:pPr>
            <a:r>
              <a:rPr lang="en-US" sz="2400" dirty="0" smtClean="0"/>
              <a:t>Must be able to differentiate between execution of OS code and user defined code.</a:t>
            </a:r>
          </a:p>
          <a:p>
            <a:pPr>
              <a:lnSpc>
                <a:spcPct val="90000"/>
              </a:lnSpc>
            </a:pPr>
            <a:endParaRPr lang="en-US" sz="2400" dirty="0" smtClean="0"/>
          </a:p>
          <a:p>
            <a:pPr>
              <a:lnSpc>
                <a:spcPct val="90000"/>
              </a:lnSpc>
            </a:pPr>
            <a:r>
              <a:rPr lang="en-US" sz="2400" dirty="0" smtClean="0"/>
              <a:t>Most computer systems provide </a:t>
            </a:r>
            <a:r>
              <a:rPr lang="en-US" sz="2400" b="1" dirty="0" smtClean="0">
                <a:solidFill>
                  <a:srgbClr val="00B0F0"/>
                </a:solidFill>
              </a:rPr>
              <a:t>hardware support</a:t>
            </a:r>
            <a:r>
              <a:rPr lang="en-US" sz="2400" dirty="0" smtClean="0"/>
              <a:t> to differentiate between different modes. </a:t>
            </a:r>
          </a:p>
          <a:p>
            <a:pPr lvl="1">
              <a:lnSpc>
                <a:spcPct val="90000"/>
              </a:lnSpc>
            </a:pPr>
            <a:r>
              <a:rPr lang="en-US" sz="2000" dirty="0" smtClean="0"/>
              <a:t>A bit called mode bit is added to hardware of the computer to indicate the current mode. </a:t>
            </a:r>
          </a:p>
          <a:p>
            <a:pPr>
              <a:lnSpc>
                <a:spcPct val="90000"/>
              </a:lnSpc>
            </a:pPr>
            <a:endParaRPr lang="en-US" sz="2400" dirty="0" smtClean="0"/>
          </a:p>
          <a:p>
            <a:pPr>
              <a:lnSpc>
                <a:spcPct val="90000"/>
              </a:lnSpc>
            </a:pPr>
            <a:r>
              <a:rPr lang="en-US" sz="2400" dirty="0" smtClean="0"/>
              <a:t>Two modes are typically used: user mode and kernel mode (also called supervisor mode, system mode, or privileged mode)</a:t>
            </a:r>
          </a:p>
          <a:p>
            <a:pPr>
              <a:lnSpc>
                <a:spcPct val="90000"/>
              </a:lnSpc>
            </a:pPr>
            <a:endParaRPr lang="en-US" sz="2400" dirty="0" smtClean="0"/>
          </a:p>
          <a:p>
            <a:pPr>
              <a:lnSpc>
                <a:spcPct val="90000"/>
              </a:lnSpc>
            </a:pPr>
            <a:r>
              <a:rPr lang="en-US" sz="2400" dirty="0" smtClean="0"/>
              <a:t>When a user application runs, system is in user mode.</a:t>
            </a:r>
          </a:p>
          <a:p>
            <a:pPr>
              <a:lnSpc>
                <a:spcPct val="90000"/>
              </a:lnSpc>
            </a:pPr>
            <a:r>
              <a:rPr lang="en-US" sz="2400" dirty="0" smtClean="0"/>
              <a:t>When a user application requests a service from operating system (via a system call), it must </a:t>
            </a:r>
            <a:r>
              <a:rPr lang="en-US" sz="2400" dirty="0" err="1" smtClean="0"/>
              <a:t>tranition</a:t>
            </a:r>
            <a:r>
              <a:rPr lang="en-US" sz="2400" dirty="0" smtClean="0"/>
              <a:t> from user to kernel mode.</a:t>
            </a:r>
          </a:p>
          <a:p>
            <a:pPr>
              <a:lnSpc>
                <a:spcPct val="90000"/>
              </a:lnSpc>
            </a:pPr>
            <a:endParaRPr lang="en-US" sz="2400" dirty="0" smtClean="0"/>
          </a:p>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1863" y="739775"/>
            <a:ext cx="4937125" cy="3703638"/>
          </a:xfrm>
          <a:ln/>
        </p:spPr>
      </p:sp>
      <p:sp>
        <p:nvSpPr>
          <p:cNvPr id="8089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pPr>
              <a:lnSpc>
                <a:spcPct val="90000"/>
              </a:lnSpc>
            </a:pPr>
            <a:r>
              <a:rPr lang="en-US" sz="2400" dirty="0" smtClean="0"/>
              <a:t>Must be able to differentiate between execution of OS code and user defined code.</a:t>
            </a:r>
          </a:p>
          <a:p>
            <a:pPr>
              <a:lnSpc>
                <a:spcPct val="90000"/>
              </a:lnSpc>
            </a:pPr>
            <a:endParaRPr lang="en-US" sz="2400" dirty="0" smtClean="0"/>
          </a:p>
          <a:p>
            <a:pPr>
              <a:lnSpc>
                <a:spcPct val="90000"/>
              </a:lnSpc>
            </a:pPr>
            <a:r>
              <a:rPr lang="en-US" sz="2400" dirty="0" smtClean="0"/>
              <a:t>Most computer systems provide </a:t>
            </a:r>
            <a:r>
              <a:rPr lang="en-US" sz="2400" b="1" dirty="0" smtClean="0">
                <a:solidFill>
                  <a:srgbClr val="00B0F0"/>
                </a:solidFill>
              </a:rPr>
              <a:t>hardware support</a:t>
            </a:r>
            <a:r>
              <a:rPr lang="en-US" sz="2400" dirty="0" smtClean="0"/>
              <a:t> to differentiate between different modes. </a:t>
            </a:r>
          </a:p>
          <a:p>
            <a:pPr lvl="1">
              <a:lnSpc>
                <a:spcPct val="90000"/>
              </a:lnSpc>
            </a:pPr>
            <a:r>
              <a:rPr lang="en-US" sz="2000" dirty="0" smtClean="0"/>
              <a:t>A bit called mode bit is added to hardware of the computer to indicate the current mode. </a:t>
            </a:r>
          </a:p>
          <a:p>
            <a:pPr>
              <a:lnSpc>
                <a:spcPct val="90000"/>
              </a:lnSpc>
            </a:pPr>
            <a:endParaRPr lang="en-US" sz="2400" dirty="0" smtClean="0"/>
          </a:p>
          <a:p>
            <a:pPr>
              <a:lnSpc>
                <a:spcPct val="90000"/>
              </a:lnSpc>
            </a:pPr>
            <a:r>
              <a:rPr lang="en-US" sz="2400" dirty="0" smtClean="0"/>
              <a:t>Two modes are typically used: user mode and kernel mode (also called supervisor mode, system mode, or privileged mode)</a:t>
            </a:r>
          </a:p>
          <a:p>
            <a:pPr>
              <a:lnSpc>
                <a:spcPct val="90000"/>
              </a:lnSpc>
            </a:pPr>
            <a:endParaRPr lang="en-US" sz="2400" dirty="0" smtClean="0"/>
          </a:p>
          <a:p>
            <a:pPr>
              <a:lnSpc>
                <a:spcPct val="90000"/>
              </a:lnSpc>
            </a:pPr>
            <a:r>
              <a:rPr lang="en-US" sz="2400" dirty="0" smtClean="0"/>
              <a:t>When a user application runs, system is in user mode.</a:t>
            </a:r>
          </a:p>
          <a:p>
            <a:pPr>
              <a:lnSpc>
                <a:spcPct val="90000"/>
              </a:lnSpc>
            </a:pPr>
            <a:r>
              <a:rPr lang="en-US" sz="2400" dirty="0" smtClean="0"/>
              <a:t>When a user application requests a service from operating system (via a system call), it must </a:t>
            </a:r>
            <a:r>
              <a:rPr lang="en-US" sz="2400" dirty="0" err="1" smtClean="0"/>
              <a:t>tranition</a:t>
            </a:r>
            <a:r>
              <a:rPr lang="en-US" sz="2400" dirty="0" smtClean="0"/>
              <a:t> from user to kernel mode.</a:t>
            </a:r>
          </a:p>
          <a:p>
            <a:pPr>
              <a:lnSpc>
                <a:spcPct val="90000"/>
              </a:lnSpc>
            </a:pPr>
            <a:endParaRPr lang="en-US" sz="2400" dirty="0" smtClean="0"/>
          </a:p>
          <a:p>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31863" y="739775"/>
            <a:ext cx="4937125" cy="3703638"/>
          </a:xfrm>
          <a:ln/>
        </p:spPr>
      </p:sp>
      <p:sp>
        <p:nvSpPr>
          <p:cNvPr id="8192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31863" y="739775"/>
            <a:ext cx="4937125" cy="3703638"/>
          </a:xfrm>
          <a:ln/>
        </p:spPr>
      </p:sp>
      <p:sp>
        <p:nvSpPr>
          <p:cNvPr id="8192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GB" noProof="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31863" y="739775"/>
            <a:ext cx="4937125" cy="3703638"/>
          </a:xfrm>
          <a:ln/>
        </p:spPr>
      </p:sp>
      <p:sp>
        <p:nvSpPr>
          <p:cNvPr id="6349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31863" y="739775"/>
            <a:ext cx="4937125" cy="3703638"/>
          </a:xfrm>
          <a:ln/>
        </p:spPr>
      </p:sp>
      <p:sp>
        <p:nvSpPr>
          <p:cNvPr id="6758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To accommodate interrupts, an interrupt stage is added to the instruction cycle, as shown here (compare Figure 1.2 earlier). </a:t>
            </a:r>
          </a:p>
          <a:p>
            <a:endParaRPr lang="en-NZ" dirty="0" smtClean="0"/>
          </a:p>
          <a:p>
            <a:r>
              <a:rPr lang="en-NZ" dirty="0" smtClean="0"/>
              <a:t>In the interrupt stage, the processor checks to see if any interrupts have occurred, indicated by the presence of an interrupt signal. </a:t>
            </a:r>
          </a:p>
          <a:p>
            <a:pPr lvl="1">
              <a:buFontTx/>
              <a:buChar char="•"/>
            </a:pPr>
            <a:r>
              <a:rPr lang="en-NZ" dirty="0" smtClean="0"/>
              <a:t> If no interrupts are pending, the processor proceeds to the fetch stage and fetches the next instruction of the current program. </a:t>
            </a:r>
          </a:p>
          <a:p>
            <a:pPr lvl="1">
              <a:buFontTx/>
              <a:buChar char="•"/>
            </a:pPr>
            <a:r>
              <a:rPr lang="en-NZ" dirty="0" smtClean="0"/>
              <a:t> If an interrupt is pending, the processor suspends execution of the current program and executes an interrupt-handler routine. </a:t>
            </a:r>
          </a:p>
          <a:p>
            <a:endParaRPr lang="en-NZ" dirty="0" smtClean="0"/>
          </a:p>
          <a:p>
            <a:r>
              <a:rPr lang="en-NZ" dirty="0" smtClean="0"/>
              <a:t>The interrupt-handler routine is generally part of the OS. </a:t>
            </a:r>
          </a:p>
          <a:p>
            <a:pPr lvl="1">
              <a:buFontTx/>
              <a:buChar char="•"/>
            </a:pPr>
            <a:r>
              <a:rPr lang="en-NZ" dirty="0" smtClean="0"/>
              <a:t>Typically, this routine determines the nature of the interrupt and performs whatever actions are needed.</a:t>
            </a:r>
          </a:p>
          <a:p>
            <a:endParaRPr lang="en-NZ" dirty="0" smtClean="0"/>
          </a:p>
          <a:p>
            <a:r>
              <a:rPr lang="en-NZ" dirty="0" smtClean="0"/>
              <a:t>In the example we have been using, the handler determines which I/O module generated the interrupt and may branch to a program that will write more data out to that I/O module.</a:t>
            </a:r>
          </a:p>
          <a:p>
            <a:pPr lvl="1">
              <a:buFontTx/>
              <a:buChar char="•"/>
            </a:pPr>
            <a:r>
              <a:rPr lang="en-NZ" dirty="0" smtClean="0"/>
              <a:t> When the interrupt-handler routine is completed, the processor can resume execution of the user program at the point of interruption.</a:t>
            </a:r>
            <a:endParaRPr lang="en-US" dirty="0" smtClean="0"/>
          </a:p>
        </p:txBody>
      </p:sp>
      <p:sp>
        <p:nvSpPr>
          <p:cNvPr id="4" name="Slide Number Placeholder 3"/>
          <p:cNvSpPr>
            <a:spLocks noGrp="1"/>
          </p:cNvSpPr>
          <p:nvPr>
            <p:ph type="sldNum" sz="quarter" idx="5"/>
          </p:nvPr>
        </p:nvSpPr>
        <p:spPr/>
        <p:txBody>
          <a:bodyPr/>
          <a:lstStyle/>
          <a:p>
            <a:pPr>
              <a:defRPr/>
            </a:pPr>
            <a:fld id="{B51433E5-9E82-47A7-8118-1219539E6540}" type="slidenum">
              <a:rPr lang="en-US" smtClean="0"/>
              <a:pPr>
                <a:defRPr/>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Virtually all computers provide a mechanism by which other modules (I/O, memory) may interrupt the normal sequencing of the processor. </a:t>
            </a:r>
          </a:p>
          <a:p>
            <a:endParaRPr lang="en-NZ" dirty="0" smtClean="0"/>
          </a:p>
          <a:p>
            <a:r>
              <a:rPr lang="en-NZ" dirty="0" smtClean="0"/>
              <a:t>Interrupts are provided primarily as a way to improve processor utilization.</a:t>
            </a:r>
          </a:p>
          <a:p>
            <a:pPr lvl="1">
              <a:buFontTx/>
              <a:buChar char="•"/>
            </a:pPr>
            <a:r>
              <a:rPr lang="en-NZ" dirty="0" smtClean="0"/>
              <a:t>For </a:t>
            </a:r>
            <a:r>
              <a:rPr lang="en-NZ" dirty="0" err="1" smtClean="0"/>
              <a:t>example,most</a:t>
            </a:r>
            <a:r>
              <a:rPr lang="en-NZ" dirty="0" smtClean="0"/>
              <a:t> I/O devices are much slower than the processor.</a:t>
            </a:r>
          </a:p>
          <a:p>
            <a:endParaRPr lang="en-NZ" dirty="0" smtClean="0"/>
          </a:p>
          <a:p>
            <a:r>
              <a:rPr lang="en-NZ" dirty="0" smtClean="0"/>
              <a:t>Suppose that the processor is transferring data to a printer using the instruction cycle scheme described earlier. </a:t>
            </a:r>
          </a:p>
          <a:p>
            <a:pPr lvl="1">
              <a:buFontTx/>
              <a:buChar char="•"/>
            </a:pPr>
            <a:r>
              <a:rPr lang="en-NZ" dirty="0" smtClean="0"/>
              <a:t> After each write operation, the processor must pause and remain idle until the printer catches up. </a:t>
            </a:r>
          </a:p>
          <a:p>
            <a:endParaRPr lang="en-NZ" dirty="0" smtClean="0"/>
          </a:p>
          <a:p>
            <a:r>
              <a:rPr lang="en-NZ" dirty="0" smtClean="0"/>
              <a:t>The length of this pause may be on the order of many thousands or even millions of instruction cycles.</a:t>
            </a:r>
          </a:p>
          <a:p>
            <a:pPr lvl="1">
              <a:buFontTx/>
              <a:buChar char="•"/>
            </a:pPr>
            <a:r>
              <a:rPr lang="en-NZ" dirty="0" smtClean="0"/>
              <a:t> Clearly, this is a very wasteful use of the processor.</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BDE443EA-7616-40BF-B939-7ED1E7D5EF51}"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24/09/2012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606B62-61E3-41D5-AD38-0A34BC976F1A}" type="datetimeFigureOut">
              <a:rPr lang="en-GB" smtClean="0"/>
              <a:pPr/>
              <a:t>24/09/2012</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267FF4A-0327-4AD6-9658-7EC25D13B331}"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5616" y="548680"/>
            <a:ext cx="7406640" cy="995370"/>
          </a:xfrm>
        </p:spPr>
        <p:txBody>
          <a:bodyPr/>
          <a:lstStyle/>
          <a:p>
            <a:pPr algn="ctr" eaLnBrk="1" hangingPunct="1"/>
            <a:r>
              <a:rPr lang="en-US" dirty="0" smtClean="0"/>
              <a:t>Operating Systems</a:t>
            </a:r>
          </a:p>
        </p:txBody>
      </p:sp>
      <p:sp>
        <p:nvSpPr>
          <p:cNvPr id="21507" name="Rectangle 3"/>
          <p:cNvSpPr>
            <a:spLocks noGrp="1" noChangeArrowheads="1"/>
          </p:cNvSpPr>
          <p:nvPr>
            <p:ph type="subTitle" idx="1"/>
          </p:nvPr>
        </p:nvSpPr>
        <p:spPr>
          <a:xfrm>
            <a:off x="1043608" y="4267497"/>
            <a:ext cx="6019800" cy="601663"/>
          </a:xfrm>
        </p:spPr>
        <p:txBody>
          <a:bodyPr/>
          <a:lstStyle/>
          <a:p>
            <a:pPr eaLnBrk="1" hangingPunct="1">
              <a:lnSpc>
                <a:spcPct val="80000"/>
              </a:lnSpc>
            </a:pPr>
            <a:r>
              <a:rPr lang="en-US" sz="2000" b="1" dirty="0" smtClean="0"/>
              <a:t>Hammad Afzal</a:t>
            </a:r>
          </a:p>
          <a:p>
            <a:pPr algn="ctr" eaLnBrk="1" hangingPunct="1">
              <a:lnSpc>
                <a:spcPct val="80000"/>
              </a:lnSpc>
            </a:pPr>
            <a:endParaRPr lang="en-US" sz="2000" b="1" dirty="0" smtClean="0"/>
          </a:p>
          <a:p>
            <a:pPr eaLnBrk="1" hangingPunct="1"/>
            <a:endParaRPr lang="en-US" dirty="0" smtClean="0"/>
          </a:p>
        </p:txBody>
      </p:sp>
      <p:sp>
        <p:nvSpPr>
          <p:cNvPr id="21508" name="Rectangle 4"/>
          <p:cNvSpPr>
            <a:spLocks noChangeArrowheads="1"/>
          </p:cNvSpPr>
          <p:nvPr/>
        </p:nvSpPr>
        <p:spPr bwMode="auto">
          <a:xfrm>
            <a:off x="1139428" y="4868863"/>
            <a:ext cx="5304779" cy="1077218"/>
          </a:xfrm>
          <a:prstGeom prst="rect">
            <a:avLst/>
          </a:prstGeom>
          <a:noFill/>
          <a:ln w="9525">
            <a:noFill/>
            <a:miter lim="800000"/>
            <a:headEnd/>
            <a:tailEnd/>
          </a:ln>
        </p:spPr>
        <p:txBody>
          <a:bodyPr wrap="square">
            <a:spAutoFit/>
          </a:bodyPr>
          <a:lstStyle/>
          <a:p>
            <a:endParaRPr lang="en-US" sz="1600" dirty="0"/>
          </a:p>
          <a:p>
            <a:endParaRPr lang="en-US" sz="1600" dirty="0"/>
          </a:p>
          <a:p>
            <a:r>
              <a:rPr lang="en-US" sz="1600" dirty="0" smtClean="0"/>
              <a:t>Department of Computer Software Engineering</a:t>
            </a:r>
            <a:endParaRPr lang="en-US" sz="1600" dirty="0"/>
          </a:p>
          <a:p>
            <a:r>
              <a:rPr lang="en-US" sz="1600" dirty="0" smtClean="0"/>
              <a:t>National </a:t>
            </a:r>
            <a:r>
              <a:rPr lang="en-US" sz="1600" dirty="0"/>
              <a:t>University of Sciences and </a:t>
            </a:r>
            <a:r>
              <a:rPr lang="en-US" sz="1600" dirty="0" smtClean="0"/>
              <a:t>Technology (NUST)</a:t>
            </a:r>
            <a:endParaRPr lang="en-US" sz="1600" dirty="0"/>
          </a:p>
        </p:txBody>
      </p:sp>
      <p:sp>
        <p:nvSpPr>
          <p:cNvPr id="21509" name="Rectangle 5"/>
          <p:cNvSpPr>
            <a:spLocks noChangeArrowheads="1"/>
          </p:cNvSpPr>
          <p:nvPr/>
        </p:nvSpPr>
        <p:spPr bwMode="auto">
          <a:xfrm>
            <a:off x="1115616" y="4572000"/>
            <a:ext cx="2406428" cy="307777"/>
          </a:xfrm>
          <a:prstGeom prst="rect">
            <a:avLst/>
          </a:prstGeom>
          <a:noFill/>
          <a:ln w="9525">
            <a:noFill/>
            <a:miter lim="800000"/>
            <a:headEnd/>
            <a:tailEnd/>
          </a:ln>
        </p:spPr>
        <p:txBody>
          <a:bodyPr wrap="none">
            <a:spAutoFit/>
          </a:bodyPr>
          <a:lstStyle/>
          <a:p>
            <a:r>
              <a:rPr lang="en-US" sz="1400" dirty="0" smtClean="0"/>
              <a:t>hammad.afzal@mcs.edu.pk</a:t>
            </a:r>
            <a:endParaRPr lang="en-US" sz="1400" dirty="0"/>
          </a:p>
        </p:txBody>
      </p:sp>
      <p:sp>
        <p:nvSpPr>
          <p:cNvPr id="21510" name="TextBox 5"/>
          <p:cNvSpPr txBox="1">
            <a:spLocks noChangeArrowheads="1"/>
          </p:cNvSpPr>
          <p:nvPr/>
        </p:nvSpPr>
        <p:spPr bwMode="auto">
          <a:xfrm>
            <a:off x="5759624" y="1916832"/>
            <a:ext cx="3384376" cy="646331"/>
          </a:xfrm>
          <a:prstGeom prst="rect">
            <a:avLst/>
          </a:prstGeom>
          <a:noFill/>
          <a:ln w="9525">
            <a:noFill/>
            <a:miter lim="800000"/>
            <a:headEnd/>
            <a:tailEnd/>
          </a:ln>
        </p:spPr>
        <p:txBody>
          <a:bodyPr wrap="square">
            <a:spAutoFit/>
          </a:bodyPr>
          <a:lstStyle/>
          <a:p>
            <a:r>
              <a:rPr lang="en-US" dirty="0"/>
              <a:t>Chapter </a:t>
            </a:r>
            <a:r>
              <a:rPr lang="en-US" dirty="0" smtClean="0"/>
              <a:t>1</a:t>
            </a:r>
          </a:p>
          <a:p>
            <a:r>
              <a:rPr lang="en-US" b="1" dirty="0" smtClean="0"/>
              <a:t>Introduction</a:t>
            </a:r>
            <a:endParaRPr 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403648" y="0"/>
            <a:ext cx="7498080" cy="980728"/>
          </a:xfrm>
        </p:spPr>
        <p:txBody>
          <a:bodyPr>
            <a:normAutofit/>
          </a:bodyPr>
          <a:lstStyle/>
          <a:p>
            <a:pPr eaLnBrk="1" hangingPunct="1"/>
            <a:r>
              <a:rPr lang="en-US" sz="4000" dirty="0" smtClean="0"/>
              <a:t>Computer System Organization</a:t>
            </a:r>
          </a:p>
        </p:txBody>
      </p:sp>
      <p:sp>
        <p:nvSpPr>
          <p:cNvPr id="13315" name="Rectangle 3"/>
          <p:cNvSpPr>
            <a:spLocks noGrp="1" noChangeArrowheads="1"/>
          </p:cNvSpPr>
          <p:nvPr>
            <p:ph type="body" idx="4294967295"/>
          </p:nvPr>
        </p:nvSpPr>
        <p:spPr>
          <a:xfrm>
            <a:off x="1115616" y="1233488"/>
            <a:ext cx="7298134" cy="4530725"/>
          </a:xfrm>
        </p:spPr>
        <p:txBody>
          <a:bodyPr>
            <a:normAutofit/>
          </a:bodyPr>
          <a:lstStyle/>
          <a:p>
            <a:r>
              <a:rPr lang="en-US" sz="2400" dirty="0" smtClean="0"/>
              <a:t>Computer-system operation</a:t>
            </a:r>
          </a:p>
          <a:p>
            <a:pPr lvl="1"/>
            <a:r>
              <a:rPr lang="en-US" sz="2000" dirty="0" smtClean="0"/>
              <a:t>One or more CPUs, device controllers connect through common bus providing access to shared memory</a:t>
            </a:r>
          </a:p>
          <a:p>
            <a:pPr lvl="1"/>
            <a:endParaRPr lang="en-US" sz="2000" dirty="0" smtClean="0"/>
          </a:p>
          <a:p>
            <a:pPr lvl="1"/>
            <a:r>
              <a:rPr lang="en-US" sz="2000" dirty="0" smtClean="0"/>
              <a:t>Each device controller is in charge of a specific device such as disk drives, audio devices etc.</a:t>
            </a:r>
          </a:p>
          <a:p>
            <a:pPr lvl="1"/>
            <a:endParaRPr lang="en-US" sz="2400" dirty="0" smtClean="0"/>
          </a:p>
        </p:txBody>
      </p:sp>
      <p:pic>
        <p:nvPicPr>
          <p:cNvPr id="13316" name="Picture 5"/>
          <p:cNvPicPr>
            <a:picLocks noChangeAspect="1" noChangeArrowheads="1"/>
          </p:cNvPicPr>
          <p:nvPr/>
        </p:nvPicPr>
        <p:blipFill>
          <a:blip r:embed="rId3" cstate="print"/>
          <a:srcRect/>
          <a:stretch>
            <a:fillRect/>
          </a:stretch>
        </p:blipFill>
        <p:spPr bwMode="auto">
          <a:xfrm>
            <a:off x="1507058" y="3556397"/>
            <a:ext cx="6737350" cy="33289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4294967295"/>
          </p:nvPr>
        </p:nvSpPr>
        <p:spPr>
          <a:xfrm>
            <a:off x="1115616" y="1340768"/>
            <a:ext cx="7848872" cy="3096344"/>
          </a:xfrm>
        </p:spPr>
        <p:txBody>
          <a:bodyPr>
            <a:normAutofit/>
          </a:bodyPr>
          <a:lstStyle/>
          <a:p>
            <a:pPr eaLnBrk="1" hangingPunct="1">
              <a:buNone/>
              <a:defRPr/>
            </a:pPr>
            <a:r>
              <a:rPr lang="en-US" sz="2400" b="1" dirty="0" smtClean="0"/>
              <a:t>Instruction Execution</a:t>
            </a:r>
          </a:p>
          <a:p>
            <a:pPr eaLnBrk="1" hangingPunct="1">
              <a:defRPr/>
            </a:pPr>
            <a:r>
              <a:rPr lang="en-US" sz="2000" dirty="0" smtClean="0"/>
              <a:t>A program consists of a set of instructions stored in memory</a:t>
            </a:r>
          </a:p>
          <a:p>
            <a:pPr eaLnBrk="1" hangingPunct="1">
              <a:defRPr/>
            </a:pPr>
            <a:r>
              <a:rPr lang="en-US" sz="2000" dirty="0" smtClean="0"/>
              <a:t>Two steps</a:t>
            </a:r>
          </a:p>
          <a:p>
            <a:pPr lvl="1" eaLnBrk="1" hangingPunct="1">
              <a:defRPr/>
            </a:pPr>
            <a:r>
              <a:rPr lang="en-US" sz="2000" dirty="0" smtClean="0"/>
              <a:t>Processor reads (fetches) instructions from memory</a:t>
            </a:r>
          </a:p>
          <a:p>
            <a:pPr lvl="1" eaLnBrk="1" hangingPunct="1">
              <a:defRPr/>
            </a:pPr>
            <a:r>
              <a:rPr lang="en-US" sz="2000" dirty="0" smtClean="0"/>
              <a:t>Processor executes each instruction</a:t>
            </a:r>
          </a:p>
        </p:txBody>
      </p:sp>
      <p:sp>
        <p:nvSpPr>
          <p:cNvPr id="5" name="Rectangle 2"/>
          <p:cNvSpPr txBox="1">
            <a:spLocks noChangeArrowheads="1"/>
          </p:cNvSpPr>
          <p:nvPr/>
        </p:nvSpPr>
        <p:spPr>
          <a:xfrm>
            <a:off x="1331640" y="0"/>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Computer System Organization</a:t>
            </a:r>
          </a:p>
        </p:txBody>
      </p:sp>
      <p:pic>
        <p:nvPicPr>
          <p:cNvPr id="1026" name="Picture 2"/>
          <p:cNvPicPr>
            <a:picLocks noChangeAspect="1" noChangeArrowheads="1"/>
          </p:cNvPicPr>
          <p:nvPr/>
        </p:nvPicPr>
        <p:blipFill>
          <a:blip r:embed="rId3" cstate="print"/>
          <a:srcRect/>
          <a:stretch>
            <a:fillRect/>
          </a:stretch>
        </p:blipFill>
        <p:spPr bwMode="auto">
          <a:xfrm>
            <a:off x="1187624" y="3645024"/>
            <a:ext cx="7667625" cy="28083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Title 1"/>
          <p:cNvSpPr>
            <a:spLocks noGrp="1"/>
          </p:cNvSpPr>
          <p:nvPr>
            <p:ph type="title" idx="4294967295"/>
          </p:nvPr>
        </p:nvSpPr>
        <p:spPr>
          <a:xfrm>
            <a:off x="1043608" y="0"/>
            <a:ext cx="8100392" cy="1143000"/>
          </a:xfrm>
        </p:spPr>
        <p:txBody>
          <a:bodyPr>
            <a:normAutofit/>
          </a:bodyPr>
          <a:lstStyle/>
          <a:p>
            <a:pPr eaLnBrk="1" hangingPunct="1">
              <a:defRPr/>
            </a:pPr>
            <a:r>
              <a:rPr lang="en-US" sz="4000" dirty="0" smtClean="0"/>
              <a:t>Instruction Fetch and Execute</a:t>
            </a:r>
          </a:p>
        </p:txBody>
      </p:sp>
      <p:sp>
        <p:nvSpPr>
          <p:cNvPr id="63490" name="Content Placeholder 2"/>
          <p:cNvSpPr>
            <a:spLocks noGrp="1"/>
          </p:cNvSpPr>
          <p:nvPr>
            <p:ph idx="4294967295"/>
          </p:nvPr>
        </p:nvSpPr>
        <p:spPr>
          <a:xfrm>
            <a:off x="1058416" y="1124744"/>
            <a:ext cx="7762056" cy="4953000"/>
          </a:xfrm>
        </p:spPr>
        <p:txBody>
          <a:bodyPr>
            <a:normAutofit/>
          </a:bodyPr>
          <a:lstStyle/>
          <a:p>
            <a:pPr eaLnBrk="1" hangingPunct="1">
              <a:defRPr/>
            </a:pPr>
            <a:r>
              <a:rPr lang="en-US" sz="2400" dirty="0" smtClean="0"/>
              <a:t>The processor fetches the instruction from memory</a:t>
            </a:r>
          </a:p>
          <a:p>
            <a:pPr eaLnBrk="1" hangingPunct="1">
              <a:defRPr/>
            </a:pPr>
            <a:endParaRPr lang="en-US" sz="2400" dirty="0" smtClean="0"/>
          </a:p>
          <a:p>
            <a:pPr eaLnBrk="1" hangingPunct="1">
              <a:defRPr/>
            </a:pPr>
            <a:r>
              <a:rPr lang="en-US" sz="2400" dirty="0" smtClean="0"/>
              <a:t>Program counter (PC) holds address of the instruction to be fetched next</a:t>
            </a:r>
          </a:p>
          <a:p>
            <a:pPr lvl="1" eaLnBrk="1" hangingPunct="1">
              <a:defRPr/>
            </a:pPr>
            <a:r>
              <a:rPr lang="en-US" sz="2000" dirty="0" smtClean="0"/>
              <a:t>PC is incremented after each fetch</a:t>
            </a:r>
          </a:p>
          <a:p>
            <a:pPr>
              <a:defRPr/>
            </a:pPr>
            <a:endParaRPr lang="en-US" sz="2400" dirty="0" smtClean="0"/>
          </a:p>
          <a:p>
            <a:pPr>
              <a:defRPr/>
            </a:pPr>
            <a:r>
              <a:rPr lang="en-US" sz="2400" dirty="0" smtClean="0"/>
              <a:t>Fetched instruction loaded into instruction register</a:t>
            </a:r>
          </a:p>
          <a:p>
            <a:pPr>
              <a:defRPr/>
            </a:pPr>
            <a:r>
              <a:rPr lang="en-US" sz="2400" dirty="0" smtClean="0"/>
              <a:t>Instructions can be:</a:t>
            </a:r>
          </a:p>
          <a:p>
            <a:pPr lvl="1">
              <a:defRPr/>
            </a:pPr>
            <a:r>
              <a:rPr lang="en-US" sz="2000" dirty="0" smtClean="0"/>
              <a:t>Processor-memory, </a:t>
            </a:r>
          </a:p>
          <a:p>
            <a:pPr lvl="1">
              <a:defRPr/>
            </a:pPr>
            <a:r>
              <a:rPr lang="en-US" sz="2000" dirty="0" smtClean="0"/>
              <a:t>Processor-I/O, </a:t>
            </a:r>
          </a:p>
          <a:p>
            <a:pPr lvl="1">
              <a:defRPr/>
            </a:pPr>
            <a:r>
              <a:rPr lang="en-US" sz="2000" dirty="0" smtClean="0"/>
              <a:t>Data processing, </a:t>
            </a:r>
          </a:p>
          <a:p>
            <a:pPr lvl="1">
              <a:defRPr/>
            </a:pPr>
            <a:r>
              <a:rPr lang="en-US" sz="2000" dirty="0" smtClean="0"/>
              <a:t>Control</a:t>
            </a:r>
          </a:p>
          <a:p>
            <a:pPr>
              <a:defRPr/>
            </a:pPr>
            <a:endParaRPr lang="en-US" sz="2400" dirty="0" smtClean="0"/>
          </a:p>
          <a:p>
            <a:pPr>
              <a:defRPr/>
            </a:pPr>
            <a:endParaRPr lang="en-US" sz="240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403648" y="0"/>
            <a:ext cx="7498080" cy="1143000"/>
          </a:xfrm>
        </p:spPr>
        <p:txBody>
          <a:bodyPr>
            <a:normAutofit/>
          </a:bodyPr>
          <a:lstStyle/>
          <a:p>
            <a:pPr eaLnBrk="1" hangingPunct="1"/>
            <a:r>
              <a:rPr lang="en-US" sz="4000" dirty="0" smtClean="0"/>
              <a:t>Computer System Operation</a:t>
            </a:r>
          </a:p>
        </p:txBody>
      </p:sp>
      <p:sp>
        <p:nvSpPr>
          <p:cNvPr id="14339" name="Rectangle 3"/>
          <p:cNvSpPr>
            <a:spLocks noGrp="1" noChangeArrowheads="1"/>
          </p:cNvSpPr>
          <p:nvPr>
            <p:ph type="body" idx="4294967295"/>
          </p:nvPr>
        </p:nvSpPr>
        <p:spPr>
          <a:xfrm>
            <a:off x="1115616" y="1233488"/>
            <a:ext cx="7434659" cy="5075832"/>
          </a:xfrm>
        </p:spPr>
        <p:txBody>
          <a:bodyPr>
            <a:noAutofit/>
          </a:bodyPr>
          <a:lstStyle/>
          <a:p>
            <a:r>
              <a:rPr lang="en-US" sz="2000" dirty="0" smtClean="0"/>
              <a:t>I/O devices and the CPU can execute concurrently</a:t>
            </a:r>
          </a:p>
          <a:p>
            <a:endParaRPr lang="en-US" sz="2000" dirty="0" smtClean="0"/>
          </a:p>
          <a:p>
            <a:r>
              <a:rPr lang="en-US" sz="2000" dirty="0" smtClean="0"/>
              <a:t>Each device controller is in charge of a particular device type; Each device controller has a local buffer</a:t>
            </a:r>
          </a:p>
          <a:p>
            <a:endParaRPr lang="en-US" sz="2000" dirty="0" smtClean="0"/>
          </a:p>
          <a:p>
            <a:r>
              <a:rPr lang="en-US" sz="2000" dirty="0" smtClean="0"/>
              <a:t>CPU moves data from/to main memory to/from local buffers; I/O is from the device to local buffer of controller</a:t>
            </a:r>
          </a:p>
          <a:p>
            <a:endParaRPr lang="en-US" sz="2000" dirty="0" smtClean="0"/>
          </a:p>
          <a:p>
            <a:r>
              <a:rPr lang="en-US" sz="2000" dirty="0" smtClean="0"/>
              <a:t>Device controller informs CPU that it has finished its operation by causing an </a:t>
            </a:r>
            <a:r>
              <a:rPr lang="en-US" sz="2000" dirty="0" smtClean="0">
                <a:solidFill>
                  <a:srgbClr val="0000FF"/>
                </a:solidFill>
              </a:rPr>
              <a:t>interrupt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115616" y="0"/>
            <a:ext cx="8028384" cy="908720"/>
          </a:xfrm>
        </p:spPr>
        <p:txBody>
          <a:bodyPr/>
          <a:lstStyle/>
          <a:p>
            <a:pPr eaLnBrk="1" hangingPunct="1"/>
            <a:r>
              <a:rPr lang="en-US" dirty="0" smtClean="0"/>
              <a:t>I/O Structure</a:t>
            </a:r>
          </a:p>
        </p:txBody>
      </p:sp>
      <p:sp>
        <p:nvSpPr>
          <p:cNvPr id="18435" name="Rectangle 3"/>
          <p:cNvSpPr>
            <a:spLocks noGrp="1" noChangeArrowheads="1"/>
          </p:cNvSpPr>
          <p:nvPr>
            <p:ph type="body" idx="4294967295"/>
          </p:nvPr>
        </p:nvSpPr>
        <p:spPr>
          <a:xfrm>
            <a:off x="1020763" y="1124744"/>
            <a:ext cx="8123237" cy="5472608"/>
          </a:xfrm>
        </p:spPr>
        <p:txBody>
          <a:bodyPr>
            <a:normAutofit/>
          </a:bodyPr>
          <a:lstStyle/>
          <a:p>
            <a:pPr>
              <a:lnSpc>
                <a:spcPct val="90000"/>
              </a:lnSpc>
            </a:pPr>
            <a:r>
              <a:rPr lang="en-US" sz="2400" dirty="0" smtClean="0"/>
              <a:t>Storage is only one type of I/O devices</a:t>
            </a:r>
          </a:p>
          <a:p>
            <a:pPr>
              <a:lnSpc>
                <a:spcPct val="90000"/>
              </a:lnSpc>
            </a:pPr>
            <a:r>
              <a:rPr lang="en-US" sz="2400" dirty="0" smtClean="0"/>
              <a:t>Large OS code is dedicated to manage I/O</a:t>
            </a:r>
          </a:p>
          <a:p>
            <a:pPr>
              <a:lnSpc>
                <a:spcPct val="90000"/>
              </a:lnSpc>
            </a:pPr>
            <a:endParaRPr lang="en-US" sz="2400" dirty="0" smtClean="0"/>
          </a:p>
          <a:p>
            <a:pPr>
              <a:lnSpc>
                <a:spcPct val="90000"/>
              </a:lnSpc>
            </a:pPr>
            <a:r>
              <a:rPr lang="en-US" sz="2400" dirty="0" smtClean="0"/>
              <a:t>Device Controllers</a:t>
            </a:r>
          </a:p>
          <a:p>
            <a:pPr lvl="1">
              <a:lnSpc>
                <a:spcPct val="90000"/>
              </a:lnSpc>
            </a:pPr>
            <a:r>
              <a:rPr lang="en-US" sz="2000" dirty="0" smtClean="0"/>
              <a:t>Controls one or more devices. E.g. SCSI controller.</a:t>
            </a:r>
          </a:p>
          <a:p>
            <a:pPr lvl="1">
              <a:lnSpc>
                <a:spcPct val="90000"/>
              </a:lnSpc>
            </a:pPr>
            <a:r>
              <a:rPr lang="en-US" sz="2000" dirty="0" smtClean="0"/>
              <a:t>Each controller has local buffer storage and special purpose registers.</a:t>
            </a:r>
          </a:p>
          <a:p>
            <a:pPr lvl="1">
              <a:lnSpc>
                <a:spcPct val="90000"/>
              </a:lnSpc>
            </a:pPr>
            <a:r>
              <a:rPr lang="en-US" sz="2000" dirty="0" smtClean="0"/>
              <a:t>Responsible for moving data between peripheral devices and local storage buffer. </a:t>
            </a:r>
          </a:p>
          <a:p>
            <a:pPr lvl="1">
              <a:lnSpc>
                <a:spcPct val="90000"/>
              </a:lnSpc>
            </a:pPr>
            <a:r>
              <a:rPr lang="en-US" sz="2000" dirty="0" smtClean="0"/>
              <a:t>OS has device driver for each controller. </a:t>
            </a:r>
          </a:p>
          <a:p>
            <a:pPr lvl="1">
              <a:lnSpc>
                <a:spcPct val="90000"/>
              </a:lnSpc>
            </a:pPr>
            <a:r>
              <a:rPr lang="en-US" sz="2000" dirty="0" smtClean="0"/>
              <a:t>Driver understands the controller and present a uniform interface to the device to rest of OS. </a:t>
            </a:r>
          </a:p>
          <a:p>
            <a:pPr>
              <a:lnSpc>
                <a:spcPct val="90000"/>
              </a:lnSpc>
            </a:pPr>
            <a:endParaRPr lang="en-US" sz="2400" dirty="0" smtClean="0"/>
          </a:p>
          <a:p>
            <a:pPr>
              <a:lnSpc>
                <a:spcPct val="90000"/>
              </a:lnSpc>
            </a:pPr>
            <a:r>
              <a:rPr lang="en-US" sz="2400" dirty="0" smtClean="0"/>
              <a:t>Device Drivers: Details from Book (Page 12)</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idx="4294967295"/>
          </p:nvPr>
        </p:nvSpPr>
        <p:spPr>
          <a:xfrm>
            <a:off x="1043608" y="0"/>
            <a:ext cx="8100392" cy="1143000"/>
          </a:xfrm>
        </p:spPr>
        <p:txBody>
          <a:bodyPr>
            <a:noAutofit/>
          </a:bodyPr>
          <a:lstStyle/>
          <a:p>
            <a:pPr eaLnBrk="1" hangingPunct="1">
              <a:defRPr/>
            </a:pPr>
            <a:r>
              <a:rPr lang="en-US" sz="4000" dirty="0" smtClean="0"/>
              <a:t>Instruction Cycle </a:t>
            </a:r>
            <a:br>
              <a:rPr lang="en-US" sz="4000" dirty="0" smtClean="0"/>
            </a:br>
            <a:r>
              <a:rPr lang="en-US" sz="4000" dirty="0" smtClean="0"/>
              <a:t>with Interrupts</a:t>
            </a:r>
          </a:p>
        </p:txBody>
      </p:sp>
      <p:pic>
        <p:nvPicPr>
          <p:cNvPr id="3074" name="Picture 2"/>
          <p:cNvPicPr>
            <a:picLocks noChangeAspect="1" noChangeArrowheads="1"/>
          </p:cNvPicPr>
          <p:nvPr/>
        </p:nvPicPr>
        <p:blipFill>
          <a:blip r:embed="rId3" cstate="print"/>
          <a:srcRect/>
          <a:stretch>
            <a:fillRect/>
          </a:stretch>
        </p:blipFill>
        <p:spPr bwMode="auto">
          <a:xfrm>
            <a:off x="1045021" y="1776189"/>
            <a:ext cx="7991475" cy="4029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Title 1"/>
          <p:cNvSpPr>
            <a:spLocks noGrp="1"/>
          </p:cNvSpPr>
          <p:nvPr>
            <p:ph type="title" idx="4294967295"/>
          </p:nvPr>
        </p:nvSpPr>
        <p:spPr>
          <a:xfrm>
            <a:off x="1187624" y="0"/>
            <a:ext cx="7714104" cy="1143000"/>
          </a:xfrm>
        </p:spPr>
        <p:txBody>
          <a:bodyPr/>
          <a:lstStyle/>
          <a:p>
            <a:pPr eaLnBrk="1" hangingPunct="1">
              <a:defRPr/>
            </a:pPr>
            <a:r>
              <a:rPr lang="en-US" sz="4000" dirty="0" smtClean="0"/>
              <a:t>Interrupts</a:t>
            </a:r>
            <a:endParaRPr lang="en-US" dirty="0" smtClean="0"/>
          </a:p>
        </p:txBody>
      </p:sp>
      <p:sp>
        <p:nvSpPr>
          <p:cNvPr id="73730" name="Content Placeholder 2"/>
          <p:cNvSpPr>
            <a:spLocks noGrp="1"/>
          </p:cNvSpPr>
          <p:nvPr>
            <p:ph idx="4294967295"/>
          </p:nvPr>
        </p:nvSpPr>
        <p:spPr>
          <a:xfrm>
            <a:off x="1115616" y="1412776"/>
            <a:ext cx="8028384" cy="4953000"/>
          </a:xfrm>
        </p:spPr>
        <p:txBody>
          <a:bodyPr>
            <a:normAutofit/>
          </a:bodyPr>
          <a:lstStyle/>
          <a:p>
            <a:pPr eaLnBrk="1" hangingPunct="1">
              <a:defRPr/>
            </a:pPr>
            <a:r>
              <a:rPr lang="en-US" sz="2800" dirty="0" smtClean="0"/>
              <a:t>Interrupt the normal sequencing of the processor</a:t>
            </a:r>
          </a:p>
          <a:p>
            <a:pPr eaLnBrk="1" hangingPunct="1">
              <a:defRPr/>
            </a:pPr>
            <a:endParaRPr lang="en-US" sz="2800" dirty="0" smtClean="0"/>
          </a:p>
          <a:p>
            <a:pPr eaLnBrk="1" hangingPunct="1">
              <a:defRPr/>
            </a:pPr>
            <a:r>
              <a:rPr lang="en-US" sz="2800" dirty="0" smtClean="0"/>
              <a:t>Provided to improve processor utilization</a:t>
            </a:r>
          </a:p>
          <a:p>
            <a:pPr lvl="1" eaLnBrk="1" hangingPunct="1">
              <a:defRPr/>
            </a:pPr>
            <a:r>
              <a:rPr lang="en-US" sz="2400" dirty="0" smtClean="0"/>
              <a:t>Most I/O devices are slower than the processor</a:t>
            </a:r>
          </a:p>
          <a:p>
            <a:pPr lvl="1" eaLnBrk="1" hangingPunct="1">
              <a:defRPr/>
            </a:pPr>
            <a:r>
              <a:rPr lang="en-US" sz="2400" dirty="0" smtClean="0"/>
              <a:t>Processor must pause to wait for device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403648" y="0"/>
            <a:ext cx="7498080" cy="1143000"/>
          </a:xfrm>
        </p:spPr>
        <p:txBody>
          <a:bodyPr>
            <a:normAutofit/>
          </a:bodyPr>
          <a:lstStyle/>
          <a:p>
            <a:pPr eaLnBrk="1" hangingPunct="1"/>
            <a:r>
              <a:rPr lang="en-US" sz="4000" dirty="0" smtClean="0">
                <a:solidFill>
                  <a:schemeClr val="tx1"/>
                </a:solidFill>
              </a:rPr>
              <a:t>Common Functions of Interrupts</a:t>
            </a:r>
          </a:p>
        </p:txBody>
      </p:sp>
      <p:sp>
        <p:nvSpPr>
          <p:cNvPr id="15363" name="Rectangle 3"/>
          <p:cNvSpPr>
            <a:spLocks noGrp="1" noChangeArrowheads="1"/>
          </p:cNvSpPr>
          <p:nvPr>
            <p:ph type="body" idx="4294967295"/>
          </p:nvPr>
        </p:nvSpPr>
        <p:spPr>
          <a:xfrm>
            <a:off x="971600" y="1233488"/>
            <a:ext cx="8172400" cy="5363864"/>
          </a:xfrm>
        </p:spPr>
        <p:txBody>
          <a:bodyPr>
            <a:noAutofit/>
          </a:bodyPr>
          <a:lstStyle/>
          <a:p>
            <a:r>
              <a:rPr lang="en-US" sz="2400" dirty="0" smtClean="0"/>
              <a:t>Interrupt transfers control to a fixed location. That fixed location contains address of interrupt service routine.</a:t>
            </a:r>
          </a:p>
          <a:p>
            <a:r>
              <a:rPr lang="en-US" sz="2400" dirty="0" smtClean="0"/>
              <a:t>After service routine is executed, CPU resumes interrupted execution.</a:t>
            </a:r>
          </a:p>
          <a:p>
            <a:endParaRPr lang="en-US" sz="2400" dirty="0" smtClean="0"/>
          </a:p>
          <a:p>
            <a:r>
              <a:rPr lang="en-US" sz="2400" u="sng" dirty="0" smtClean="0"/>
              <a:t>Various Interrupt Mechanisms</a:t>
            </a:r>
          </a:p>
          <a:p>
            <a:pPr marL="539496" indent="-457200">
              <a:buFont typeface="+mj-lt"/>
              <a:buAutoNum type="alphaLcParenR"/>
            </a:pPr>
            <a:r>
              <a:rPr lang="en-US" sz="2400" dirty="0" smtClean="0"/>
              <a:t>A generic routine to examine interrupt information. That would call the interrupt specific handler.</a:t>
            </a:r>
          </a:p>
          <a:p>
            <a:pPr marL="539496" indent="-457200">
              <a:buFont typeface="+mj-lt"/>
              <a:buAutoNum type="alphaLcParenR"/>
            </a:pPr>
            <a:endParaRPr lang="en-US" sz="2400" dirty="0" smtClean="0"/>
          </a:p>
          <a:p>
            <a:pPr marL="539496" indent="-457200">
              <a:buFont typeface="+mj-lt"/>
              <a:buAutoNum type="alphaLcParenR"/>
            </a:pPr>
            <a:r>
              <a:rPr lang="en-US" sz="2400" dirty="0" smtClean="0"/>
              <a:t>It can be handled through the </a:t>
            </a:r>
            <a:r>
              <a:rPr lang="en-US" sz="2400" b="1" dirty="0" smtClean="0">
                <a:solidFill>
                  <a:srgbClr val="3366FF"/>
                </a:solidFill>
              </a:rPr>
              <a:t>interrupt</a:t>
            </a:r>
            <a:r>
              <a:rPr lang="en-US" sz="2400" i="1" dirty="0" smtClean="0"/>
              <a:t> </a:t>
            </a:r>
            <a:r>
              <a:rPr lang="en-US" sz="2400" b="1" dirty="0" smtClean="0">
                <a:solidFill>
                  <a:srgbClr val="3366FF"/>
                </a:solidFill>
              </a:rPr>
              <a:t>vector</a:t>
            </a:r>
            <a:r>
              <a:rPr lang="en-US" sz="2400" dirty="0" smtClean="0"/>
              <a:t>, which contains the addresses of all the service routines</a:t>
            </a:r>
          </a:p>
          <a:p>
            <a:endParaRPr lang="en-US" sz="700" dirty="0" smtClean="0"/>
          </a:p>
          <a:p>
            <a:endParaRPr lang="en-US" sz="700" dirty="0" smtClean="0"/>
          </a:p>
          <a:p>
            <a:endParaRPr lang="en-US" sz="700" i="1"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63625" y="0"/>
            <a:ext cx="7772400" cy="844550"/>
          </a:xfrm>
        </p:spPr>
        <p:txBody>
          <a:bodyPr>
            <a:normAutofit/>
          </a:bodyPr>
          <a:lstStyle/>
          <a:p>
            <a:r>
              <a:rPr lang="en-US" sz="4000" dirty="0" smtClean="0">
                <a:solidFill>
                  <a:schemeClr val="tx1"/>
                </a:solidFill>
              </a:rPr>
              <a:t>Interrupt Handling</a:t>
            </a:r>
          </a:p>
        </p:txBody>
      </p:sp>
      <p:sp>
        <p:nvSpPr>
          <p:cNvPr id="16387" name="Rectangle 3"/>
          <p:cNvSpPr>
            <a:spLocks noGrp="1" noChangeArrowheads="1"/>
          </p:cNvSpPr>
          <p:nvPr>
            <p:ph type="body" idx="4294967295"/>
          </p:nvPr>
        </p:nvSpPr>
        <p:spPr>
          <a:xfrm>
            <a:off x="971600" y="1124744"/>
            <a:ext cx="7519938" cy="4639469"/>
          </a:xfrm>
        </p:spPr>
        <p:txBody>
          <a:bodyPr>
            <a:normAutofit/>
          </a:bodyPr>
          <a:lstStyle/>
          <a:p>
            <a:r>
              <a:rPr lang="en-US" sz="2400" dirty="0" smtClean="0"/>
              <a:t>Interrupt architecture must save the address of the interrupted instruction</a:t>
            </a:r>
          </a:p>
          <a:p>
            <a:endParaRPr lang="en-US" sz="2400" dirty="0" smtClean="0"/>
          </a:p>
          <a:p>
            <a:r>
              <a:rPr lang="en-US" sz="2400" dirty="0" smtClean="0"/>
              <a:t>The operating system preserves the state of the CPU by storing registers and the program counter</a:t>
            </a:r>
          </a:p>
          <a:p>
            <a:endParaRPr lang="en-US" sz="24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idx="4294967295"/>
          </p:nvPr>
        </p:nvSpPr>
        <p:spPr>
          <a:xfrm>
            <a:off x="971600" y="0"/>
            <a:ext cx="8172400" cy="764704"/>
          </a:xfrm>
        </p:spPr>
        <p:txBody>
          <a:bodyPr>
            <a:noAutofit/>
          </a:bodyPr>
          <a:lstStyle/>
          <a:p>
            <a:pPr eaLnBrk="1" hangingPunct="1">
              <a:defRPr/>
            </a:pPr>
            <a:r>
              <a:rPr lang="en-US" sz="4000" dirty="0" smtClean="0"/>
              <a:t>Flow of Control without Interrupts</a:t>
            </a:r>
          </a:p>
        </p:txBody>
      </p:sp>
      <p:pic>
        <p:nvPicPr>
          <p:cNvPr id="30723" name="Content Placeholder 3" descr="Fig1_5a.gif"/>
          <p:cNvPicPr>
            <a:picLocks noGrp="1" noChangeAspect="1"/>
          </p:cNvPicPr>
          <p:nvPr>
            <p:ph idx="4294967295"/>
          </p:nvPr>
        </p:nvPicPr>
        <p:blipFill>
          <a:blip r:embed="rId3" cstate="print"/>
          <a:srcRect/>
          <a:stretch>
            <a:fillRect/>
          </a:stretch>
        </p:blipFill>
        <p:spPr>
          <a:xfrm>
            <a:off x="2915816" y="1484784"/>
            <a:ext cx="3954760" cy="5017233"/>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27112" y="0"/>
            <a:ext cx="8153400" cy="990600"/>
          </a:xfrm>
        </p:spPr>
        <p:txBody>
          <a:bodyPr>
            <a:normAutofit/>
          </a:bodyPr>
          <a:lstStyle/>
          <a:p>
            <a:pPr algn="ctr" eaLnBrk="1" hangingPunct="1"/>
            <a:r>
              <a:rPr lang="en-GB" sz="4000" dirty="0" smtClean="0"/>
              <a:t>Agenda</a:t>
            </a:r>
          </a:p>
        </p:txBody>
      </p:sp>
      <p:sp>
        <p:nvSpPr>
          <p:cNvPr id="13315" name="Rectangle 3"/>
          <p:cNvSpPr>
            <a:spLocks noGrp="1" noChangeArrowheads="1"/>
          </p:cNvSpPr>
          <p:nvPr>
            <p:ph sz="quarter" idx="1"/>
          </p:nvPr>
        </p:nvSpPr>
        <p:spPr>
          <a:xfrm>
            <a:off x="1043608" y="1636713"/>
            <a:ext cx="7886080" cy="4267200"/>
          </a:xfrm>
        </p:spPr>
        <p:txBody>
          <a:bodyPr/>
          <a:lstStyle/>
          <a:p>
            <a:pPr eaLnBrk="1" hangingPunct="1">
              <a:lnSpc>
                <a:spcPct val="90000"/>
              </a:lnSpc>
            </a:pPr>
            <a:r>
              <a:rPr lang="en-GB" sz="2400" dirty="0" smtClean="0"/>
              <a:t>Course Details</a:t>
            </a:r>
          </a:p>
          <a:p>
            <a:pPr lvl="1">
              <a:lnSpc>
                <a:spcPct val="90000"/>
              </a:lnSpc>
            </a:pPr>
            <a:r>
              <a:rPr lang="en-GB" sz="2000" dirty="0" smtClean="0"/>
              <a:t>Grading Policy</a:t>
            </a:r>
          </a:p>
          <a:p>
            <a:pPr lvl="1">
              <a:lnSpc>
                <a:spcPct val="90000"/>
              </a:lnSpc>
            </a:pPr>
            <a:r>
              <a:rPr lang="en-GB" sz="2000" dirty="0" smtClean="0"/>
              <a:t>Course Contents</a:t>
            </a:r>
          </a:p>
          <a:p>
            <a:pPr lvl="1">
              <a:lnSpc>
                <a:spcPct val="90000"/>
              </a:lnSpc>
            </a:pPr>
            <a:endParaRPr lang="en-GB" sz="2000" dirty="0" smtClean="0"/>
          </a:p>
          <a:p>
            <a:pPr eaLnBrk="1" hangingPunct="1">
              <a:lnSpc>
                <a:spcPct val="90000"/>
              </a:lnSpc>
            </a:pPr>
            <a:endParaRPr lang="en-GB" sz="2400" dirty="0" smtClean="0"/>
          </a:p>
          <a:p>
            <a:pPr eaLnBrk="1" hangingPunct="1">
              <a:lnSpc>
                <a:spcPct val="90000"/>
              </a:lnSpc>
            </a:pPr>
            <a:r>
              <a:rPr lang="en-GB" sz="2400" dirty="0" smtClean="0"/>
              <a:t>Chapter 1</a:t>
            </a:r>
          </a:p>
          <a:p>
            <a:pPr lvl="1">
              <a:lnSpc>
                <a:spcPct val="90000"/>
              </a:lnSpc>
            </a:pPr>
            <a:r>
              <a:rPr lang="en-GB" sz="2000" dirty="0" smtClean="0"/>
              <a:t>Introduction to Operating Systems</a:t>
            </a:r>
          </a:p>
        </p:txBody>
      </p:sp>
      <p:sp>
        <p:nvSpPr>
          <p:cNvPr id="5" name="Slide Number Placeholder 4"/>
          <p:cNvSpPr>
            <a:spLocks noGrp="1"/>
          </p:cNvSpPr>
          <p:nvPr>
            <p:ph type="sldNum" sz="quarter" idx="12"/>
          </p:nvPr>
        </p:nvSpPr>
        <p:spPr/>
        <p:txBody>
          <a:bodyPr/>
          <a:lstStyle/>
          <a:p>
            <a:pPr>
              <a:defRPr/>
            </a:pPr>
            <a:fld id="{4D778614-0B92-4EAC-A259-5520E55F1841}" type="slidenum">
              <a:rPr lang="en-GB"/>
              <a:pPr>
                <a:defRPr/>
              </a:pPr>
              <a:t>2</a:t>
            </a:fld>
            <a:endParaRPr lang="en-GB"/>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idx="4294967295"/>
          </p:nvPr>
        </p:nvSpPr>
        <p:spPr>
          <a:xfrm>
            <a:off x="1187624" y="0"/>
            <a:ext cx="8229600" cy="411162"/>
          </a:xfrm>
        </p:spPr>
        <p:txBody>
          <a:bodyPr>
            <a:noAutofit/>
          </a:bodyPr>
          <a:lstStyle/>
          <a:p>
            <a:pPr eaLnBrk="1" hangingPunct="1">
              <a:defRPr/>
            </a:pPr>
            <a:r>
              <a:rPr lang="en-US" sz="3600" dirty="0" smtClean="0"/>
              <a:t>Interrupts and the Instruction Cycle</a:t>
            </a:r>
          </a:p>
        </p:txBody>
      </p:sp>
      <p:pic>
        <p:nvPicPr>
          <p:cNvPr id="2050" name="Picture 2"/>
          <p:cNvPicPr>
            <a:picLocks noChangeAspect="1" noChangeArrowheads="1"/>
          </p:cNvPicPr>
          <p:nvPr/>
        </p:nvPicPr>
        <p:blipFill>
          <a:blip r:embed="rId3" cstate="print"/>
          <a:srcRect/>
          <a:stretch>
            <a:fillRect/>
          </a:stretch>
        </p:blipFill>
        <p:spPr bwMode="auto">
          <a:xfrm>
            <a:off x="2765648" y="804863"/>
            <a:ext cx="4038600" cy="5248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a:xfrm>
            <a:off x="1043608" y="0"/>
            <a:ext cx="8100392" cy="1143000"/>
          </a:xfrm>
        </p:spPr>
        <p:txBody>
          <a:bodyPr>
            <a:noAutofit/>
          </a:bodyPr>
          <a:lstStyle/>
          <a:p>
            <a:pPr eaLnBrk="1" hangingPunct="1">
              <a:defRPr/>
            </a:pPr>
            <a:r>
              <a:rPr lang="en-US" sz="4000" dirty="0" smtClean="0"/>
              <a:t>Transfer of Control </a:t>
            </a:r>
            <a:br>
              <a:rPr lang="en-US" sz="4000" dirty="0" smtClean="0"/>
            </a:br>
            <a:r>
              <a:rPr lang="en-US" sz="4000" dirty="0" smtClean="0"/>
              <a:t>via Interrupts</a:t>
            </a:r>
          </a:p>
        </p:txBody>
      </p:sp>
      <p:pic>
        <p:nvPicPr>
          <p:cNvPr id="32771" name="Content Placeholder 3" descr="Fig01_06.gif"/>
          <p:cNvPicPr>
            <a:picLocks noGrp="1" noChangeAspect="1"/>
          </p:cNvPicPr>
          <p:nvPr>
            <p:ph idx="4294967295"/>
          </p:nvPr>
        </p:nvPicPr>
        <p:blipFill>
          <a:blip r:embed="rId3" cstate="print"/>
          <a:srcRect/>
          <a:stretch>
            <a:fillRect/>
          </a:stretch>
        </p:blipFill>
        <p:spPr>
          <a:xfrm>
            <a:off x="1524000" y="1804988"/>
            <a:ext cx="5665788" cy="4824412"/>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idx="4294967295"/>
          </p:nvPr>
        </p:nvSpPr>
        <p:spPr>
          <a:xfrm>
            <a:off x="1331640" y="0"/>
            <a:ext cx="7498080" cy="1143000"/>
          </a:xfrm>
        </p:spPr>
        <p:txBody>
          <a:bodyPr>
            <a:normAutofit/>
          </a:bodyPr>
          <a:lstStyle/>
          <a:p>
            <a:pPr eaLnBrk="1" hangingPunct="1">
              <a:defRPr/>
            </a:pPr>
            <a:r>
              <a:rPr lang="en-NZ" sz="4000" dirty="0" smtClean="0"/>
              <a:t>Multiple Interrupts</a:t>
            </a:r>
          </a:p>
        </p:txBody>
      </p:sp>
      <p:sp>
        <p:nvSpPr>
          <p:cNvPr id="94210" name="Content Placeholder 2"/>
          <p:cNvSpPr>
            <a:spLocks noGrp="1"/>
          </p:cNvSpPr>
          <p:nvPr>
            <p:ph idx="4294967295"/>
          </p:nvPr>
        </p:nvSpPr>
        <p:spPr>
          <a:xfrm>
            <a:off x="914400" y="1340768"/>
            <a:ext cx="8229600" cy="4953000"/>
          </a:xfrm>
        </p:spPr>
        <p:txBody>
          <a:bodyPr>
            <a:normAutofit/>
          </a:bodyPr>
          <a:lstStyle/>
          <a:p>
            <a:pPr eaLnBrk="1" hangingPunct="1">
              <a:defRPr/>
            </a:pPr>
            <a:r>
              <a:rPr lang="en-NZ" sz="2400" dirty="0" smtClean="0"/>
              <a:t>Suppose an interrupt occurs while another interrupt is being processed.</a:t>
            </a:r>
          </a:p>
          <a:p>
            <a:pPr lvl="1" eaLnBrk="1" hangingPunct="1">
              <a:defRPr/>
            </a:pPr>
            <a:r>
              <a:rPr lang="en-NZ" sz="2000" dirty="0" smtClean="0"/>
              <a:t>E.g. printing data being received via communications line.</a:t>
            </a:r>
          </a:p>
          <a:p>
            <a:pPr eaLnBrk="1" hangingPunct="1">
              <a:defRPr/>
            </a:pPr>
            <a:endParaRPr lang="en-NZ" sz="2400" dirty="0" smtClean="0"/>
          </a:p>
          <a:p>
            <a:pPr eaLnBrk="1" hangingPunct="1">
              <a:defRPr/>
            </a:pPr>
            <a:r>
              <a:rPr lang="en-NZ" sz="2400" dirty="0" smtClean="0"/>
              <a:t>Two approaches:</a:t>
            </a:r>
          </a:p>
          <a:p>
            <a:pPr lvl="1" eaLnBrk="1" hangingPunct="1">
              <a:defRPr/>
            </a:pPr>
            <a:r>
              <a:rPr lang="en-NZ" sz="2000" dirty="0" smtClean="0"/>
              <a:t>Disable interrupts during interrupt processing</a:t>
            </a:r>
          </a:p>
          <a:p>
            <a:pPr lvl="1" eaLnBrk="1" hangingPunct="1">
              <a:defRPr/>
            </a:pPr>
            <a:r>
              <a:rPr lang="en-NZ" sz="2000" dirty="0" smtClean="0"/>
              <a:t>Use a priority scheme.</a:t>
            </a:r>
          </a:p>
          <a:p>
            <a:pPr lvl="1" eaLnBrk="1" hangingPunct="1">
              <a:defRPr/>
            </a:pPr>
            <a:endParaRPr lang="en-NZ" sz="200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idx="4294967295"/>
          </p:nvPr>
        </p:nvSpPr>
        <p:spPr/>
        <p:txBody>
          <a:bodyPr>
            <a:noAutofit/>
          </a:bodyPr>
          <a:lstStyle/>
          <a:p>
            <a:pPr eaLnBrk="1" hangingPunct="1">
              <a:defRPr/>
            </a:pPr>
            <a:r>
              <a:rPr lang="en-US" sz="4000" dirty="0" smtClean="0"/>
              <a:t>Sequential Interrupt Processing</a:t>
            </a:r>
          </a:p>
        </p:txBody>
      </p:sp>
      <p:pic>
        <p:nvPicPr>
          <p:cNvPr id="39939" name="Content Placeholder 3" descr="Fig01_12a.gif"/>
          <p:cNvPicPr>
            <a:picLocks noGrp="1" noChangeAspect="1"/>
          </p:cNvPicPr>
          <p:nvPr>
            <p:ph idx="4294967295"/>
          </p:nvPr>
        </p:nvPicPr>
        <p:blipFill>
          <a:blip r:embed="rId3" cstate="print"/>
          <a:srcRect/>
          <a:stretch>
            <a:fillRect/>
          </a:stretch>
        </p:blipFill>
        <p:spPr>
          <a:xfrm>
            <a:off x="1362075" y="1905000"/>
            <a:ext cx="6410325" cy="4648200"/>
          </a:xfr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idx="4294967295"/>
          </p:nvPr>
        </p:nvSpPr>
        <p:spPr/>
        <p:txBody>
          <a:bodyPr>
            <a:noAutofit/>
          </a:bodyPr>
          <a:lstStyle/>
          <a:p>
            <a:pPr eaLnBrk="1" hangingPunct="1">
              <a:defRPr/>
            </a:pPr>
            <a:r>
              <a:rPr lang="en-US" sz="4000" dirty="0" smtClean="0"/>
              <a:t>Nested Interrupt Processing</a:t>
            </a:r>
          </a:p>
        </p:txBody>
      </p:sp>
      <p:pic>
        <p:nvPicPr>
          <p:cNvPr id="40963" name="Content Placeholder 3" descr="Fig01_12b.gif"/>
          <p:cNvPicPr>
            <a:picLocks noGrp="1" noChangeAspect="1"/>
          </p:cNvPicPr>
          <p:nvPr>
            <p:ph idx="4294967295"/>
          </p:nvPr>
        </p:nvPicPr>
        <p:blipFill>
          <a:blip r:embed="rId3" cstate="print"/>
          <a:srcRect/>
          <a:stretch>
            <a:fillRect/>
          </a:stretch>
        </p:blipFill>
        <p:spPr>
          <a:xfrm>
            <a:off x="1706563" y="1766888"/>
            <a:ext cx="6154737" cy="4633912"/>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31640" y="0"/>
            <a:ext cx="7498080" cy="1143000"/>
          </a:xfrm>
        </p:spPr>
        <p:txBody>
          <a:bodyPr/>
          <a:lstStyle/>
          <a:p>
            <a:pPr algn="ctr" eaLnBrk="1" hangingPunct="1"/>
            <a:r>
              <a:rPr lang="en-US" dirty="0" smtClean="0">
                <a:solidFill>
                  <a:schemeClr val="tx1"/>
                </a:solidFill>
              </a:rPr>
              <a:t>Storage Structure</a:t>
            </a:r>
          </a:p>
        </p:txBody>
      </p:sp>
      <p:sp>
        <p:nvSpPr>
          <p:cNvPr id="20483" name="Rectangle 3"/>
          <p:cNvSpPr>
            <a:spLocks noGrp="1" noChangeArrowheads="1"/>
          </p:cNvSpPr>
          <p:nvPr>
            <p:ph type="body" idx="4294967295"/>
          </p:nvPr>
        </p:nvSpPr>
        <p:spPr>
          <a:xfrm>
            <a:off x="1115616" y="1196752"/>
            <a:ext cx="7675563" cy="5178797"/>
          </a:xfrm>
        </p:spPr>
        <p:txBody>
          <a:bodyPr>
            <a:normAutofit/>
          </a:bodyPr>
          <a:lstStyle/>
          <a:p>
            <a:r>
              <a:rPr lang="en-US" sz="2400" dirty="0" smtClean="0"/>
              <a:t>Main memory – only large storage media that the CPU can access directly</a:t>
            </a:r>
          </a:p>
          <a:p>
            <a:pPr lvl="1"/>
            <a:r>
              <a:rPr lang="en-US" sz="2000" b="1" dirty="0" smtClean="0">
                <a:solidFill>
                  <a:srgbClr val="3366FF"/>
                </a:solidFill>
              </a:rPr>
              <a:t>Random</a:t>
            </a:r>
            <a:r>
              <a:rPr lang="en-US" sz="2000" dirty="0" smtClean="0">
                <a:solidFill>
                  <a:srgbClr val="0000FF"/>
                </a:solidFill>
              </a:rPr>
              <a:t> </a:t>
            </a:r>
            <a:r>
              <a:rPr lang="en-US" sz="2000" b="1" dirty="0" smtClean="0">
                <a:solidFill>
                  <a:srgbClr val="3366FF"/>
                </a:solidFill>
              </a:rPr>
              <a:t>access</a:t>
            </a:r>
          </a:p>
          <a:p>
            <a:pPr lvl="1"/>
            <a:r>
              <a:rPr lang="en-US" sz="2000" dirty="0" smtClean="0"/>
              <a:t>Typically </a:t>
            </a:r>
            <a:r>
              <a:rPr lang="en-US" sz="2000" b="1" dirty="0" smtClean="0">
                <a:solidFill>
                  <a:srgbClr val="3366FF"/>
                </a:solidFill>
              </a:rPr>
              <a:t>volatile</a:t>
            </a:r>
          </a:p>
          <a:p>
            <a:r>
              <a:rPr lang="en-US" sz="2400" dirty="0" smtClean="0"/>
              <a:t>Secondary storage – extension of main memory that provides large </a:t>
            </a:r>
            <a:r>
              <a:rPr lang="en-US" sz="2400" b="1" dirty="0" smtClean="0">
                <a:solidFill>
                  <a:srgbClr val="3366FF"/>
                </a:solidFill>
              </a:rPr>
              <a:t>nonvolatile</a:t>
            </a:r>
            <a:r>
              <a:rPr lang="en-US" sz="2400" dirty="0" smtClean="0">
                <a:solidFill>
                  <a:srgbClr val="0000FF"/>
                </a:solidFill>
              </a:rPr>
              <a:t> </a:t>
            </a:r>
            <a:r>
              <a:rPr lang="en-US" sz="2400" dirty="0" smtClean="0"/>
              <a:t>storage capacity</a:t>
            </a:r>
          </a:p>
          <a:p>
            <a:endParaRPr lang="en-US" sz="2400" dirty="0" smtClean="0"/>
          </a:p>
          <a:p>
            <a:r>
              <a:rPr lang="en-US" sz="2400" dirty="0" smtClean="0"/>
              <a:t>Magnetic disks – rigid metal or glass platters covered with magnetic recording material </a:t>
            </a:r>
          </a:p>
          <a:p>
            <a:pPr lvl="1"/>
            <a:r>
              <a:rPr lang="en-US" sz="2000" dirty="0" smtClean="0"/>
              <a:t>Disk surface is logically divided into </a:t>
            </a:r>
            <a:r>
              <a:rPr lang="en-US" sz="2000" b="1" dirty="0" smtClean="0">
                <a:solidFill>
                  <a:srgbClr val="3366FF"/>
                </a:solidFill>
              </a:rPr>
              <a:t>tracks</a:t>
            </a:r>
            <a:r>
              <a:rPr lang="en-US" sz="2000" dirty="0" smtClean="0"/>
              <a:t>, which are subdivided into </a:t>
            </a:r>
            <a:r>
              <a:rPr lang="en-US" sz="2000" b="1" dirty="0" smtClean="0">
                <a:solidFill>
                  <a:srgbClr val="3366FF"/>
                </a:solidFill>
              </a:rPr>
              <a:t>sectors</a:t>
            </a:r>
          </a:p>
          <a:p>
            <a:pPr lvl="1"/>
            <a:r>
              <a:rPr lang="en-US" sz="2000" dirty="0" smtClean="0"/>
              <a:t>The </a:t>
            </a:r>
            <a:r>
              <a:rPr lang="en-US" sz="2000" b="1" dirty="0" smtClean="0">
                <a:solidFill>
                  <a:srgbClr val="3366FF"/>
                </a:solidFill>
              </a:rPr>
              <a:t>disk controller </a:t>
            </a:r>
            <a:r>
              <a:rPr lang="en-US" sz="2000" dirty="0" smtClean="0"/>
              <a:t>determines the logical interaction between the device and the computer </a:t>
            </a:r>
          </a:p>
        </p:txBody>
      </p:sp>
      <p:sp>
        <p:nvSpPr>
          <p:cNvPr id="4" name="TextBox 3"/>
          <p:cNvSpPr txBox="1"/>
          <p:nvPr/>
        </p:nvSpPr>
        <p:spPr>
          <a:xfrm>
            <a:off x="6551712" y="6165304"/>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277813"/>
            <a:ext cx="7810500" cy="576262"/>
          </a:xfrm>
        </p:spPr>
        <p:txBody>
          <a:bodyPr>
            <a:normAutofit fontScale="90000"/>
          </a:bodyPr>
          <a:lstStyle/>
          <a:p>
            <a:pPr algn="ctr" eaLnBrk="1" hangingPunct="1"/>
            <a:r>
              <a:rPr lang="en-US" dirty="0" smtClean="0">
                <a:solidFill>
                  <a:schemeClr val="tx1"/>
                </a:solidFill>
              </a:rPr>
              <a:t>Storage Hierarchy</a:t>
            </a:r>
          </a:p>
        </p:txBody>
      </p:sp>
      <p:sp>
        <p:nvSpPr>
          <p:cNvPr id="21507" name="Rectangle 3"/>
          <p:cNvSpPr>
            <a:spLocks noGrp="1" noChangeArrowheads="1"/>
          </p:cNvSpPr>
          <p:nvPr>
            <p:ph type="body" idx="4294967295"/>
          </p:nvPr>
        </p:nvSpPr>
        <p:spPr>
          <a:xfrm>
            <a:off x="806450" y="1233488"/>
            <a:ext cx="7762875" cy="4530725"/>
          </a:xfrm>
        </p:spPr>
        <p:txBody>
          <a:bodyPr>
            <a:normAutofit lnSpcReduction="10000"/>
          </a:bodyPr>
          <a:lstStyle/>
          <a:p>
            <a:r>
              <a:rPr lang="en-US" dirty="0" smtClean="0"/>
              <a:t>Storage systems organized in hierarchy</a:t>
            </a:r>
          </a:p>
          <a:p>
            <a:pPr lvl="1"/>
            <a:r>
              <a:rPr lang="en-US" dirty="0" smtClean="0"/>
              <a:t>Speed</a:t>
            </a:r>
          </a:p>
          <a:p>
            <a:pPr lvl="1"/>
            <a:r>
              <a:rPr lang="en-US" dirty="0" smtClean="0"/>
              <a:t>Cost</a:t>
            </a:r>
          </a:p>
          <a:p>
            <a:pPr lvl="1"/>
            <a:r>
              <a:rPr lang="en-US" dirty="0" smtClean="0"/>
              <a:t>Volatility</a:t>
            </a:r>
          </a:p>
          <a:p>
            <a:pPr lvl="1"/>
            <a:endParaRPr lang="en-US" dirty="0" smtClean="0"/>
          </a:p>
          <a:p>
            <a:r>
              <a:rPr lang="en-US" b="1" dirty="0" smtClean="0">
                <a:solidFill>
                  <a:srgbClr val="3366FF"/>
                </a:solidFill>
              </a:rPr>
              <a:t>Caching</a:t>
            </a:r>
            <a:r>
              <a:rPr lang="en-US" dirty="0" smtClean="0"/>
              <a:t> – copying information into faster storage system; main memory can be viewed as a </a:t>
            </a:r>
            <a:r>
              <a:rPr lang="en-US" i="1" dirty="0" smtClean="0"/>
              <a:t>cache</a:t>
            </a:r>
            <a:r>
              <a:rPr lang="en-US" dirty="0" smtClean="0"/>
              <a:t> for secondary storage</a:t>
            </a:r>
          </a:p>
        </p:txBody>
      </p:sp>
      <p:sp>
        <p:nvSpPr>
          <p:cNvPr id="4" name="TextBox 3"/>
          <p:cNvSpPr txBox="1"/>
          <p:nvPr/>
        </p:nvSpPr>
        <p:spPr>
          <a:xfrm>
            <a:off x="6551712" y="6334780"/>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lgn="ctr" eaLnBrk="1" hangingPunct="1"/>
            <a:r>
              <a:rPr lang="en-US" dirty="0" smtClean="0">
                <a:solidFill>
                  <a:schemeClr val="tx1"/>
                </a:solidFill>
              </a:rPr>
              <a:t>Storage-Device Hierarchy</a:t>
            </a:r>
          </a:p>
        </p:txBody>
      </p:sp>
      <p:pic>
        <p:nvPicPr>
          <p:cNvPr id="22531" name="Picture 4"/>
          <p:cNvPicPr>
            <a:picLocks noChangeAspect="1" noChangeArrowheads="1"/>
          </p:cNvPicPr>
          <p:nvPr/>
        </p:nvPicPr>
        <p:blipFill>
          <a:blip r:embed="rId3" cstate="print"/>
          <a:srcRect/>
          <a:stretch>
            <a:fillRect/>
          </a:stretch>
        </p:blipFill>
        <p:spPr bwMode="auto">
          <a:xfrm>
            <a:off x="1773238" y="1384300"/>
            <a:ext cx="5330825" cy="4468813"/>
          </a:xfrm>
          <a:prstGeom prst="rect">
            <a:avLst/>
          </a:prstGeom>
          <a:noFill/>
          <a:ln w="9525">
            <a:noFill/>
            <a:miter lim="800000"/>
            <a:headEnd/>
            <a:tailEnd/>
          </a:ln>
        </p:spPr>
      </p:pic>
      <p:sp>
        <p:nvSpPr>
          <p:cNvPr id="4" name="TextBox 3"/>
          <p:cNvSpPr txBox="1"/>
          <p:nvPr/>
        </p:nvSpPr>
        <p:spPr>
          <a:xfrm>
            <a:off x="6551712" y="6334780"/>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31640" y="0"/>
            <a:ext cx="7498080" cy="1143000"/>
          </a:xfrm>
        </p:spPr>
        <p:txBody>
          <a:bodyPr/>
          <a:lstStyle/>
          <a:p>
            <a:pPr eaLnBrk="1" hangingPunct="1"/>
            <a:r>
              <a:rPr lang="en-US" dirty="0" smtClean="0"/>
              <a:t>Caching</a:t>
            </a:r>
          </a:p>
        </p:txBody>
      </p:sp>
      <p:sp>
        <p:nvSpPr>
          <p:cNvPr id="23555" name="Rectangle 3"/>
          <p:cNvSpPr>
            <a:spLocks noGrp="1" noChangeArrowheads="1"/>
          </p:cNvSpPr>
          <p:nvPr>
            <p:ph type="body" idx="4294967295"/>
          </p:nvPr>
        </p:nvSpPr>
        <p:spPr>
          <a:xfrm>
            <a:off x="806450" y="1233488"/>
            <a:ext cx="7272338" cy="4910137"/>
          </a:xfrm>
        </p:spPr>
        <p:txBody>
          <a:bodyPr>
            <a:normAutofit fontScale="85000" lnSpcReduction="10000"/>
          </a:bodyPr>
          <a:lstStyle/>
          <a:p>
            <a:r>
              <a:rPr lang="en-US" dirty="0" smtClean="0"/>
              <a:t>Principle: </a:t>
            </a:r>
          </a:p>
          <a:p>
            <a:pPr lvl="1"/>
            <a:r>
              <a:rPr lang="en-US" dirty="0" smtClean="0"/>
              <a:t>Information in use copied from slower to faster storage temporarily</a:t>
            </a:r>
          </a:p>
          <a:p>
            <a:endParaRPr lang="en-US" sz="800" dirty="0" smtClean="0"/>
          </a:p>
          <a:p>
            <a:r>
              <a:rPr lang="en-US" dirty="0" smtClean="0"/>
              <a:t>Faster storage (cache) checked first to determine if information is there</a:t>
            </a:r>
          </a:p>
          <a:p>
            <a:pPr lvl="1"/>
            <a:r>
              <a:rPr lang="en-US" dirty="0" smtClean="0"/>
              <a:t>If it is, information used directly from the cache (fast)</a:t>
            </a:r>
          </a:p>
          <a:p>
            <a:pPr lvl="1"/>
            <a:r>
              <a:rPr lang="en-US" dirty="0" smtClean="0"/>
              <a:t>If not, data copied to cache and used there</a:t>
            </a:r>
          </a:p>
          <a:p>
            <a:pPr lvl="1"/>
            <a:endParaRPr lang="en-US" sz="800" dirty="0" smtClean="0"/>
          </a:p>
          <a:p>
            <a:r>
              <a:rPr lang="en-US" dirty="0" smtClean="0"/>
              <a:t>Cache smaller than storage being cached</a:t>
            </a:r>
          </a:p>
          <a:p>
            <a:pPr lvl="1"/>
            <a:r>
              <a:rPr lang="en-US" dirty="0" smtClean="0"/>
              <a:t>Cache management important design problem</a:t>
            </a:r>
          </a:p>
          <a:p>
            <a:pPr lvl="1"/>
            <a:r>
              <a:rPr lang="en-US" dirty="0" smtClean="0"/>
              <a:t>Cache size and replacement policy</a:t>
            </a:r>
          </a:p>
          <a:p>
            <a:pPr>
              <a:buFont typeface="Monotype Sorts" charset="2"/>
              <a:buNone/>
            </a:pPr>
            <a:endParaRPr lang="en-US" dirty="0" smtClean="0"/>
          </a:p>
        </p:txBody>
      </p:sp>
      <p:sp>
        <p:nvSpPr>
          <p:cNvPr id="4" name="TextBox 3"/>
          <p:cNvSpPr txBox="1"/>
          <p:nvPr/>
        </p:nvSpPr>
        <p:spPr>
          <a:xfrm>
            <a:off x="6551712" y="6334780"/>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20763" y="277813"/>
            <a:ext cx="7666037" cy="576262"/>
          </a:xfrm>
        </p:spPr>
        <p:txBody>
          <a:bodyPr>
            <a:normAutofit fontScale="90000"/>
          </a:bodyPr>
          <a:lstStyle/>
          <a:p>
            <a:pPr eaLnBrk="1" hangingPunct="1"/>
            <a:r>
              <a:rPr lang="en-US" dirty="0" smtClean="0"/>
              <a:t>Direct Memory Access Structure</a:t>
            </a:r>
          </a:p>
        </p:txBody>
      </p:sp>
      <p:sp>
        <p:nvSpPr>
          <p:cNvPr id="19459" name="Rectangle 3"/>
          <p:cNvSpPr>
            <a:spLocks noGrp="1" noChangeArrowheads="1"/>
          </p:cNvSpPr>
          <p:nvPr>
            <p:ph type="body" idx="4294967295"/>
          </p:nvPr>
        </p:nvSpPr>
        <p:spPr>
          <a:xfrm>
            <a:off x="806450" y="1233488"/>
            <a:ext cx="7704138" cy="4530725"/>
          </a:xfrm>
        </p:spPr>
        <p:txBody>
          <a:bodyPr>
            <a:noAutofit/>
          </a:bodyPr>
          <a:lstStyle/>
          <a:p>
            <a:r>
              <a:rPr lang="en-US" sz="2400" dirty="0" smtClean="0"/>
              <a:t>Used for high-speed I/O devices able to transmit information at close to memory speeds</a:t>
            </a:r>
          </a:p>
          <a:p>
            <a:endParaRPr lang="en-US" sz="2400" dirty="0" smtClean="0"/>
          </a:p>
          <a:p>
            <a:r>
              <a:rPr lang="en-US" sz="2400" dirty="0" smtClean="0"/>
              <a:t>Device controller transfers blocks of data from buffer storage directly to main memory without CPU intervention</a:t>
            </a:r>
          </a:p>
          <a:p>
            <a:endParaRPr lang="en-US" sz="2400" dirty="0" smtClean="0"/>
          </a:p>
          <a:p>
            <a:r>
              <a:rPr lang="en-US" sz="2400" dirty="0" smtClean="0"/>
              <a:t>Only one interrupt is generated per block, rather than the one interrupt per byte</a:t>
            </a:r>
          </a:p>
        </p:txBody>
      </p:sp>
      <p:sp>
        <p:nvSpPr>
          <p:cNvPr id="4" name="TextBox 3"/>
          <p:cNvSpPr txBox="1"/>
          <p:nvPr/>
        </p:nvSpPr>
        <p:spPr>
          <a:xfrm>
            <a:off x="3491880" y="5373216"/>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71600" y="0"/>
            <a:ext cx="8153400" cy="990600"/>
          </a:xfrm>
        </p:spPr>
        <p:txBody>
          <a:bodyPr>
            <a:normAutofit/>
          </a:bodyPr>
          <a:lstStyle/>
          <a:p>
            <a:pPr algn="ctr" eaLnBrk="1" hangingPunct="1"/>
            <a:r>
              <a:rPr lang="en-GB" sz="4000" dirty="0" smtClean="0"/>
              <a:t>Resources</a:t>
            </a:r>
          </a:p>
        </p:txBody>
      </p:sp>
      <p:sp>
        <p:nvSpPr>
          <p:cNvPr id="12291" name="Rectangle 3"/>
          <p:cNvSpPr>
            <a:spLocks noGrp="1" noChangeArrowheads="1"/>
          </p:cNvSpPr>
          <p:nvPr>
            <p:ph sz="quarter" idx="1"/>
          </p:nvPr>
        </p:nvSpPr>
        <p:spPr>
          <a:xfrm>
            <a:off x="1115616" y="981075"/>
            <a:ext cx="7742634" cy="4248125"/>
          </a:xfrm>
        </p:spPr>
        <p:txBody>
          <a:bodyPr>
            <a:normAutofit fontScale="92500" lnSpcReduction="10000"/>
          </a:bodyPr>
          <a:lstStyle/>
          <a:p>
            <a:pPr marL="274320" indent="-274320" eaLnBrk="1" fontAlgn="auto" hangingPunct="1">
              <a:lnSpc>
                <a:spcPct val="90000"/>
              </a:lnSpc>
              <a:spcBef>
                <a:spcPts val="580"/>
              </a:spcBef>
              <a:spcAft>
                <a:spcPts val="0"/>
              </a:spcAft>
              <a:buFont typeface="Wingdings 2"/>
              <a:buChar char=""/>
              <a:defRPr/>
            </a:pPr>
            <a:r>
              <a:rPr lang="en-GB" sz="2400" dirty="0" smtClean="0"/>
              <a:t>Lecture Slides will be available on LMS</a:t>
            </a:r>
          </a:p>
          <a:p>
            <a:pPr marL="274320" indent="-274320" eaLnBrk="1" fontAlgn="auto" hangingPunct="1">
              <a:lnSpc>
                <a:spcPct val="90000"/>
              </a:lnSpc>
              <a:spcBef>
                <a:spcPts val="580"/>
              </a:spcBef>
              <a:spcAft>
                <a:spcPts val="0"/>
              </a:spcAft>
              <a:buFont typeface="Wingdings 2"/>
              <a:buChar char=""/>
              <a:defRPr/>
            </a:pPr>
            <a:endParaRPr lang="en-GB" sz="2400" dirty="0" smtClean="0"/>
          </a:p>
          <a:p>
            <a:pPr marL="274320" indent="-274320" eaLnBrk="1" fontAlgn="auto" hangingPunct="1">
              <a:lnSpc>
                <a:spcPct val="90000"/>
              </a:lnSpc>
              <a:spcBef>
                <a:spcPts val="580"/>
              </a:spcBef>
              <a:spcAft>
                <a:spcPts val="0"/>
              </a:spcAft>
              <a:buFont typeface="Wingdings 2"/>
              <a:buChar char=""/>
              <a:defRPr/>
            </a:pPr>
            <a:r>
              <a:rPr lang="en-GB" sz="2400" dirty="0" smtClean="0"/>
              <a:t>Quizzes and Assignments will be loaded on LMS.</a:t>
            </a:r>
          </a:p>
          <a:p>
            <a:pPr marL="274320" indent="-274320" eaLnBrk="1" fontAlgn="auto" hangingPunct="1">
              <a:lnSpc>
                <a:spcPct val="90000"/>
              </a:lnSpc>
              <a:spcBef>
                <a:spcPts val="580"/>
              </a:spcBef>
              <a:spcAft>
                <a:spcPts val="0"/>
              </a:spcAft>
              <a:buFont typeface="Wingdings 2"/>
              <a:buChar char=""/>
              <a:defRPr/>
            </a:pPr>
            <a:r>
              <a:rPr lang="en-GB" sz="2400" dirty="0" smtClean="0"/>
              <a:t>Additional references shall be provided (if any)</a:t>
            </a:r>
          </a:p>
          <a:p>
            <a:pPr marL="274320" indent="-274320" eaLnBrk="1" fontAlgn="auto" hangingPunct="1">
              <a:spcBef>
                <a:spcPts val="580"/>
              </a:spcBef>
              <a:spcAft>
                <a:spcPts val="0"/>
              </a:spcAft>
              <a:buFont typeface="Wingdings 2"/>
              <a:buNone/>
              <a:defRPr/>
            </a:pPr>
            <a:endParaRPr lang="en-GB" sz="2400" b="1" dirty="0" smtClean="0"/>
          </a:p>
          <a:p>
            <a:pPr eaLnBrk="1" hangingPunct="1">
              <a:buFont typeface="Wingdings 2" pitchFamily="18" charset="2"/>
              <a:buNone/>
              <a:defRPr/>
            </a:pPr>
            <a:r>
              <a:rPr lang="en-GB" sz="2000" b="1" dirty="0" smtClean="0"/>
              <a:t>Text Book:	</a:t>
            </a:r>
          </a:p>
          <a:p>
            <a:pPr eaLnBrk="1" hangingPunct="1">
              <a:defRPr/>
            </a:pPr>
            <a:r>
              <a:rPr lang="en-GB" sz="2000" b="1" dirty="0" smtClean="0"/>
              <a:t>1. Operating System Concepts </a:t>
            </a:r>
            <a:r>
              <a:rPr lang="en-GB" sz="2000" dirty="0" smtClean="0"/>
              <a:t>by Abraham Silberchatz.</a:t>
            </a:r>
          </a:p>
          <a:p>
            <a:pPr lvl="1">
              <a:defRPr/>
            </a:pPr>
            <a:r>
              <a:rPr lang="en-GB" sz="1600" dirty="0" smtClean="0"/>
              <a:t>8</a:t>
            </a:r>
            <a:r>
              <a:rPr lang="en-GB" sz="1600" baseline="30000" dirty="0" smtClean="0"/>
              <a:t>th</a:t>
            </a:r>
            <a:r>
              <a:rPr lang="en-GB" sz="1600" dirty="0" smtClean="0"/>
              <a:t> or Latest Edition</a:t>
            </a:r>
          </a:p>
          <a:p>
            <a:pPr eaLnBrk="1" hangingPunct="1">
              <a:defRPr/>
            </a:pPr>
            <a:endParaRPr lang="en-GB" sz="2000" dirty="0" smtClean="0"/>
          </a:p>
          <a:p>
            <a:pPr eaLnBrk="1" hangingPunct="1">
              <a:buFont typeface="Wingdings 2" pitchFamily="18" charset="2"/>
              <a:buNone/>
              <a:defRPr/>
            </a:pPr>
            <a:r>
              <a:rPr lang="en-GB" sz="2000" b="1" dirty="0" smtClean="0"/>
              <a:t>Reference:	</a:t>
            </a:r>
          </a:p>
          <a:p>
            <a:pPr>
              <a:defRPr/>
            </a:pPr>
            <a:r>
              <a:rPr lang="en-US" sz="2000" dirty="0" smtClean="0"/>
              <a:t>Operating Systems: Internals and Design Principles, 5-6/E</a:t>
            </a:r>
            <a:br>
              <a:rPr lang="en-US" sz="2000" dirty="0" smtClean="0"/>
            </a:br>
            <a:r>
              <a:rPr lang="en-US" sz="2000" dirty="0" smtClean="0"/>
              <a:t>William Stallings </a:t>
            </a:r>
            <a:r>
              <a:rPr lang="en-US" sz="2000" dirty="0" smtClean="0">
                <a:solidFill>
                  <a:srgbClr val="0070C0"/>
                </a:solidFill>
              </a:rPr>
              <a:t>(Latest edition available)</a:t>
            </a:r>
            <a:endParaRPr lang="en-US" sz="2000" i="1" dirty="0" smtClean="0">
              <a:solidFill>
                <a:srgbClr val="0070C0"/>
              </a:solidFill>
            </a:endParaRPr>
          </a:p>
          <a:p>
            <a:pPr eaLnBrk="1" hangingPunct="1">
              <a:defRPr/>
            </a:pPr>
            <a:endParaRPr lang="en-GB" sz="2000" dirty="0" smtClean="0"/>
          </a:p>
          <a:p>
            <a:pPr marL="274320" indent="-274320" eaLnBrk="1" fontAlgn="auto" hangingPunct="1">
              <a:lnSpc>
                <a:spcPct val="90000"/>
              </a:lnSpc>
              <a:spcBef>
                <a:spcPts val="580"/>
              </a:spcBef>
              <a:spcAft>
                <a:spcPts val="0"/>
              </a:spcAft>
              <a:buFont typeface="Wingdings 2"/>
              <a:buChar char=""/>
              <a:defRPr/>
            </a:pPr>
            <a:endParaRPr lang="en-GB" sz="2400" dirty="0" smtClean="0"/>
          </a:p>
          <a:p>
            <a:pPr marL="274320" indent="-274320" eaLnBrk="1" fontAlgn="auto" hangingPunct="1">
              <a:lnSpc>
                <a:spcPct val="90000"/>
              </a:lnSpc>
              <a:spcBef>
                <a:spcPts val="580"/>
              </a:spcBef>
              <a:spcAft>
                <a:spcPts val="0"/>
              </a:spcAft>
              <a:buFont typeface="Wingdings 2"/>
              <a:buChar char=""/>
              <a:defRPr/>
            </a:pPr>
            <a:endParaRPr lang="en-GB" sz="2400" dirty="0"/>
          </a:p>
        </p:txBody>
      </p:sp>
      <p:sp>
        <p:nvSpPr>
          <p:cNvPr id="5" name="Slide Number Placeholder 4"/>
          <p:cNvSpPr>
            <a:spLocks noGrp="1"/>
          </p:cNvSpPr>
          <p:nvPr>
            <p:ph type="sldNum" sz="quarter" idx="12"/>
          </p:nvPr>
        </p:nvSpPr>
        <p:spPr/>
        <p:txBody>
          <a:bodyPr/>
          <a:lstStyle/>
          <a:p>
            <a:pPr>
              <a:defRPr/>
            </a:pPr>
            <a:fld id="{D0405B2A-EECE-4337-BEC8-2D6E5261968B}" type="slidenum">
              <a:rPr lang="en-GB"/>
              <a:pPr>
                <a:defRPr/>
              </a:pPr>
              <a:t>3</a:t>
            </a:fld>
            <a:endParaRPr lang="en-GB"/>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b="1" dirty="0" smtClean="0">
                <a:solidFill>
                  <a:srgbClr val="00B0F0"/>
                </a:solidFill>
              </a:rPr>
              <a:t>Computer-System Organization</a:t>
            </a:r>
          </a:p>
          <a:p>
            <a:endParaRPr lang="en-US" sz="2000" dirty="0" smtClean="0"/>
          </a:p>
          <a:p>
            <a:r>
              <a:rPr lang="en-US" sz="2000" b="1" dirty="0" smtClean="0">
                <a:solidFill>
                  <a:srgbClr val="00B0F0"/>
                </a:solidFill>
              </a:rPr>
              <a:t>Computer-System Architecture</a:t>
            </a:r>
          </a:p>
          <a:p>
            <a:endParaRPr lang="en-US" sz="2000" dirty="0" smtClean="0"/>
          </a:p>
          <a:p>
            <a:r>
              <a:rPr lang="en-US" sz="2000" dirty="0" smtClean="0"/>
              <a:t>Operating System Concepts</a:t>
            </a:r>
          </a:p>
          <a:p>
            <a:endParaRPr lang="en-US" sz="2000" dirty="0" smtClean="0"/>
          </a:p>
          <a:p>
            <a:r>
              <a:rPr lang="en-US" sz="2000" dirty="0" smtClean="0"/>
              <a:t>Operating-System Structure</a:t>
            </a:r>
          </a:p>
          <a:p>
            <a:endParaRPr lang="en-US" sz="2000" dirty="0" smtClean="0"/>
          </a:p>
          <a:p>
            <a:r>
              <a:rPr lang="en-US" sz="2000" dirty="0" smtClean="0"/>
              <a:t>Process Management</a:t>
            </a:r>
          </a:p>
          <a:p>
            <a:endParaRPr lang="en-US" sz="2000" dirty="0" smtClean="0"/>
          </a:p>
          <a:p>
            <a:r>
              <a:rPr lang="en-US" sz="2000" dirty="0" smtClean="0"/>
              <a:t>Operating-System Operations</a:t>
            </a:r>
          </a:p>
          <a:p>
            <a:endParaRPr lang="en-US" sz="20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normAutofit fontScale="90000"/>
          </a:bodyPr>
          <a:lstStyle/>
          <a:p>
            <a:r>
              <a:rPr lang="en-US" smtClean="0"/>
              <a:t>Computer-System Architecture</a:t>
            </a:r>
          </a:p>
        </p:txBody>
      </p:sp>
      <p:sp>
        <p:nvSpPr>
          <p:cNvPr id="24579" name="Content Placeholder 2"/>
          <p:cNvSpPr>
            <a:spLocks noGrp="1"/>
          </p:cNvSpPr>
          <p:nvPr>
            <p:ph idx="4294967295"/>
          </p:nvPr>
        </p:nvSpPr>
        <p:spPr>
          <a:xfrm>
            <a:off x="1259632" y="1124744"/>
            <a:ext cx="7674056" cy="5472608"/>
          </a:xfrm>
        </p:spPr>
        <p:txBody>
          <a:bodyPr>
            <a:noAutofit/>
          </a:bodyPr>
          <a:lstStyle/>
          <a:p>
            <a:r>
              <a:rPr lang="en-US" sz="2400" b="1" dirty="0" smtClean="0">
                <a:solidFill>
                  <a:srgbClr val="00B0F0"/>
                </a:solidFill>
              </a:rPr>
              <a:t>Single-Processor Systems</a:t>
            </a:r>
          </a:p>
          <a:p>
            <a:r>
              <a:rPr lang="en-US" sz="2000" dirty="0" smtClean="0"/>
              <a:t>Single General Purpose Processor: Most systems use CPU. System vary from PDAs through mainframes). </a:t>
            </a:r>
          </a:p>
          <a:p>
            <a:endParaRPr lang="en-US" sz="2000" dirty="0" smtClean="0"/>
          </a:p>
          <a:p>
            <a:r>
              <a:rPr lang="en-US" sz="2000" dirty="0" smtClean="0"/>
              <a:t>Most systems have </a:t>
            </a:r>
            <a:r>
              <a:rPr lang="en-US" sz="2000" u="sng" dirty="0" smtClean="0"/>
              <a:t>special-purpose processors</a:t>
            </a:r>
            <a:r>
              <a:rPr lang="en-US" sz="2000" dirty="0" smtClean="0"/>
              <a:t> as well (graphics controller, disk and keyboard controllers etc)</a:t>
            </a:r>
          </a:p>
          <a:p>
            <a:pPr lvl="1"/>
            <a:r>
              <a:rPr lang="en-US" sz="2000" dirty="0" smtClean="0"/>
              <a:t>Special purposes processors run a limited </a:t>
            </a:r>
            <a:r>
              <a:rPr lang="en-US" sz="2000" u="sng" dirty="0" smtClean="0"/>
              <a:t>instruction set</a:t>
            </a:r>
            <a:r>
              <a:rPr lang="en-US" sz="2000" dirty="0" smtClean="0"/>
              <a:t> and do not run user processes.</a:t>
            </a:r>
          </a:p>
          <a:p>
            <a:pPr lvl="1"/>
            <a:endParaRPr lang="en-US" sz="2000" dirty="0" smtClean="0"/>
          </a:p>
          <a:p>
            <a:pPr lvl="1"/>
            <a:r>
              <a:rPr lang="en-US" sz="2000" dirty="0" smtClean="0"/>
              <a:t>OS sends them instruction for the next task and monitors their status. (e.g. disk controllers, having their own queue and scheduling algorithm)</a:t>
            </a:r>
          </a:p>
          <a:p>
            <a:pPr lvl="1"/>
            <a:endParaRPr lang="en-US" sz="2000" dirty="0" smtClean="0"/>
          </a:p>
          <a:p>
            <a:pPr lvl="1"/>
            <a:r>
              <a:rPr lang="en-US" sz="2000" b="1" dirty="0" smtClean="0"/>
              <a:t>Example</a:t>
            </a:r>
            <a:r>
              <a:rPr lang="en-US" sz="2000" dirty="0" smtClean="0"/>
              <a:t>: Microprocessor in keyboard to convert keystrokes into codes to be sent to CPU.</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normAutofit fontScale="90000"/>
          </a:bodyPr>
          <a:lstStyle/>
          <a:p>
            <a:r>
              <a:rPr lang="en-US" smtClean="0"/>
              <a:t>Computer-System Architecture</a:t>
            </a:r>
          </a:p>
        </p:txBody>
      </p:sp>
      <p:sp>
        <p:nvSpPr>
          <p:cNvPr id="24579" name="Content Placeholder 2"/>
          <p:cNvSpPr>
            <a:spLocks noGrp="1"/>
          </p:cNvSpPr>
          <p:nvPr>
            <p:ph idx="4294967295"/>
          </p:nvPr>
        </p:nvSpPr>
        <p:spPr>
          <a:xfrm>
            <a:off x="1259632" y="1124744"/>
            <a:ext cx="7674056" cy="6048672"/>
          </a:xfrm>
        </p:spPr>
        <p:txBody>
          <a:bodyPr>
            <a:noAutofit/>
          </a:bodyPr>
          <a:lstStyle/>
          <a:p>
            <a:r>
              <a:rPr lang="en-US" sz="2000" b="1" dirty="0" smtClean="0">
                <a:solidFill>
                  <a:srgbClr val="00B0F0"/>
                </a:solidFill>
              </a:rPr>
              <a:t>Multiprocessors</a:t>
            </a:r>
            <a:r>
              <a:rPr lang="en-US" sz="2000" dirty="0" smtClean="0">
                <a:solidFill>
                  <a:srgbClr val="3366FF"/>
                </a:solidFill>
              </a:rPr>
              <a:t> </a:t>
            </a:r>
            <a:r>
              <a:rPr lang="en-US" sz="2000" dirty="0" smtClean="0"/>
              <a:t>systems growing in use and importance</a:t>
            </a:r>
          </a:p>
          <a:p>
            <a:pPr lvl="1"/>
            <a:r>
              <a:rPr lang="en-US" sz="2000" dirty="0" smtClean="0"/>
              <a:t>Also known as parallel systems, tightly-coupled systems</a:t>
            </a:r>
          </a:p>
          <a:p>
            <a:pPr lvl="1"/>
            <a:r>
              <a:rPr lang="en-US" sz="2000" dirty="0" smtClean="0"/>
              <a:t>Have two or more processors in close communication, sharing the computer bus and sometimes clock, memory and peripheral devices.</a:t>
            </a:r>
          </a:p>
          <a:p>
            <a:endParaRPr lang="en-US" sz="2000" b="1" dirty="0" smtClean="0">
              <a:solidFill>
                <a:srgbClr val="00B0F0"/>
              </a:solidFill>
            </a:endParaRPr>
          </a:p>
          <a:p>
            <a:r>
              <a:rPr lang="en-US" sz="2000" b="1" dirty="0" smtClean="0">
                <a:solidFill>
                  <a:srgbClr val="00B0F0"/>
                </a:solidFill>
              </a:rPr>
              <a:t>Advantages of multiprocessors include:</a:t>
            </a:r>
          </a:p>
          <a:p>
            <a:pPr marL="953262" lvl="1" indent="-342900">
              <a:buFont typeface="Arial" charset="0"/>
              <a:buAutoNum type="arabicPeriod"/>
            </a:pPr>
            <a:r>
              <a:rPr lang="en-US" sz="2000" b="1" dirty="0" smtClean="0">
                <a:solidFill>
                  <a:srgbClr val="00B0F0"/>
                </a:solidFill>
              </a:rPr>
              <a:t>Increased throughput: </a:t>
            </a:r>
            <a:r>
              <a:rPr lang="en-US" sz="2000" dirty="0" smtClean="0"/>
              <a:t>More work in less time, but speed up ratio is not necessarily N times. (overhead of synchronization, contention for share resources)</a:t>
            </a:r>
          </a:p>
          <a:p>
            <a:pPr marL="953262" lvl="1" indent="-342900">
              <a:buFont typeface="Arial" charset="0"/>
              <a:buAutoNum type="arabicPeriod"/>
            </a:pPr>
            <a:r>
              <a:rPr lang="en-US" sz="2000" b="1" dirty="0" smtClean="0">
                <a:solidFill>
                  <a:srgbClr val="00B0F0"/>
                </a:solidFill>
              </a:rPr>
              <a:t>Economy of scale: </a:t>
            </a:r>
            <a:r>
              <a:rPr lang="en-US" sz="2000" dirty="0" smtClean="0"/>
              <a:t>Multiprocessors cost less than more systems with equal processors</a:t>
            </a:r>
          </a:p>
          <a:p>
            <a:pPr marL="953262" lvl="1" indent="-342900">
              <a:buFont typeface="Arial" charset="0"/>
              <a:buAutoNum type="arabicPeriod"/>
            </a:pPr>
            <a:r>
              <a:rPr lang="en-US" sz="2000" b="1" dirty="0" smtClean="0">
                <a:solidFill>
                  <a:srgbClr val="00B0F0"/>
                </a:solidFill>
              </a:rPr>
              <a:t>Increased reliability: </a:t>
            </a:r>
            <a:r>
              <a:rPr lang="en-US" sz="2000" dirty="0" smtClean="0"/>
              <a:t>The failure of one processor will not halt the function of system</a:t>
            </a:r>
          </a:p>
          <a:p>
            <a:pPr lvl="1"/>
            <a:endParaRPr lang="en-US" sz="20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15616" y="0"/>
            <a:ext cx="7586662" cy="576262"/>
          </a:xfrm>
        </p:spPr>
        <p:txBody>
          <a:bodyPr>
            <a:normAutofit fontScale="90000"/>
          </a:bodyPr>
          <a:lstStyle/>
          <a:p>
            <a:r>
              <a:rPr lang="en-US" dirty="0" smtClean="0"/>
              <a:t>Computer-System Architecture</a:t>
            </a:r>
          </a:p>
        </p:txBody>
      </p:sp>
      <p:sp>
        <p:nvSpPr>
          <p:cNvPr id="24579" name="Content Placeholder 2"/>
          <p:cNvSpPr>
            <a:spLocks noGrp="1"/>
          </p:cNvSpPr>
          <p:nvPr>
            <p:ph idx="4294967295"/>
          </p:nvPr>
        </p:nvSpPr>
        <p:spPr>
          <a:xfrm>
            <a:off x="1115616" y="908720"/>
            <a:ext cx="7674056" cy="4824536"/>
          </a:xfrm>
        </p:spPr>
        <p:txBody>
          <a:bodyPr>
            <a:noAutofit/>
          </a:bodyPr>
          <a:lstStyle/>
          <a:p>
            <a:r>
              <a:rPr lang="en-US" sz="2400" b="1" dirty="0" smtClean="0">
                <a:solidFill>
                  <a:srgbClr val="00B0F0"/>
                </a:solidFill>
              </a:rPr>
              <a:t>Multiprocessors</a:t>
            </a:r>
            <a:endParaRPr lang="en-US" sz="1800" dirty="0" smtClean="0"/>
          </a:p>
          <a:p>
            <a:r>
              <a:rPr lang="en-US" sz="2400" dirty="0" smtClean="0"/>
              <a:t>Two types:</a:t>
            </a:r>
          </a:p>
          <a:p>
            <a:pPr marL="953262" lvl="1" indent="-342900">
              <a:buFont typeface="Arial" charset="0"/>
              <a:buAutoNum type="arabicPeriod"/>
            </a:pPr>
            <a:r>
              <a:rPr lang="en-US" sz="2000" dirty="0" smtClean="0"/>
              <a:t>Asymmetric Multiprocessing</a:t>
            </a:r>
          </a:p>
          <a:p>
            <a:pPr marL="1200150" lvl="2" indent="-342900">
              <a:buFont typeface="Arial" charset="0"/>
              <a:buAutoNum type="arabicPeriod"/>
            </a:pPr>
            <a:r>
              <a:rPr lang="en-US" sz="1600" dirty="0" smtClean="0"/>
              <a:t>Each processor is assigned a specific task. The master allocates and schedules work to the slave processors.</a:t>
            </a:r>
          </a:p>
          <a:p>
            <a:pPr marL="1200150" lvl="2" indent="-342900">
              <a:buFont typeface="Arial" charset="0"/>
              <a:buAutoNum type="arabicPeriod"/>
            </a:pPr>
            <a:r>
              <a:rPr lang="en-US" sz="1600" dirty="0" smtClean="0"/>
              <a:t>Master processor controls the system; other processors look to master for instructions or have predefined tasks.</a:t>
            </a:r>
          </a:p>
          <a:p>
            <a:pPr marL="1200150" lvl="2" indent="-342900">
              <a:buFont typeface="Arial" charset="0"/>
              <a:buAutoNum type="arabicPeriod"/>
            </a:pPr>
            <a:endParaRPr lang="en-US" sz="1600" dirty="0" smtClean="0"/>
          </a:p>
          <a:p>
            <a:pPr marL="953262" lvl="1" indent="-342900">
              <a:buFont typeface="Arial" charset="0"/>
              <a:buAutoNum type="arabicPeriod"/>
            </a:pPr>
            <a:r>
              <a:rPr lang="en-US" sz="2000" dirty="0" smtClean="0"/>
              <a:t>Symmetric Multiprocessing</a:t>
            </a:r>
          </a:p>
          <a:p>
            <a:pPr marL="1200150" lvl="2" indent="-342900">
              <a:buFont typeface="Arial" charset="0"/>
              <a:buAutoNum type="arabicPeriod"/>
            </a:pPr>
            <a:r>
              <a:rPr lang="en-US" sz="1600" dirty="0" smtClean="0"/>
              <a:t>Each processor performs all tasks within OS. All processors are peers, no masters no slaves.</a:t>
            </a:r>
          </a:p>
          <a:p>
            <a:pPr marL="1200150" lvl="2" indent="-342900">
              <a:buFont typeface="Arial" charset="0"/>
              <a:buAutoNum type="arabicPeriod"/>
            </a:pPr>
            <a:r>
              <a:rPr lang="en-US" sz="1600" dirty="0" smtClean="0"/>
              <a:t>Initially, Solaris provided the support but now all modern OS provide support for this. </a:t>
            </a:r>
          </a:p>
          <a:p>
            <a:pPr marL="1200150" lvl="2" indent="-342900">
              <a:buFont typeface="Arial" charset="0"/>
              <a:buAutoNum type="arabicPeriod"/>
            </a:pPr>
            <a:r>
              <a:rPr lang="en-US" sz="1600" dirty="0" smtClean="0"/>
              <a:t>Problems may occur (Load variance). Solution: processor share certain data structures.</a:t>
            </a:r>
          </a:p>
          <a:p>
            <a:pPr marL="1200150" lvl="2" indent="-342900">
              <a:buFont typeface="Webdings" charset="2"/>
              <a:buNone/>
            </a:pPr>
            <a:endParaRPr lang="en-US" sz="1600" dirty="0" smtClean="0">
              <a:solidFill>
                <a:srgbClr val="3366FF"/>
              </a:solidFill>
            </a:endParaRPr>
          </a:p>
        </p:txBody>
      </p:sp>
      <p:sp>
        <p:nvSpPr>
          <p:cNvPr id="4" name="TextBox 3"/>
          <p:cNvSpPr txBox="1"/>
          <p:nvPr/>
        </p:nvSpPr>
        <p:spPr>
          <a:xfrm>
            <a:off x="971600" y="5805264"/>
            <a:ext cx="8172400"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b="1" dirty="0" smtClean="0"/>
              <a:t>SMP and ASMP may be at Hardware and Software levels. </a:t>
            </a:r>
            <a:r>
              <a:rPr lang="en-GB" b="1" dirty="0" err="1" smtClean="0"/>
              <a:t>Softwares</a:t>
            </a:r>
            <a:r>
              <a:rPr lang="en-GB" b="1" dirty="0" smtClean="0"/>
              <a:t> can be written to allow only one master and multiple slaves. E.g. Sun’s SunOS v 5 (Solaris) is symmetric and SunOS v4 provided asymmetric multiprocessing.</a:t>
            </a:r>
            <a:endParaRPr lang="en-GB" b="1"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914400" y="332656"/>
            <a:ext cx="8229600" cy="576262"/>
          </a:xfrm>
        </p:spPr>
        <p:txBody>
          <a:bodyPr>
            <a:noAutofit/>
          </a:bodyPr>
          <a:lstStyle/>
          <a:p>
            <a:pPr algn="ctr"/>
            <a:r>
              <a:rPr lang="en-US" sz="3900" dirty="0" smtClean="0"/>
              <a:t>Symmetric Multiprocessing Architecture</a:t>
            </a:r>
          </a:p>
        </p:txBody>
      </p:sp>
      <p:pic>
        <p:nvPicPr>
          <p:cNvPr id="26627" name="Picture 7" descr="1"/>
          <p:cNvPicPr>
            <a:picLocks noChangeAspect="1" noChangeArrowheads="1"/>
          </p:cNvPicPr>
          <p:nvPr/>
        </p:nvPicPr>
        <p:blipFill>
          <a:blip r:embed="rId3" cstate="print"/>
          <a:srcRect/>
          <a:stretch>
            <a:fillRect/>
          </a:stretch>
        </p:blipFill>
        <p:spPr bwMode="auto">
          <a:xfrm>
            <a:off x="1547664" y="2492896"/>
            <a:ext cx="6319837" cy="30337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normAutofit fontScale="90000"/>
          </a:bodyPr>
          <a:lstStyle/>
          <a:p>
            <a:r>
              <a:rPr lang="en-US" dirty="0" smtClean="0"/>
              <a:t>A Dual-Core Design</a:t>
            </a:r>
          </a:p>
        </p:txBody>
      </p:sp>
      <p:sp>
        <p:nvSpPr>
          <p:cNvPr id="24579" name="Content Placeholder 2"/>
          <p:cNvSpPr>
            <a:spLocks noGrp="1"/>
          </p:cNvSpPr>
          <p:nvPr>
            <p:ph idx="4294967295"/>
          </p:nvPr>
        </p:nvSpPr>
        <p:spPr>
          <a:xfrm>
            <a:off x="1259632" y="1124744"/>
            <a:ext cx="7674056" cy="4824536"/>
          </a:xfrm>
        </p:spPr>
        <p:txBody>
          <a:bodyPr>
            <a:noAutofit/>
          </a:bodyPr>
          <a:lstStyle/>
          <a:p>
            <a:r>
              <a:rPr lang="en-US" sz="2400" b="1" dirty="0" smtClean="0">
                <a:solidFill>
                  <a:srgbClr val="00B0F0"/>
                </a:solidFill>
              </a:rPr>
              <a:t>Multiple Computing Cores on single chip (multiprocessor chips)</a:t>
            </a:r>
          </a:p>
          <a:p>
            <a:pPr lvl="1"/>
            <a:r>
              <a:rPr lang="en-US" sz="2000" dirty="0" smtClean="0"/>
              <a:t>More efficient, (less power, faster on chip communication)</a:t>
            </a:r>
            <a:endParaRPr lang="en-US" sz="1400" dirty="0" smtClean="0"/>
          </a:p>
        </p:txBody>
      </p:sp>
      <p:pic>
        <p:nvPicPr>
          <p:cNvPr id="5" name="Picture 10" descr="1"/>
          <p:cNvPicPr>
            <a:picLocks noChangeAspect="1" noChangeArrowheads="1"/>
          </p:cNvPicPr>
          <p:nvPr/>
        </p:nvPicPr>
        <p:blipFill>
          <a:blip r:embed="rId3" cstate="print"/>
          <a:srcRect/>
          <a:stretch>
            <a:fillRect/>
          </a:stretch>
        </p:blipFill>
        <p:spPr bwMode="auto">
          <a:xfrm>
            <a:off x="2411760" y="2564904"/>
            <a:ext cx="4783137" cy="35258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b="1" dirty="0" smtClean="0">
                <a:solidFill>
                  <a:srgbClr val="00B0F0"/>
                </a:solidFill>
              </a:rPr>
              <a:t>Computer-System Organization</a:t>
            </a:r>
          </a:p>
          <a:p>
            <a:endParaRPr lang="en-US" sz="2000" b="1" dirty="0" smtClean="0">
              <a:solidFill>
                <a:srgbClr val="00B0F0"/>
              </a:solidFill>
            </a:endParaRPr>
          </a:p>
          <a:p>
            <a:r>
              <a:rPr lang="en-US" sz="2000" b="1" dirty="0" smtClean="0">
                <a:solidFill>
                  <a:srgbClr val="00B0F0"/>
                </a:solidFill>
              </a:rPr>
              <a:t>Computer-System Architecture</a:t>
            </a:r>
          </a:p>
          <a:p>
            <a:endParaRPr lang="en-US" sz="2000" dirty="0" smtClean="0"/>
          </a:p>
          <a:p>
            <a:r>
              <a:rPr lang="en-US" sz="2000" b="1" dirty="0" smtClean="0">
                <a:solidFill>
                  <a:srgbClr val="00B0F0"/>
                </a:solidFill>
              </a:rPr>
              <a:t>Operating System Concepts</a:t>
            </a:r>
          </a:p>
          <a:p>
            <a:endParaRPr lang="en-US" sz="2000" dirty="0" smtClean="0"/>
          </a:p>
          <a:p>
            <a:r>
              <a:rPr lang="en-US" sz="2000" dirty="0" smtClean="0"/>
              <a:t>Operating-System Structure</a:t>
            </a:r>
          </a:p>
          <a:p>
            <a:endParaRPr lang="en-US" sz="2000" dirty="0" smtClean="0"/>
          </a:p>
          <a:p>
            <a:r>
              <a:rPr lang="en-US" sz="2000" dirty="0" smtClean="0"/>
              <a:t>Process Management</a:t>
            </a:r>
          </a:p>
          <a:p>
            <a:endParaRPr lang="en-US" sz="2000" dirty="0" smtClean="0"/>
          </a:p>
          <a:p>
            <a:r>
              <a:rPr lang="en-US" sz="2000" dirty="0" smtClean="0"/>
              <a:t>Operating-System Operations</a:t>
            </a:r>
          </a:p>
          <a:p>
            <a:endParaRPr lang="en-US" sz="20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277813"/>
            <a:ext cx="7510462" cy="576262"/>
          </a:xfrm>
        </p:spPr>
        <p:txBody>
          <a:bodyPr>
            <a:noAutofit/>
          </a:bodyPr>
          <a:lstStyle/>
          <a:p>
            <a:pPr eaLnBrk="1" hangingPunct="1"/>
            <a:r>
              <a:rPr lang="en-US" sz="4000" dirty="0" smtClean="0">
                <a:solidFill>
                  <a:schemeClr val="tx1"/>
                </a:solidFill>
              </a:rPr>
              <a:t>Operating System: Definition</a:t>
            </a:r>
          </a:p>
        </p:txBody>
      </p:sp>
      <p:sp>
        <p:nvSpPr>
          <p:cNvPr id="10243" name="Rectangle 3"/>
          <p:cNvSpPr>
            <a:spLocks noGrp="1" noChangeArrowheads="1"/>
          </p:cNvSpPr>
          <p:nvPr>
            <p:ph type="body" idx="4294967295"/>
          </p:nvPr>
        </p:nvSpPr>
        <p:spPr>
          <a:xfrm>
            <a:off x="1979712" y="1772816"/>
            <a:ext cx="5832648" cy="3456384"/>
          </a:xfrm>
        </p:spPr>
        <p:style>
          <a:lnRef idx="1">
            <a:schemeClr val="accent2"/>
          </a:lnRef>
          <a:fillRef idx="3">
            <a:schemeClr val="accent2"/>
          </a:fillRef>
          <a:effectRef idx="2">
            <a:schemeClr val="accent2"/>
          </a:effectRef>
          <a:fontRef idx="minor">
            <a:schemeClr val="lt1"/>
          </a:fontRef>
        </p:style>
        <p:txBody>
          <a:bodyPr>
            <a:normAutofit/>
          </a:bodyPr>
          <a:lstStyle/>
          <a:p>
            <a:endParaRPr lang="en-US" sz="2800" dirty="0" smtClean="0"/>
          </a:p>
          <a:p>
            <a:endParaRPr lang="en-US" sz="2800" dirty="0" smtClean="0"/>
          </a:p>
          <a:p>
            <a:pPr algn="ctr">
              <a:buNone/>
            </a:pPr>
            <a:r>
              <a:rPr lang="en-US" sz="2800" dirty="0" smtClean="0"/>
              <a:t>A </a:t>
            </a:r>
            <a:r>
              <a:rPr lang="en-US" sz="2800" b="1" dirty="0" smtClean="0"/>
              <a:t>(Large)</a:t>
            </a:r>
            <a:r>
              <a:rPr lang="en-US" sz="2800" dirty="0" smtClean="0"/>
              <a:t> </a:t>
            </a:r>
            <a:r>
              <a:rPr lang="en-US" sz="2800" b="1" dirty="0" smtClean="0"/>
              <a:t>program</a:t>
            </a:r>
            <a:r>
              <a:rPr lang="en-US" sz="2800" dirty="0" smtClean="0"/>
              <a:t> that acts as an intermediary between a user of a </a:t>
            </a:r>
            <a:r>
              <a:rPr lang="en-US" sz="2800" u="sng" dirty="0" smtClean="0"/>
              <a:t>computer</a:t>
            </a:r>
            <a:r>
              <a:rPr lang="en-US" sz="2800" dirty="0" smtClean="0"/>
              <a:t> and the </a:t>
            </a:r>
            <a:r>
              <a:rPr lang="en-US" sz="2800" u="sng" dirty="0" smtClean="0"/>
              <a:t>computer</a:t>
            </a:r>
            <a:r>
              <a:rPr lang="en-US" sz="2800" dirty="0" smtClean="0"/>
              <a:t> hardware</a:t>
            </a:r>
          </a:p>
          <a:p>
            <a:endParaRPr lang="en-US" sz="2800"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15616" y="0"/>
            <a:ext cx="7723187" cy="764704"/>
          </a:xfrm>
        </p:spPr>
        <p:txBody>
          <a:bodyPr>
            <a:noAutofit/>
          </a:bodyPr>
          <a:lstStyle/>
          <a:p>
            <a:pPr eaLnBrk="1" hangingPunct="1"/>
            <a:r>
              <a:rPr lang="en-US" sz="4000" dirty="0" smtClean="0"/>
              <a:t>What is an Operating System?</a:t>
            </a:r>
          </a:p>
        </p:txBody>
      </p:sp>
      <p:sp>
        <p:nvSpPr>
          <p:cNvPr id="6147" name="Rectangle 3"/>
          <p:cNvSpPr>
            <a:spLocks noGrp="1" noChangeArrowheads="1"/>
          </p:cNvSpPr>
          <p:nvPr>
            <p:ph type="body" idx="4294967295"/>
          </p:nvPr>
        </p:nvSpPr>
        <p:spPr>
          <a:xfrm>
            <a:off x="1043608" y="1052736"/>
            <a:ext cx="8100392" cy="4464496"/>
          </a:xfrm>
        </p:spPr>
        <p:txBody>
          <a:bodyPr>
            <a:normAutofit/>
          </a:bodyPr>
          <a:lstStyle/>
          <a:p>
            <a:pPr lvl="1"/>
            <a:r>
              <a:rPr lang="en-US" sz="2400" u="sng" dirty="0" smtClean="0"/>
              <a:t>Make the computer system convenient to use</a:t>
            </a:r>
            <a:r>
              <a:rPr lang="en-US" sz="2400" b="1" dirty="0" smtClean="0"/>
              <a:t>: </a:t>
            </a:r>
          </a:p>
          <a:p>
            <a:pPr lvl="2"/>
            <a:r>
              <a:rPr lang="en-US" sz="2000" dirty="0" smtClean="0"/>
              <a:t>Makes hardware useful to the programmer </a:t>
            </a:r>
          </a:p>
          <a:p>
            <a:pPr lvl="1"/>
            <a:endParaRPr lang="en-GB" sz="2400" u="sng" dirty="0" smtClean="0"/>
          </a:p>
          <a:p>
            <a:pPr lvl="1"/>
            <a:r>
              <a:rPr lang="en-GB" sz="2400" u="sng" dirty="0" smtClean="0"/>
              <a:t>Provides abstractions for applications:</a:t>
            </a:r>
            <a:r>
              <a:rPr lang="en-GB" sz="2400" dirty="0" smtClean="0"/>
              <a:t> </a:t>
            </a:r>
          </a:p>
          <a:p>
            <a:pPr lvl="2"/>
            <a:r>
              <a:rPr lang="en-GB" sz="2000" dirty="0" smtClean="0"/>
              <a:t>Manages and hides details of hardware; </a:t>
            </a:r>
          </a:p>
          <a:p>
            <a:pPr lvl="2"/>
            <a:r>
              <a:rPr lang="en-GB" sz="2000" dirty="0" smtClean="0"/>
              <a:t>Accesses hardware through low/level interfaces unavailable to applications</a:t>
            </a:r>
          </a:p>
          <a:p>
            <a:pPr lvl="1"/>
            <a:endParaRPr lang="en-GB" sz="2400" u="sng" dirty="0" smtClean="0"/>
          </a:p>
          <a:p>
            <a:pPr lvl="1"/>
            <a:r>
              <a:rPr lang="en-GB" sz="2400" u="sng" dirty="0" smtClean="0"/>
              <a:t>Provides protection:</a:t>
            </a:r>
          </a:p>
          <a:p>
            <a:pPr lvl="2"/>
            <a:r>
              <a:rPr lang="en-GB" sz="2000" dirty="0" smtClean="0"/>
              <a:t>Prevents one process/user from clobbering another</a:t>
            </a:r>
          </a:p>
          <a:p>
            <a:pPr lvl="1"/>
            <a:endParaRPr lang="en-US" sz="2400" dirty="0" smtClean="0"/>
          </a:p>
          <a:p>
            <a:pPr lvl="1"/>
            <a:endParaRPr lang="en-US" sz="2000"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1403648" y="0"/>
            <a:ext cx="7498080" cy="1143000"/>
          </a:xfrm>
        </p:spPr>
        <p:txBody>
          <a:bodyPr anchor="ctr">
            <a:normAutofit/>
          </a:bodyPr>
          <a:lstStyle/>
          <a:p>
            <a:pPr algn="ctr" eaLnBrk="1" hangingPunct="1"/>
            <a:r>
              <a:rPr lang="en-US" sz="4000" dirty="0" smtClean="0"/>
              <a:t>Layers and Views</a:t>
            </a:r>
          </a:p>
        </p:txBody>
      </p:sp>
      <p:pic>
        <p:nvPicPr>
          <p:cNvPr id="11267" name="Content Placeholder 3" descr="Fig02_01.gif"/>
          <p:cNvPicPr>
            <a:picLocks noGrp="1" noChangeAspect="1"/>
          </p:cNvPicPr>
          <p:nvPr>
            <p:ph idx="4294967295"/>
          </p:nvPr>
        </p:nvPicPr>
        <p:blipFill>
          <a:blip r:embed="rId3" cstate="print"/>
          <a:srcRect/>
          <a:stretch>
            <a:fillRect/>
          </a:stretch>
        </p:blipFill>
        <p:spPr>
          <a:xfrm>
            <a:off x="2051720" y="1124744"/>
            <a:ext cx="5904656" cy="5172075"/>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lgn="ctr" eaLnBrk="1" hangingPunct="1"/>
            <a:r>
              <a:rPr lang="en-US" altLang="zh-CN" sz="4000" dirty="0" smtClean="0">
                <a:ea typeface="SimSun" pitchFamily="2" charset="-122"/>
              </a:rPr>
              <a:t>Assignment Policies</a:t>
            </a:r>
          </a:p>
        </p:txBody>
      </p:sp>
      <p:sp>
        <p:nvSpPr>
          <p:cNvPr id="17411" name="Rectangle 3"/>
          <p:cNvSpPr>
            <a:spLocks noGrp="1" noChangeArrowheads="1"/>
          </p:cNvSpPr>
          <p:nvPr>
            <p:ph type="body" idx="1"/>
          </p:nvPr>
        </p:nvSpPr>
        <p:spPr>
          <a:xfrm>
            <a:off x="1043608" y="1628775"/>
            <a:ext cx="7849567" cy="1512888"/>
          </a:xfrm>
        </p:spPr>
        <p:txBody>
          <a:bodyPr>
            <a:normAutofit/>
          </a:bodyPr>
          <a:lstStyle/>
          <a:p>
            <a:pPr eaLnBrk="1" hangingPunct="1"/>
            <a:endParaRPr lang="en-US" altLang="zh-CN" sz="2400" u="sng" dirty="0" smtClean="0"/>
          </a:p>
          <a:p>
            <a:pPr eaLnBrk="1" hangingPunct="1"/>
            <a:r>
              <a:rPr lang="en-US" altLang="zh-CN" sz="2400" u="sng" dirty="0" smtClean="0"/>
              <a:t>No late work will be accepted</a:t>
            </a:r>
            <a:r>
              <a:rPr lang="en-US" altLang="zh-CN" sz="2400" dirty="0" smtClean="0"/>
              <a:t> (unless arrangements have been made in advance)</a:t>
            </a:r>
          </a:p>
          <a:p>
            <a:pPr eaLnBrk="1" hangingPunct="1"/>
            <a:endParaRPr lang="en-US" altLang="zh-CN" sz="2400" dirty="0" smtClean="0"/>
          </a:p>
        </p:txBody>
      </p:sp>
      <p:sp>
        <p:nvSpPr>
          <p:cNvPr id="5" name="Slide Number Placeholder 4"/>
          <p:cNvSpPr>
            <a:spLocks noGrp="1"/>
          </p:cNvSpPr>
          <p:nvPr>
            <p:ph type="sldNum" sz="quarter" idx="12"/>
          </p:nvPr>
        </p:nvSpPr>
        <p:spPr/>
        <p:txBody>
          <a:bodyPr/>
          <a:lstStyle/>
          <a:p>
            <a:pPr>
              <a:defRPr/>
            </a:pPr>
            <a:fld id="{6E981BF7-C93C-4E62-9C5A-6031BC5A7C51}" type="slidenum">
              <a:rPr lang="en-GB" smtClean="0"/>
              <a:pPr>
                <a:defRPr/>
              </a:pPr>
              <a:t>4</a:t>
            </a:fld>
            <a:endParaRPr lang="en-GB"/>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277813"/>
            <a:ext cx="7510462" cy="576262"/>
          </a:xfrm>
        </p:spPr>
        <p:txBody>
          <a:bodyPr>
            <a:noAutofit/>
          </a:bodyPr>
          <a:lstStyle/>
          <a:p>
            <a:pPr eaLnBrk="1" hangingPunct="1"/>
            <a:r>
              <a:rPr lang="en-US" sz="4000" dirty="0" smtClean="0">
                <a:solidFill>
                  <a:schemeClr val="tx1"/>
                </a:solidFill>
              </a:rPr>
              <a:t>Operating System Definition</a:t>
            </a:r>
          </a:p>
        </p:txBody>
      </p:sp>
      <p:sp>
        <p:nvSpPr>
          <p:cNvPr id="10243" name="Rectangle 3"/>
          <p:cNvSpPr>
            <a:spLocks noGrp="1" noChangeArrowheads="1"/>
          </p:cNvSpPr>
          <p:nvPr>
            <p:ph type="body" idx="4294967295"/>
          </p:nvPr>
        </p:nvSpPr>
        <p:spPr>
          <a:xfrm>
            <a:off x="971600" y="1028700"/>
            <a:ext cx="7543750" cy="4704556"/>
          </a:xfrm>
        </p:spPr>
        <p:txBody>
          <a:bodyPr>
            <a:normAutofit/>
          </a:bodyPr>
          <a:lstStyle/>
          <a:p>
            <a:endParaRPr lang="en-US" sz="2800" dirty="0" smtClean="0"/>
          </a:p>
          <a:p>
            <a:r>
              <a:rPr lang="en-US" sz="2400" dirty="0" smtClean="0"/>
              <a:t>OS is a </a:t>
            </a:r>
            <a:r>
              <a:rPr lang="en-US" sz="2400" b="1" dirty="0" smtClean="0">
                <a:solidFill>
                  <a:srgbClr val="3366FF"/>
                </a:solidFill>
              </a:rPr>
              <a:t>resource allocator</a:t>
            </a:r>
          </a:p>
          <a:p>
            <a:pPr lvl="1"/>
            <a:r>
              <a:rPr lang="en-US" sz="2000" dirty="0" smtClean="0"/>
              <a:t>Manages all resources</a:t>
            </a:r>
          </a:p>
          <a:p>
            <a:pPr lvl="1"/>
            <a:r>
              <a:rPr lang="en-US" sz="2000" dirty="0" smtClean="0"/>
              <a:t>Decides between conflicting requests for efficient and fair resource use</a:t>
            </a:r>
          </a:p>
          <a:p>
            <a:pPr lvl="1"/>
            <a:endParaRPr lang="en-US" sz="2400" dirty="0" smtClean="0"/>
          </a:p>
          <a:p>
            <a:r>
              <a:rPr lang="en-US" sz="2400" dirty="0" smtClean="0"/>
              <a:t>OS is a </a:t>
            </a:r>
            <a:r>
              <a:rPr lang="en-US" sz="2400" b="1" dirty="0" smtClean="0">
                <a:solidFill>
                  <a:srgbClr val="3366FF"/>
                </a:solidFill>
              </a:rPr>
              <a:t>control program</a:t>
            </a:r>
          </a:p>
          <a:p>
            <a:pPr lvl="1"/>
            <a:r>
              <a:rPr lang="en-US" sz="2000" dirty="0" smtClean="0"/>
              <a:t>Controls execution of programs to prevent errors and improper use of the computer</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1403648" y="0"/>
            <a:ext cx="7498080" cy="1052736"/>
          </a:xfrm>
        </p:spPr>
        <p:txBody>
          <a:bodyPr anchor="ctr">
            <a:noAutofit/>
          </a:bodyPr>
          <a:lstStyle/>
          <a:p>
            <a:r>
              <a:rPr lang="en-US" sz="4000" dirty="0" smtClean="0"/>
              <a:t>OS as Resource Manager</a:t>
            </a:r>
          </a:p>
        </p:txBody>
      </p:sp>
      <p:pic>
        <p:nvPicPr>
          <p:cNvPr id="4098" name="Picture 2"/>
          <p:cNvPicPr>
            <a:picLocks noChangeAspect="1" noChangeArrowheads="1"/>
          </p:cNvPicPr>
          <p:nvPr/>
        </p:nvPicPr>
        <p:blipFill>
          <a:blip r:embed="rId3" cstate="print"/>
          <a:srcRect/>
          <a:stretch>
            <a:fillRect/>
          </a:stretch>
        </p:blipFill>
        <p:spPr bwMode="auto">
          <a:xfrm>
            <a:off x="1763688" y="1114003"/>
            <a:ext cx="6429375" cy="5267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1043608" y="0"/>
            <a:ext cx="8100392" cy="1143000"/>
          </a:xfrm>
        </p:spPr>
        <p:txBody>
          <a:bodyPr anchor="ctr">
            <a:noAutofit/>
          </a:bodyPr>
          <a:lstStyle/>
          <a:p>
            <a:pPr eaLnBrk="1" hangingPunct="1"/>
            <a:r>
              <a:rPr lang="en-US" sz="4000" dirty="0" smtClean="0"/>
              <a:t>Operating System as Software</a:t>
            </a:r>
          </a:p>
        </p:txBody>
      </p:sp>
      <p:sp>
        <p:nvSpPr>
          <p:cNvPr id="16387" name="Content Placeholder 2"/>
          <p:cNvSpPr>
            <a:spLocks noGrp="1"/>
          </p:cNvSpPr>
          <p:nvPr>
            <p:ph idx="4294967295"/>
          </p:nvPr>
        </p:nvSpPr>
        <p:spPr>
          <a:xfrm>
            <a:off x="1259632" y="1124744"/>
            <a:ext cx="7632848" cy="5428456"/>
          </a:xfrm>
        </p:spPr>
        <p:txBody>
          <a:bodyPr>
            <a:normAutofit/>
          </a:bodyPr>
          <a:lstStyle/>
          <a:p>
            <a:r>
              <a:rPr lang="en-US" sz="2400" b="1" dirty="0" smtClean="0"/>
              <a:t>System Startup</a:t>
            </a:r>
            <a:r>
              <a:rPr lang="en-US" sz="2400" b="1" dirty="0" smtClean="0">
                <a:solidFill>
                  <a:srgbClr val="3366FF"/>
                </a:solidFill>
              </a:rPr>
              <a:t>: </a:t>
            </a:r>
            <a:r>
              <a:rPr lang="en-US" sz="2400" u="sng" dirty="0" smtClean="0"/>
              <a:t>bootstrap program</a:t>
            </a:r>
            <a:r>
              <a:rPr lang="en-US" sz="2400" dirty="0" smtClean="0"/>
              <a:t> is loaded at power-up or reboot</a:t>
            </a:r>
          </a:p>
          <a:p>
            <a:pPr lvl="1"/>
            <a:r>
              <a:rPr lang="en-US" sz="2000" dirty="0" smtClean="0"/>
              <a:t>Typically stored in ROM or EPROM, generally known as </a:t>
            </a:r>
            <a:r>
              <a:rPr lang="en-US" sz="2000" u="sng" dirty="0" smtClean="0"/>
              <a:t>firmware</a:t>
            </a:r>
          </a:p>
          <a:p>
            <a:pPr lvl="1"/>
            <a:r>
              <a:rPr lang="en-US" sz="2000" dirty="0" smtClean="0"/>
              <a:t>Initializes all aspects of system</a:t>
            </a:r>
          </a:p>
          <a:p>
            <a:pPr lvl="1"/>
            <a:r>
              <a:rPr lang="en-US" sz="2000" dirty="0" smtClean="0"/>
              <a:t>Loads operating system and starts execution</a:t>
            </a:r>
          </a:p>
          <a:p>
            <a:pPr eaLnBrk="1" hangingPunct="1"/>
            <a:endParaRPr lang="en-US" sz="2800" dirty="0" smtClean="0"/>
          </a:p>
          <a:p>
            <a:pPr eaLnBrk="1" hangingPunct="1"/>
            <a:r>
              <a:rPr lang="en-US" sz="2400" dirty="0" smtClean="0"/>
              <a:t>OS functions in the same way as an ordinary computer software</a:t>
            </a:r>
          </a:p>
          <a:p>
            <a:pPr lvl="1" eaLnBrk="1" hangingPunct="1"/>
            <a:r>
              <a:rPr lang="en-US" sz="2000" dirty="0" smtClean="0"/>
              <a:t>A program that is executed by the CPU</a:t>
            </a:r>
          </a:p>
          <a:p>
            <a:pPr lvl="1" eaLnBrk="1" hangingPunct="1"/>
            <a:r>
              <a:rPr lang="en-US" sz="2000" dirty="0" smtClean="0"/>
              <a:t>It relinquishes control of the processor</a:t>
            </a:r>
          </a:p>
          <a:p>
            <a:endParaRPr lang="en-US" sz="2800" b="1" dirty="0" smtClean="0">
              <a:solidFill>
                <a:srgbClr val="3366FF"/>
              </a:solidFill>
            </a:endParaRPr>
          </a:p>
          <a:p>
            <a:pPr lvl="1" eaLnBrk="1" hangingPunct="1"/>
            <a:endParaRPr lang="en-US" sz="2400"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4824536"/>
          </a:xfrm>
        </p:spPr>
        <p:txBody>
          <a:bodyPr>
            <a:noAutofit/>
          </a:bodyPr>
          <a:lstStyle/>
          <a:p>
            <a:r>
              <a:rPr lang="en-US" sz="2000" b="1" dirty="0" smtClean="0">
                <a:solidFill>
                  <a:srgbClr val="00B0F0"/>
                </a:solidFill>
              </a:rPr>
              <a:t>Operating System Concepts</a:t>
            </a:r>
          </a:p>
          <a:p>
            <a:endParaRPr lang="en-US" sz="2000" b="1" dirty="0" smtClean="0">
              <a:solidFill>
                <a:srgbClr val="00B0F0"/>
              </a:solidFill>
            </a:endParaRPr>
          </a:p>
          <a:p>
            <a:r>
              <a:rPr lang="en-US" sz="2000" b="1" dirty="0" smtClean="0">
                <a:solidFill>
                  <a:srgbClr val="00B0F0"/>
                </a:solidFill>
              </a:rPr>
              <a:t>Computer-System Organization</a:t>
            </a:r>
          </a:p>
          <a:p>
            <a:endParaRPr lang="en-US" sz="2000" b="1" dirty="0" smtClean="0">
              <a:solidFill>
                <a:srgbClr val="00B0F0"/>
              </a:solidFill>
            </a:endParaRPr>
          </a:p>
          <a:p>
            <a:r>
              <a:rPr lang="en-US" sz="2000" b="1" dirty="0" smtClean="0">
                <a:solidFill>
                  <a:srgbClr val="00B0F0"/>
                </a:solidFill>
              </a:rPr>
              <a:t>Computer-System Architecture</a:t>
            </a:r>
          </a:p>
          <a:p>
            <a:endParaRPr lang="en-US" sz="2000" b="1" dirty="0" smtClean="0">
              <a:solidFill>
                <a:srgbClr val="00B0F0"/>
              </a:solidFill>
            </a:endParaRPr>
          </a:p>
          <a:p>
            <a:r>
              <a:rPr lang="en-US" sz="2000" b="1" dirty="0" smtClean="0">
                <a:solidFill>
                  <a:srgbClr val="00B0F0"/>
                </a:solidFill>
              </a:rPr>
              <a:t>Operating-System Structure</a:t>
            </a:r>
          </a:p>
          <a:p>
            <a:endParaRPr lang="en-US" sz="2000" dirty="0" smtClean="0"/>
          </a:p>
          <a:p>
            <a:r>
              <a:rPr lang="en-US" sz="2000" dirty="0" smtClean="0"/>
              <a:t>Process Management</a:t>
            </a:r>
          </a:p>
          <a:p>
            <a:endParaRPr lang="en-US" sz="2000" dirty="0" smtClean="0"/>
          </a:p>
          <a:p>
            <a:r>
              <a:rPr lang="en-US" sz="2000" dirty="0" smtClean="0"/>
              <a:t>Operating-System Operations</a:t>
            </a:r>
          </a:p>
          <a:p>
            <a:endParaRPr lang="en-US" sz="2000"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nchor="ctr">
            <a:normAutofit/>
          </a:bodyPr>
          <a:lstStyle/>
          <a:p>
            <a:r>
              <a:rPr lang="en-US" sz="4000" dirty="0" smtClean="0"/>
              <a:t>Uni-programming</a:t>
            </a:r>
          </a:p>
        </p:txBody>
      </p:sp>
      <p:sp>
        <p:nvSpPr>
          <p:cNvPr id="28675" name="Content Placeholder 2"/>
          <p:cNvSpPr>
            <a:spLocks noGrp="1"/>
          </p:cNvSpPr>
          <p:nvPr>
            <p:ph idx="4294967295"/>
          </p:nvPr>
        </p:nvSpPr>
        <p:spPr>
          <a:xfrm>
            <a:off x="971600" y="1600200"/>
            <a:ext cx="7715200" cy="4953000"/>
          </a:xfrm>
        </p:spPr>
        <p:txBody>
          <a:bodyPr>
            <a:normAutofit/>
          </a:bodyPr>
          <a:lstStyle/>
          <a:p>
            <a:pPr eaLnBrk="1" hangingPunct="1"/>
            <a:r>
              <a:rPr lang="en-US" sz="2800" dirty="0" smtClean="0"/>
              <a:t>Processor must wait for I/O instruction to complete before preceding</a:t>
            </a:r>
          </a:p>
        </p:txBody>
      </p:sp>
      <p:pic>
        <p:nvPicPr>
          <p:cNvPr id="28676" name="Picture 3" descr="Fig02_05a.gif"/>
          <p:cNvPicPr>
            <a:picLocks noChangeAspect="1"/>
          </p:cNvPicPr>
          <p:nvPr/>
        </p:nvPicPr>
        <p:blipFill>
          <a:blip r:embed="rId3" cstate="print"/>
          <a:srcRect/>
          <a:stretch>
            <a:fillRect/>
          </a:stretch>
        </p:blipFill>
        <p:spPr bwMode="auto">
          <a:xfrm>
            <a:off x="1187624" y="3212976"/>
            <a:ext cx="7509599" cy="1362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nchor="ctr">
            <a:normAutofit/>
          </a:bodyPr>
          <a:lstStyle/>
          <a:p>
            <a:r>
              <a:rPr lang="en-US" sz="4000" dirty="0" smtClean="0"/>
              <a:t>Multiprogramming</a:t>
            </a:r>
          </a:p>
        </p:txBody>
      </p:sp>
      <p:sp>
        <p:nvSpPr>
          <p:cNvPr id="29699" name="Content Placeholder 2"/>
          <p:cNvSpPr>
            <a:spLocks noGrp="1"/>
          </p:cNvSpPr>
          <p:nvPr>
            <p:ph idx="4294967295"/>
          </p:nvPr>
        </p:nvSpPr>
        <p:spPr>
          <a:xfrm>
            <a:off x="950912" y="1628800"/>
            <a:ext cx="8229600" cy="4953000"/>
          </a:xfrm>
        </p:spPr>
        <p:txBody>
          <a:bodyPr>
            <a:normAutofit/>
          </a:bodyPr>
          <a:lstStyle/>
          <a:p>
            <a:pPr eaLnBrk="1" hangingPunct="1"/>
            <a:r>
              <a:rPr lang="en-US" sz="2400" dirty="0" smtClean="0"/>
              <a:t>When one job needs to wait for I/O, the processor can switch to the other job</a:t>
            </a:r>
          </a:p>
        </p:txBody>
      </p:sp>
      <p:pic>
        <p:nvPicPr>
          <p:cNvPr id="29700" name="Picture 3" descr="Fig02_05b.gif"/>
          <p:cNvPicPr>
            <a:picLocks noChangeAspect="1"/>
          </p:cNvPicPr>
          <p:nvPr/>
        </p:nvPicPr>
        <p:blipFill>
          <a:blip r:embed="rId3" cstate="print"/>
          <a:srcRect/>
          <a:stretch>
            <a:fillRect/>
          </a:stretch>
        </p:blipFill>
        <p:spPr bwMode="auto">
          <a:xfrm>
            <a:off x="1544588" y="2852936"/>
            <a:ext cx="6627812" cy="2638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nchor="ctr">
            <a:normAutofit/>
          </a:bodyPr>
          <a:lstStyle/>
          <a:p>
            <a:r>
              <a:rPr lang="en-US" sz="4000" dirty="0" smtClean="0"/>
              <a:t>Multiprogramming</a:t>
            </a:r>
          </a:p>
        </p:txBody>
      </p:sp>
      <p:pic>
        <p:nvPicPr>
          <p:cNvPr id="30723" name="Content Placeholder 3" descr="Fig02_05c.gif"/>
          <p:cNvPicPr>
            <a:picLocks noGrp="1" noChangeAspect="1"/>
          </p:cNvPicPr>
          <p:nvPr>
            <p:ph idx="4294967295"/>
          </p:nvPr>
        </p:nvPicPr>
        <p:blipFill>
          <a:blip r:embed="rId3" cstate="print"/>
          <a:srcRect/>
          <a:stretch>
            <a:fillRect/>
          </a:stretch>
        </p:blipFill>
        <p:spPr>
          <a:xfrm>
            <a:off x="1475656" y="1628800"/>
            <a:ext cx="7397750" cy="3733800"/>
          </a:xfr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85838" y="277813"/>
            <a:ext cx="8229600" cy="576262"/>
          </a:xfrm>
        </p:spPr>
        <p:txBody>
          <a:bodyPr>
            <a:noAutofit/>
          </a:bodyPr>
          <a:lstStyle/>
          <a:p>
            <a:pPr algn="ctr"/>
            <a:r>
              <a:rPr lang="en-US" sz="2800" dirty="0" smtClean="0"/>
              <a:t>Memory Layout for Multi-programmed System</a:t>
            </a:r>
          </a:p>
        </p:txBody>
      </p:sp>
      <p:pic>
        <p:nvPicPr>
          <p:cNvPr id="31747" name="Picture 4"/>
          <p:cNvPicPr>
            <a:picLocks noChangeAspect="1" noChangeArrowheads="1"/>
          </p:cNvPicPr>
          <p:nvPr/>
        </p:nvPicPr>
        <p:blipFill>
          <a:blip r:embed="rId3" cstate="print"/>
          <a:srcRect/>
          <a:stretch>
            <a:fillRect/>
          </a:stretch>
        </p:blipFill>
        <p:spPr bwMode="auto">
          <a:xfrm>
            <a:off x="3419872" y="1340768"/>
            <a:ext cx="3111500" cy="4791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836514"/>
            <a:ext cx="7616825" cy="576262"/>
          </a:xfrm>
        </p:spPr>
        <p:txBody>
          <a:bodyPr>
            <a:noAutofit/>
          </a:bodyPr>
          <a:lstStyle/>
          <a:p>
            <a:pPr algn="ctr"/>
            <a:r>
              <a:rPr lang="en-US" sz="4000" dirty="0" smtClean="0"/>
              <a:t>Multiprogramming</a:t>
            </a:r>
            <a:br>
              <a:rPr lang="en-US" sz="4000" dirty="0" smtClean="0"/>
            </a:br>
            <a:r>
              <a:rPr lang="en-US" sz="2000" dirty="0" smtClean="0"/>
              <a:t>The concepts of job scheduling was popular in batch processing before era of personal computers</a:t>
            </a:r>
            <a:endParaRPr lang="en-US" sz="4000" dirty="0" smtClean="0"/>
          </a:p>
        </p:txBody>
      </p:sp>
      <p:sp>
        <p:nvSpPr>
          <p:cNvPr id="30723" name="Rectangle 3"/>
          <p:cNvSpPr>
            <a:spLocks noGrp="1" noChangeArrowheads="1"/>
          </p:cNvSpPr>
          <p:nvPr>
            <p:ph type="body" idx="4294967295"/>
          </p:nvPr>
        </p:nvSpPr>
        <p:spPr>
          <a:xfrm>
            <a:off x="971600" y="2420888"/>
            <a:ext cx="7920880" cy="3600400"/>
          </a:xfrm>
        </p:spPr>
        <p:txBody>
          <a:bodyPr>
            <a:normAutofit/>
          </a:bodyPr>
          <a:lstStyle/>
          <a:p>
            <a:pPr>
              <a:lnSpc>
                <a:spcPct val="90000"/>
              </a:lnSpc>
              <a:buFont typeface="Monotype Sorts" charset="2"/>
              <a:buNone/>
            </a:pPr>
            <a:endParaRPr lang="en-US" sz="2000" dirty="0" smtClean="0"/>
          </a:p>
          <a:p>
            <a:pPr>
              <a:lnSpc>
                <a:spcPct val="90000"/>
              </a:lnSpc>
            </a:pPr>
            <a:r>
              <a:rPr lang="en-US" sz="2000" b="1" dirty="0" smtClean="0">
                <a:solidFill>
                  <a:srgbClr val="3366FF"/>
                </a:solidFill>
              </a:rPr>
              <a:t>Multiprogramming</a:t>
            </a:r>
            <a:r>
              <a:rPr lang="en-US" sz="2000" dirty="0" smtClean="0"/>
              <a:t> needed for efficiency</a:t>
            </a:r>
          </a:p>
          <a:p>
            <a:pPr lvl="1">
              <a:lnSpc>
                <a:spcPct val="90000"/>
              </a:lnSpc>
            </a:pPr>
            <a:r>
              <a:rPr lang="en-US" sz="2000" dirty="0" smtClean="0"/>
              <a:t>Single user cannot keep CPU and I/O devices busy at all times</a:t>
            </a:r>
          </a:p>
          <a:p>
            <a:pPr lvl="1">
              <a:lnSpc>
                <a:spcPct val="90000"/>
              </a:lnSpc>
            </a:pPr>
            <a:endParaRPr lang="en-US" sz="2000" dirty="0" smtClean="0"/>
          </a:p>
          <a:p>
            <a:pPr lvl="1">
              <a:lnSpc>
                <a:spcPct val="90000"/>
              </a:lnSpc>
            </a:pPr>
            <a:r>
              <a:rPr lang="en-US" sz="2000" dirty="0" smtClean="0"/>
              <a:t>Multiprogramming organizes jobs (code and data) so CPU always has one to execute</a:t>
            </a:r>
          </a:p>
          <a:p>
            <a:pPr lvl="1">
              <a:lnSpc>
                <a:spcPct val="90000"/>
              </a:lnSpc>
            </a:pPr>
            <a:endParaRPr lang="en-US" sz="2000" dirty="0" smtClean="0"/>
          </a:p>
          <a:p>
            <a:pPr lvl="1">
              <a:lnSpc>
                <a:spcPct val="90000"/>
              </a:lnSpc>
            </a:pPr>
            <a:r>
              <a:rPr lang="en-US" sz="2000" dirty="0" smtClean="0"/>
              <a:t>Jobs are kept initially on disk in </a:t>
            </a:r>
            <a:r>
              <a:rPr lang="en-US" sz="2000" b="1" dirty="0" smtClean="0"/>
              <a:t>job pool. </a:t>
            </a:r>
            <a:r>
              <a:rPr lang="en-US" sz="2000" dirty="0" smtClean="0"/>
              <a:t>This pool consists of all processes residing on disk awaiting allocation of main memory.</a:t>
            </a:r>
          </a:p>
          <a:p>
            <a:pPr lvl="1">
              <a:lnSpc>
                <a:spcPct val="90000"/>
              </a:lnSpc>
            </a:pPr>
            <a:endParaRPr lang="en-US" sz="2000"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692498"/>
            <a:ext cx="7616825" cy="576262"/>
          </a:xfrm>
        </p:spPr>
        <p:txBody>
          <a:bodyPr>
            <a:noAutofit/>
          </a:bodyPr>
          <a:lstStyle/>
          <a:p>
            <a:pPr algn="ctr"/>
            <a:r>
              <a:rPr lang="en-US" sz="4000" dirty="0" smtClean="0"/>
              <a:t>Multiprogramming</a:t>
            </a:r>
            <a:br>
              <a:rPr lang="en-US" sz="4000" dirty="0" smtClean="0"/>
            </a:br>
            <a:r>
              <a:rPr lang="en-US" sz="2000" dirty="0" smtClean="0"/>
              <a:t>The concepts of job scheduling was popular in batch processing before era of personal computers</a:t>
            </a:r>
            <a:endParaRPr lang="en-US" sz="4000" dirty="0" smtClean="0"/>
          </a:p>
        </p:txBody>
      </p:sp>
      <p:sp>
        <p:nvSpPr>
          <p:cNvPr id="30723" name="Rectangle 3"/>
          <p:cNvSpPr>
            <a:spLocks noGrp="1" noChangeArrowheads="1"/>
          </p:cNvSpPr>
          <p:nvPr>
            <p:ph type="body" idx="4294967295"/>
          </p:nvPr>
        </p:nvSpPr>
        <p:spPr>
          <a:xfrm>
            <a:off x="971600" y="2348880"/>
            <a:ext cx="7920880" cy="2520280"/>
          </a:xfrm>
        </p:spPr>
        <p:txBody>
          <a:bodyPr>
            <a:normAutofit/>
          </a:bodyPr>
          <a:lstStyle/>
          <a:p>
            <a:pPr lvl="1">
              <a:lnSpc>
                <a:spcPct val="90000"/>
              </a:lnSpc>
            </a:pPr>
            <a:endParaRPr lang="en-US" sz="2000" dirty="0" smtClean="0"/>
          </a:p>
          <a:p>
            <a:pPr lvl="1">
              <a:lnSpc>
                <a:spcPct val="90000"/>
              </a:lnSpc>
            </a:pPr>
            <a:r>
              <a:rPr lang="en-US" sz="2000" dirty="0" smtClean="0"/>
              <a:t>A subset of total jobs in system is kept in memory</a:t>
            </a:r>
          </a:p>
          <a:p>
            <a:pPr lvl="1">
              <a:lnSpc>
                <a:spcPct val="90000"/>
              </a:lnSpc>
            </a:pPr>
            <a:endParaRPr lang="en-US" sz="2000" dirty="0" smtClean="0"/>
          </a:p>
          <a:p>
            <a:pPr lvl="1">
              <a:lnSpc>
                <a:spcPct val="90000"/>
              </a:lnSpc>
            </a:pPr>
            <a:r>
              <a:rPr lang="en-US" sz="2000" dirty="0" smtClean="0"/>
              <a:t>One job selected and run via </a:t>
            </a:r>
            <a:r>
              <a:rPr lang="en-US" sz="2000" b="1" dirty="0" smtClean="0">
                <a:solidFill>
                  <a:srgbClr val="3366FF"/>
                </a:solidFill>
              </a:rPr>
              <a:t>job scheduling</a:t>
            </a:r>
          </a:p>
          <a:p>
            <a:pPr lvl="1">
              <a:lnSpc>
                <a:spcPct val="90000"/>
              </a:lnSpc>
            </a:pPr>
            <a:endParaRPr lang="en-US" sz="2000" dirty="0" smtClean="0"/>
          </a:p>
          <a:p>
            <a:pPr lvl="1">
              <a:lnSpc>
                <a:spcPct val="90000"/>
              </a:lnSpc>
            </a:pPr>
            <a:r>
              <a:rPr lang="en-US" sz="2000" dirty="0" smtClean="0"/>
              <a:t>When it has to wait (for I/O for example), OS switches to another job</a:t>
            </a:r>
          </a:p>
          <a:p>
            <a:pPr lvl="1">
              <a:lnSpc>
                <a:spcPct val="90000"/>
              </a:lnSpc>
            </a:pPr>
            <a:endParaRPr lang="en-US" sz="20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eaLnBrk="1" hangingPunct="1"/>
            <a:r>
              <a:rPr lang="en-US" altLang="zh-CN" sz="4000" dirty="0" smtClean="0">
                <a:ea typeface="SimSun" pitchFamily="2" charset="-122"/>
              </a:rPr>
              <a:t>Policies – Attendance</a:t>
            </a:r>
          </a:p>
        </p:txBody>
      </p:sp>
      <p:sp>
        <p:nvSpPr>
          <p:cNvPr id="18435" name="Rectangle 3"/>
          <p:cNvSpPr>
            <a:spLocks noGrp="1" noChangeArrowheads="1"/>
          </p:cNvSpPr>
          <p:nvPr>
            <p:ph type="body" idx="1"/>
          </p:nvPr>
        </p:nvSpPr>
        <p:spPr>
          <a:xfrm>
            <a:off x="1187624" y="1600200"/>
            <a:ext cx="7705551" cy="820738"/>
          </a:xfrm>
        </p:spPr>
        <p:txBody>
          <a:bodyPr>
            <a:noAutofit/>
          </a:bodyPr>
          <a:lstStyle/>
          <a:p>
            <a:pPr eaLnBrk="1" hangingPunct="1">
              <a:lnSpc>
                <a:spcPct val="90000"/>
              </a:lnSpc>
            </a:pPr>
            <a:r>
              <a:rPr lang="en-US" altLang="zh-CN" sz="2400" dirty="0" smtClean="0"/>
              <a:t>Deficiency in attendance may lead to termination or relegation </a:t>
            </a:r>
          </a:p>
          <a:p>
            <a:pPr eaLnBrk="1" hangingPunct="1">
              <a:lnSpc>
                <a:spcPct val="90000"/>
              </a:lnSpc>
            </a:pPr>
            <a:endParaRPr lang="en-US" altLang="zh-CN" sz="2400" dirty="0" smtClean="0"/>
          </a:p>
          <a:p>
            <a:pPr eaLnBrk="1" hangingPunct="1">
              <a:lnSpc>
                <a:spcPct val="90000"/>
              </a:lnSpc>
            </a:pPr>
            <a:endParaRPr lang="en-US" altLang="zh-CN" sz="2400" dirty="0" smtClean="0"/>
          </a:p>
        </p:txBody>
      </p:sp>
      <p:sp>
        <p:nvSpPr>
          <p:cNvPr id="5" name="Slide Number Placeholder 4"/>
          <p:cNvSpPr>
            <a:spLocks noGrp="1"/>
          </p:cNvSpPr>
          <p:nvPr>
            <p:ph type="sldNum" sz="quarter" idx="12"/>
          </p:nvPr>
        </p:nvSpPr>
        <p:spPr/>
        <p:txBody>
          <a:bodyPr/>
          <a:lstStyle/>
          <a:p>
            <a:pPr>
              <a:defRPr/>
            </a:pPr>
            <a:fld id="{19E3FE2F-FD63-47FF-830E-A9339532B402}" type="slidenum">
              <a:rPr lang="en-GB" smtClean="0"/>
              <a:pPr>
                <a:defRPr/>
              </a:pPr>
              <a:t>5</a:t>
            </a:fld>
            <a:endParaRPr lang="en-GB"/>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043608" y="0"/>
            <a:ext cx="8100392" cy="764704"/>
          </a:xfrm>
        </p:spPr>
        <p:txBody>
          <a:bodyPr anchor="ctr">
            <a:normAutofit/>
          </a:bodyPr>
          <a:lstStyle/>
          <a:p>
            <a:pPr algn="ctr"/>
            <a:r>
              <a:rPr lang="en-US" sz="4000" dirty="0" smtClean="0"/>
              <a:t>Time Sharing Systems</a:t>
            </a:r>
          </a:p>
        </p:txBody>
      </p:sp>
      <p:sp>
        <p:nvSpPr>
          <p:cNvPr id="33795" name="Content Placeholder 2"/>
          <p:cNvSpPr>
            <a:spLocks noGrp="1"/>
          </p:cNvSpPr>
          <p:nvPr>
            <p:ph idx="4294967295"/>
          </p:nvPr>
        </p:nvSpPr>
        <p:spPr>
          <a:xfrm>
            <a:off x="1043608" y="1268760"/>
            <a:ext cx="7643192" cy="5284440"/>
          </a:xfrm>
        </p:spPr>
        <p:txBody>
          <a:bodyPr>
            <a:normAutofit/>
          </a:bodyPr>
          <a:lstStyle/>
          <a:p>
            <a:pPr eaLnBrk="1" hangingPunct="1"/>
            <a:r>
              <a:rPr lang="en-US" sz="2400" dirty="0" smtClean="0"/>
              <a:t>Using multiprogramming to handle multiple interactive jobs</a:t>
            </a:r>
          </a:p>
          <a:p>
            <a:pPr eaLnBrk="1" hangingPunct="1"/>
            <a:endParaRPr lang="en-US" sz="2400" dirty="0" smtClean="0"/>
          </a:p>
          <a:p>
            <a:pPr eaLnBrk="1" hangingPunct="1"/>
            <a:r>
              <a:rPr lang="en-US" sz="2400" dirty="0" smtClean="0"/>
              <a:t>Processor’s time is shared among multiple users</a:t>
            </a:r>
          </a:p>
          <a:p>
            <a:pPr eaLnBrk="1" hangingPunct="1"/>
            <a:endParaRPr lang="en-US" sz="2400" dirty="0" smtClean="0"/>
          </a:p>
          <a:p>
            <a:pPr eaLnBrk="1" hangingPunct="1"/>
            <a:r>
              <a:rPr lang="en-US" sz="2400" dirty="0" smtClean="0"/>
              <a:t>Multiple users simultaneously access the system through terminals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0"/>
            <a:ext cx="7616825" cy="854075"/>
          </a:xfrm>
        </p:spPr>
        <p:txBody>
          <a:bodyPr>
            <a:noAutofit/>
          </a:bodyPr>
          <a:lstStyle/>
          <a:p>
            <a:pPr algn="ctr"/>
            <a:r>
              <a:rPr lang="en-US" sz="4000" dirty="0" smtClean="0"/>
              <a:t>Time Sharing Systems</a:t>
            </a:r>
          </a:p>
        </p:txBody>
      </p:sp>
      <p:sp>
        <p:nvSpPr>
          <p:cNvPr id="30723" name="Rectangle 3"/>
          <p:cNvSpPr>
            <a:spLocks noGrp="1" noChangeArrowheads="1"/>
          </p:cNvSpPr>
          <p:nvPr>
            <p:ph type="body" idx="4294967295"/>
          </p:nvPr>
        </p:nvSpPr>
        <p:spPr>
          <a:xfrm>
            <a:off x="1043609" y="980728"/>
            <a:ext cx="8100392" cy="5877272"/>
          </a:xfrm>
        </p:spPr>
        <p:txBody>
          <a:bodyPr>
            <a:noAutofit/>
          </a:bodyPr>
          <a:lstStyle/>
          <a:p>
            <a:r>
              <a:rPr lang="en-US" sz="2000" b="1" dirty="0" smtClean="0">
                <a:solidFill>
                  <a:srgbClr val="3366FF"/>
                </a:solidFill>
              </a:rPr>
              <a:t>Timesharing (multitasking) </a:t>
            </a:r>
            <a:r>
              <a:rPr lang="en-US" sz="2000" dirty="0" smtClean="0"/>
              <a:t>is logical extension in which CPU switches jobs so frequently that users can interact with each job while it is running, creating </a:t>
            </a:r>
            <a:r>
              <a:rPr lang="en-US" sz="2000" b="1" dirty="0" smtClean="0">
                <a:solidFill>
                  <a:srgbClr val="3366FF"/>
                </a:solidFill>
              </a:rPr>
              <a:t>interactive</a:t>
            </a:r>
            <a:r>
              <a:rPr lang="en-US" sz="2000" dirty="0" smtClean="0"/>
              <a:t> computing</a:t>
            </a:r>
          </a:p>
          <a:p>
            <a:pPr lvl="1"/>
            <a:endParaRPr lang="en-US" sz="1800" b="1" dirty="0" smtClean="0">
              <a:solidFill>
                <a:srgbClr val="3366FF"/>
              </a:solidFill>
            </a:endParaRPr>
          </a:p>
          <a:p>
            <a:r>
              <a:rPr lang="en-US" sz="2000" b="1" dirty="0" smtClean="0">
                <a:solidFill>
                  <a:srgbClr val="3366FF"/>
                </a:solidFill>
              </a:rPr>
              <a:t>Response time </a:t>
            </a:r>
            <a:r>
              <a:rPr lang="en-US" sz="2000" dirty="0" smtClean="0"/>
              <a:t>should be very short (&lt; 1 second typically)</a:t>
            </a:r>
          </a:p>
          <a:p>
            <a:pPr lvl="1"/>
            <a:endParaRPr lang="en-US" sz="1800" dirty="0" smtClean="0"/>
          </a:p>
          <a:p>
            <a:r>
              <a:rPr lang="en-US" sz="2000" dirty="0" smtClean="0"/>
              <a:t>Each user has at least one program executing in memory </a:t>
            </a:r>
            <a:r>
              <a:rPr lang="en-US" sz="2000" dirty="0" smtClean="0">
                <a:sym typeface="Wingdings 3" charset="2"/>
              </a:rPr>
              <a:t></a:t>
            </a:r>
            <a:r>
              <a:rPr lang="en-US" sz="2000" b="1" dirty="0" smtClean="0">
                <a:solidFill>
                  <a:srgbClr val="3366FF"/>
                </a:solidFill>
                <a:sym typeface="Wingdings 3" charset="2"/>
              </a:rPr>
              <a:t>process</a:t>
            </a:r>
          </a:p>
          <a:p>
            <a:pPr lvl="1"/>
            <a:endParaRPr lang="en-US" sz="1800" dirty="0" smtClean="0">
              <a:sym typeface="Wingdings 3" charset="2"/>
            </a:endParaRPr>
          </a:p>
          <a:p>
            <a:r>
              <a:rPr lang="en-US" sz="2000" dirty="0" smtClean="0">
                <a:sym typeface="Wingdings 3" charset="2"/>
              </a:rPr>
              <a:t>If several jobs ready to run at the same time  </a:t>
            </a:r>
            <a:r>
              <a:rPr lang="en-US" sz="2000" b="1" dirty="0" smtClean="0">
                <a:solidFill>
                  <a:srgbClr val="3366FF"/>
                </a:solidFill>
                <a:sym typeface="Wingdings 3" charset="2"/>
              </a:rPr>
              <a:t>CPU scheduling</a:t>
            </a:r>
          </a:p>
          <a:p>
            <a:pPr lvl="1"/>
            <a:endParaRPr lang="en-US" sz="1800" dirty="0" smtClean="0">
              <a:sym typeface="Wingdings 3" charset="2"/>
            </a:endParaRPr>
          </a:p>
          <a:p>
            <a:r>
              <a:rPr lang="en-US" sz="2000" dirty="0" smtClean="0">
                <a:sym typeface="Wingdings 3" charset="2"/>
              </a:rPr>
              <a:t>If processes don’t fit in memory, </a:t>
            </a:r>
            <a:r>
              <a:rPr lang="en-US" sz="2000" b="1" dirty="0" smtClean="0">
                <a:solidFill>
                  <a:srgbClr val="3366FF"/>
                </a:solidFill>
                <a:sym typeface="Wingdings 3" charset="2"/>
              </a:rPr>
              <a:t>swapping</a:t>
            </a:r>
            <a:r>
              <a:rPr lang="en-US" sz="2000" dirty="0" smtClean="0">
                <a:sym typeface="Wingdings 3" charset="2"/>
              </a:rPr>
              <a:t> moves them in and out to run</a:t>
            </a:r>
          </a:p>
          <a:p>
            <a:pPr lvl="1"/>
            <a:endParaRPr lang="en-US" sz="1800" b="1" dirty="0" smtClean="0">
              <a:solidFill>
                <a:srgbClr val="3366FF"/>
              </a:solidFill>
              <a:sym typeface="Wingdings 3" charset="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0"/>
            <a:ext cx="7616825" cy="854075"/>
          </a:xfrm>
        </p:spPr>
        <p:txBody>
          <a:bodyPr>
            <a:noAutofit/>
          </a:bodyPr>
          <a:lstStyle/>
          <a:p>
            <a:pPr algn="ctr"/>
            <a:r>
              <a:rPr lang="en-US" sz="4000" dirty="0" smtClean="0"/>
              <a:t>Time Sharing Systems</a:t>
            </a:r>
          </a:p>
        </p:txBody>
      </p:sp>
      <p:sp>
        <p:nvSpPr>
          <p:cNvPr id="30723" name="Rectangle 3"/>
          <p:cNvSpPr>
            <a:spLocks noGrp="1" noChangeArrowheads="1"/>
          </p:cNvSpPr>
          <p:nvPr>
            <p:ph type="body" idx="4294967295"/>
          </p:nvPr>
        </p:nvSpPr>
        <p:spPr>
          <a:xfrm>
            <a:off x="1043609" y="980728"/>
            <a:ext cx="8100392" cy="5877272"/>
          </a:xfrm>
        </p:spPr>
        <p:txBody>
          <a:bodyPr>
            <a:noAutofit/>
          </a:bodyPr>
          <a:lstStyle/>
          <a:p>
            <a:pPr lvl="1"/>
            <a:endParaRPr lang="en-US" sz="1800" b="1" dirty="0" smtClean="0">
              <a:solidFill>
                <a:srgbClr val="3366FF"/>
              </a:solidFill>
              <a:sym typeface="Wingdings 3" charset="2"/>
            </a:endParaRPr>
          </a:p>
          <a:p>
            <a:r>
              <a:rPr lang="en-US" sz="2000" b="1" dirty="0" smtClean="0">
                <a:solidFill>
                  <a:srgbClr val="3366FF"/>
                </a:solidFill>
                <a:sym typeface="Wingdings 3" charset="2"/>
              </a:rPr>
              <a:t>Virtual memory </a:t>
            </a:r>
            <a:r>
              <a:rPr lang="en-US" sz="2000" dirty="0" smtClean="0">
                <a:sym typeface="Wingdings 3" charset="2"/>
              </a:rPr>
              <a:t>allows execution of processes not completely in memory</a:t>
            </a:r>
          </a:p>
          <a:p>
            <a:pPr lvl="1"/>
            <a:r>
              <a:rPr lang="en-US" sz="1600" dirty="0" smtClean="0">
                <a:sym typeface="Wingdings 3" charset="2"/>
              </a:rPr>
              <a:t>Also it abstracts main memory into a large uniform array of storage, separating logical memory as viewed by user from physical memory.</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b="1" dirty="0" smtClean="0">
                <a:solidFill>
                  <a:srgbClr val="00B0F0"/>
                </a:solidFill>
              </a:rPr>
              <a:t>Operating System Concepts</a:t>
            </a:r>
          </a:p>
          <a:p>
            <a:endParaRPr lang="en-US" sz="2000" b="1" dirty="0" smtClean="0">
              <a:solidFill>
                <a:srgbClr val="00B0F0"/>
              </a:solidFill>
            </a:endParaRPr>
          </a:p>
          <a:p>
            <a:r>
              <a:rPr lang="en-US" sz="2000" b="1" dirty="0" smtClean="0">
                <a:solidFill>
                  <a:srgbClr val="00B0F0"/>
                </a:solidFill>
              </a:rPr>
              <a:t>Computer-System Organization</a:t>
            </a:r>
          </a:p>
          <a:p>
            <a:endParaRPr lang="en-US" sz="2000" b="1" dirty="0" smtClean="0">
              <a:solidFill>
                <a:srgbClr val="00B0F0"/>
              </a:solidFill>
            </a:endParaRPr>
          </a:p>
          <a:p>
            <a:r>
              <a:rPr lang="en-US" sz="2000" b="1" dirty="0" smtClean="0">
                <a:solidFill>
                  <a:srgbClr val="00B0F0"/>
                </a:solidFill>
              </a:rPr>
              <a:t>Computer-System Architecture</a:t>
            </a:r>
          </a:p>
          <a:p>
            <a:endParaRPr lang="en-US" sz="2000" b="1" dirty="0" smtClean="0">
              <a:solidFill>
                <a:srgbClr val="00B0F0"/>
              </a:solidFill>
            </a:endParaRPr>
          </a:p>
          <a:p>
            <a:r>
              <a:rPr lang="en-US" sz="2000" b="1" dirty="0" smtClean="0">
                <a:solidFill>
                  <a:srgbClr val="00B0F0"/>
                </a:solidFill>
              </a:rPr>
              <a:t>Operating-System Structure</a:t>
            </a:r>
          </a:p>
          <a:p>
            <a:endParaRPr lang="en-US" sz="2000" b="1" dirty="0" smtClean="0">
              <a:solidFill>
                <a:srgbClr val="00B0F0"/>
              </a:solidFill>
            </a:endParaRPr>
          </a:p>
          <a:p>
            <a:r>
              <a:rPr lang="en-US" sz="2000" b="1" dirty="0" smtClean="0">
                <a:solidFill>
                  <a:srgbClr val="00B0F0"/>
                </a:solidFill>
              </a:rPr>
              <a:t>Process Management</a:t>
            </a:r>
          </a:p>
          <a:p>
            <a:endParaRPr lang="en-US" sz="2000" dirty="0" smtClean="0"/>
          </a:p>
          <a:p>
            <a:r>
              <a:rPr lang="en-US" sz="2000" dirty="0" smtClean="0"/>
              <a:t>Operating-System Operations</a:t>
            </a:r>
          </a:p>
          <a:p>
            <a:endParaRPr lang="en-US" sz="2000"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259632" y="260648"/>
            <a:ext cx="7597775" cy="702915"/>
          </a:xfrm>
        </p:spPr>
        <p:txBody>
          <a:bodyPr>
            <a:normAutofit fontScale="90000"/>
          </a:bodyPr>
          <a:lstStyle/>
          <a:p>
            <a:pPr algn="ctr" eaLnBrk="1" hangingPunct="1"/>
            <a:r>
              <a:rPr lang="en-US" dirty="0" smtClean="0"/>
              <a:t>Process Management</a:t>
            </a:r>
          </a:p>
        </p:txBody>
      </p:sp>
      <p:sp>
        <p:nvSpPr>
          <p:cNvPr id="34819" name="Rectangle 3"/>
          <p:cNvSpPr>
            <a:spLocks noGrp="1" noChangeArrowheads="1"/>
          </p:cNvSpPr>
          <p:nvPr>
            <p:ph type="body" idx="4294967295"/>
          </p:nvPr>
        </p:nvSpPr>
        <p:spPr>
          <a:xfrm>
            <a:off x="971600" y="980728"/>
            <a:ext cx="7361237" cy="5105400"/>
          </a:xfrm>
        </p:spPr>
        <p:txBody>
          <a:bodyPr>
            <a:normAutofit/>
          </a:bodyPr>
          <a:lstStyle/>
          <a:p>
            <a:pPr>
              <a:lnSpc>
                <a:spcPct val="90000"/>
              </a:lnSpc>
            </a:pPr>
            <a:endParaRPr lang="en-US" sz="2400" dirty="0" smtClean="0"/>
          </a:p>
          <a:p>
            <a:pPr>
              <a:lnSpc>
                <a:spcPct val="90000"/>
              </a:lnSpc>
            </a:pPr>
            <a:r>
              <a:rPr lang="en-US" sz="2400" dirty="0" smtClean="0"/>
              <a:t>A process is a program in execution. It is a unit of work within the system. Program is a </a:t>
            </a:r>
            <a:r>
              <a:rPr lang="en-US" sz="2400" i="1" dirty="0" smtClean="0"/>
              <a:t>passive entity</a:t>
            </a:r>
            <a:r>
              <a:rPr lang="en-US" sz="2400" dirty="0" smtClean="0"/>
              <a:t>, process is </a:t>
            </a:r>
            <a:r>
              <a:rPr lang="en-US" sz="2400" dirty="0" smtClean="0">
                <a:solidFill>
                  <a:srgbClr val="000000"/>
                </a:solidFill>
              </a:rPr>
              <a:t>an </a:t>
            </a:r>
            <a:r>
              <a:rPr lang="en-US" sz="2400" i="1" dirty="0" smtClean="0">
                <a:solidFill>
                  <a:srgbClr val="000000"/>
                </a:solidFill>
              </a:rPr>
              <a:t>active entity</a:t>
            </a:r>
            <a:r>
              <a:rPr lang="en-US" sz="2400" dirty="0" smtClean="0"/>
              <a:t>.</a:t>
            </a:r>
          </a:p>
          <a:p>
            <a:pPr>
              <a:lnSpc>
                <a:spcPct val="90000"/>
              </a:lnSpc>
            </a:pPr>
            <a:endParaRPr lang="en-US" sz="2400" dirty="0" smtClean="0"/>
          </a:p>
          <a:p>
            <a:pPr>
              <a:lnSpc>
                <a:spcPct val="90000"/>
              </a:lnSpc>
            </a:pPr>
            <a:r>
              <a:rPr lang="en-US" sz="2400" dirty="0" smtClean="0"/>
              <a:t>Process needs resources to accomplish its task</a:t>
            </a:r>
          </a:p>
          <a:p>
            <a:pPr lvl="1">
              <a:lnSpc>
                <a:spcPct val="90000"/>
              </a:lnSpc>
            </a:pPr>
            <a:r>
              <a:rPr lang="en-US" sz="2000" dirty="0" smtClean="0"/>
              <a:t>CPU, memory, I/O, files</a:t>
            </a:r>
          </a:p>
          <a:p>
            <a:pPr lvl="1">
              <a:lnSpc>
                <a:spcPct val="90000"/>
              </a:lnSpc>
            </a:pPr>
            <a:r>
              <a:rPr lang="en-US" sz="2000" dirty="0" smtClean="0"/>
              <a:t>Initialization data</a:t>
            </a:r>
          </a:p>
          <a:p>
            <a:pPr>
              <a:lnSpc>
                <a:spcPct val="90000"/>
              </a:lnSpc>
            </a:pPr>
            <a:endParaRPr lang="en-US" sz="2400" dirty="0" smtClean="0"/>
          </a:p>
          <a:p>
            <a:pPr>
              <a:lnSpc>
                <a:spcPct val="90000"/>
              </a:lnSpc>
            </a:pPr>
            <a:r>
              <a:rPr lang="en-US" sz="2400" dirty="0" smtClean="0"/>
              <a:t>Process termination requires reclaim of any reusable resources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nchor="ctr">
            <a:noAutofit/>
          </a:bodyPr>
          <a:lstStyle/>
          <a:p>
            <a:pPr eaLnBrk="1" hangingPunct="1"/>
            <a:r>
              <a:rPr lang="en-US" sz="4000" dirty="0" smtClean="0"/>
              <a:t>Components of a Process</a:t>
            </a:r>
          </a:p>
        </p:txBody>
      </p:sp>
      <p:sp>
        <p:nvSpPr>
          <p:cNvPr id="43011" name="Content Placeholder 2"/>
          <p:cNvSpPr>
            <a:spLocks noGrp="1"/>
          </p:cNvSpPr>
          <p:nvPr>
            <p:ph idx="4294967295"/>
          </p:nvPr>
        </p:nvSpPr>
        <p:spPr>
          <a:xfrm>
            <a:off x="914400" y="1628800"/>
            <a:ext cx="8229600" cy="4953000"/>
          </a:xfrm>
        </p:spPr>
        <p:txBody>
          <a:bodyPr>
            <a:normAutofit/>
          </a:bodyPr>
          <a:lstStyle/>
          <a:p>
            <a:pPr eaLnBrk="1" hangingPunct="1"/>
            <a:r>
              <a:rPr lang="en-US" sz="2400" dirty="0" smtClean="0"/>
              <a:t>A process consists of</a:t>
            </a:r>
          </a:p>
          <a:p>
            <a:pPr lvl="1" eaLnBrk="1" hangingPunct="1"/>
            <a:r>
              <a:rPr lang="en-US" sz="2000" dirty="0" smtClean="0"/>
              <a:t>An executable program</a:t>
            </a:r>
          </a:p>
          <a:p>
            <a:pPr lvl="1" eaLnBrk="1" hangingPunct="1"/>
            <a:r>
              <a:rPr lang="en-US" sz="2000" dirty="0" smtClean="0"/>
              <a:t>Associated data needed by the program</a:t>
            </a:r>
          </a:p>
          <a:p>
            <a:pPr lvl="1" eaLnBrk="1" hangingPunct="1"/>
            <a:r>
              <a:rPr lang="en-US" sz="2000" dirty="0" smtClean="0"/>
              <a:t>Execution context of the program (or “process state”)</a:t>
            </a:r>
          </a:p>
          <a:p>
            <a:pPr eaLnBrk="1" hangingPunct="1"/>
            <a:endParaRPr lang="en-US" sz="2400" dirty="0" smtClean="0"/>
          </a:p>
          <a:p>
            <a:pPr eaLnBrk="1" hangingPunct="1"/>
            <a:r>
              <a:rPr lang="en-US" sz="2400" dirty="0" smtClean="0"/>
              <a:t>The execution context contains all information the operating system needs to manage the process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089025" y="277813"/>
            <a:ext cx="7597775" cy="576262"/>
          </a:xfrm>
        </p:spPr>
        <p:txBody>
          <a:bodyPr>
            <a:normAutofit fontScale="90000"/>
          </a:bodyPr>
          <a:lstStyle/>
          <a:p>
            <a:pPr eaLnBrk="1" hangingPunct="1"/>
            <a:r>
              <a:rPr lang="en-US" smtClean="0"/>
              <a:t>Process Management</a:t>
            </a:r>
          </a:p>
        </p:txBody>
      </p:sp>
      <p:sp>
        <p:nvSpPr>
          <p:cNvPr id="34819" name="Rectangle 3"/>
          <p:cNvSpPr>
            <a:spLocks noGrp="1" noChangeArrowheads="1"/>
          </p:cNvSpPr>
          <p:nvPr>
            <p:ph type="body" idx="4294967295"/>
          </p:nvPr>
        </p:nvSpPr>
        <p:spPr>
          <a:xfrm>
            <a:off x="1043608" y="1124744"/>
            <a:ext cx="7704856" cy="5733256"/>
          </a:xfrm>
        </p:spPr>
        <p:txBody>
          <a:bodyPr>
            <a:normAutofit/>
          </a:bodyPr>
          <a:lstStyle/>
          <a:p>
            <a:pPr>
              <a:lnSpc>
                <a:spcPct val="90000"/>
              </a:lnSpc>
            </a:pPr>
            <a:r>
              <a:rPr lang="en-US" sz="2400" dirty="0" smtClean="0"/>
              <a:t>Single-threaded process has one </a:t>
            </a:r>
            <a:r>
              <a:rPr lang="en-US" sz="2400" b="1" dirty="0" smtClean="0">
                <a:solidFill>
                  <a:srgbClr val="3366FF"/>
                </a:solidFill>
              </a:rPr>
              <a:t>program counter </a:t>
            </a:r>
            <a:r>
              <a:rPr lang="en-US" sz="2400" dirty="0" smtClean="0"/>
              <a:t>specifying location of next instruction to execute</a:t>
            </a:r>
          </a:p>
          <a:p>
            <a:pPr lvl="1">
              <a:lnSpc>
                <a:spcPct val="90000"/>
              </a:lnSpc>
            </a:pPr>
            <a:r>
              <a:rPr lang="en-US" sz="2000" dirty="0" smtClean="0"/>
              <a:t>Process executes instructions sequentially, one at a time, until completion</a:t>
            </a:r>
          </a:p>
          <a:p>
            <a:pPr>
              <a:lnSpc>
                <a:spcPct val="90000"/>
              </a:lnSpc>
            </a:pPr>
            <a:endParaRPr lang="en-US" sz="2400" dirty="0" smtClean="0"/>
          </a:p>
          <a:p>
            <a:pPr>
              <a:lnSpc>
                <a:spcPct val="90000"/>
              </a:lnSpc>
            </a:pPr>
            <a:r>
              <a:rPr lang="en-US" sz="2400" dirty="0" smtClean="0"/>
              <a:t>Multi-threaded process has one program counter per thread</a:t>
            </a:r>
          </a:p>
          <a:p>
            <a:pPr>
              <a:lnSpc>
                <a:spcPct val="90000"/>
              </a:lnSpc>
            </a:pPr>
            <a:endParaRPr lang="en-US" sz="2400" dirty="0" smtClean="0"/>
          </a:p>
          <a:p>
            <a:pPr>
              <a:lnSpc>
                <a:spcPct val="90000"/>
              </a:lnSpc>
            </a:pPr>
            <a:r>
              <a:rPr lang="en-US" sz="2400" dirty="0" smtClean="0"/>
              <a:t>Typically system has many processes, some user, some operating system running concurrently on one or more CPUs</a:t>
            </a:r>
          </a:p>
          <a:p>
            <a:pPr lvl="1">
              <a:lnSpc>
                <a:spcPct val="90000"/>
              </a:lnSpc>
            </a:pPr>
            <a:r>
              <a:rPr lang="en-US" sz="2000" dirty="0" smtClean="0"/>
              <a:t>Concurrency by multiplexing the CPUs among the processes / threads</a:t>
            </a:r>
          </a:p>
          <a:p>
            <a:pPr>
              <a:lnSpc>
                <a:spcPct val="90000"/>
              </a:lnSpc>
              <a:buFont typeface="Monotype Sorts" charset="2"/>
              <a:buNone/>
            </a:pPr>
            <a:endParaRPr lang="en-US" sz="240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28713" y="277813"/>
            <a:ext cx="7558087" cy="576262"/>
          </a:xfrm>
        </p:spPr>
        <p:txBody>
          <a:bodyPr>
            <a:normAutofit fontScale="90000"/>
          </a:bodyPr>
          <a:lstStyle/>
          <a:p>
            <a:pPr eaLnBrk="1" hangingPunct="1"/>
            <a:r>
              <a:rPr lang="en-US" smtClean="0"/>
              <a:t>Process Management Activities</a:t>
            </a:r>
          </a:p>
        </p:txBody>
      </p:sp>
      <p:sp>
        <p:nvSpPr>
          <p:cNvPr id="35843" name="Rectangle 3"/>
          <p:cNvSpPr>
            <a:spLocks noGrp="1" noChangeArrowheads="1"/>
          </p:cNvSpPr>
          <p:nvPr>
            <p:ph type="body" idx="4294967295"/>
          </p:nvPr>
        </p:nvSpPr>
        <p:spPr>
          <a:xfrm>
            <a:off x="1077913" y="2060849"/>
            <a:ext cx="7958137" cy="2808312"/>
          </a:xfrm>
        </p:spPr>
        <p:txBody>
          <a:bodyPr>
            <a:noAutofit/>
          </a:bodyPr>
          <a:lstStyle/>
          <a:p>
            <a:pPr>
              <a:buFont typeface="Monotype Sorts" charset="2"/>
              <a:buNone/>
            </a:pPr>
            <a:r>
              <a:rPr lang="en-US" sz="2400" dirty="0" smtClean="0"/>
              <a:t>     </a:t>
            </a:r>
          </a:p>
          <a:p>
            <a:r>
              <a:rPr lang="en-US" sz="2000" dirty="0" smtClean="0"/>
              <a:t>Creating and deleting both user and system processes</a:t>
            </a:r>
          </a:p>
          <a:p>
            <a:r>
              <a:rPr lang="en-US" sz="2000" dirty="0" smtClean="0"/>
              <a:t>Suspending and resuming processes</a:t>
            </a:r>
          </a:p>
          <a:p>
            <a:r>
              <a:rPr lang="en-US" sz="2000" dirty="0" smtClean="0"/>
              <a:t>Providing mechanisms for process synchronization</a:t>
            </a:r>
          </a:p>
          <a:p>
            <a:r>
              <a:rPr lang="en-US" sz="2000" dirty="0" smtClean="0"/>
              <a:t>Providing mechanisms for process communication</a:t>
            </a:r>
          </a:p>
          <a:p>
            <a:r>
              <a:rPr lang="en-US" sz="2000" dirty="0" smtClean="0"/>
              <a:t>Providing mechanisms for deadlock handling</a:t>
            </a:r>
          </a:p>
        </p:txBody>
      </p:sp>
      <p:sp>
        <p:nvSpPr>
          <p:cNvPr id="35844" name="Text Box 4"/>
          <p:cNvSpPr txBox="1">
            <a:spLocks noChangeArrowheads="1"/>
          </p:cNvSpPr>
          <p:nvPr/>
        </p:nvSpPr>
        <p:spPr bwMode="auto">
          <a:xfrm>
            <a:off x="1161801" y="1238250"/>
            <a:ext cx="7586663" cy="830997"/>
          </a:xfrm>
          <a:prstGeom prst="rect">
            <a:avLst/>
          </a:prstGeom>
          <a:noFill/>
          <a:ln w="9525">
            <a:noFill/>
            <a:miter lim="800000"/>
            <a:headEnd/>
            <a:tailEnd/>
          </a:ln>
        </p:spPr>
        <p:txBody>
          <a:bodyPr>
            <a:spAutoFit/>
          </a:bodyPr>
          <a:lstStyle/>
          <a:p>
            <a:pPr>
              <a:spcBef>
                <a:spcPct val="50000"/>
              </a:spcBef>
            </a:pPr>
            <a:r>
              <a:rPr lang="en-US" sz="2400" dirty="0">
                <a:latin typeface="Helvetica" charset="0"/>
              </a:rPr>
              <a:t>The operating system is responsible for the following activities in connection with process management:</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nchor="ctr">
            <a:normAutofit/>
          </a:bodyPr>
          <a:lstStyle/>
          <a:p>
            <a:pPr eaLnBrk="1" hangingPunct="1"/>
            <a:r>
              <a:rPr lang="en-US" sz="4000" dirty="0" smtClean="0"/>
              <a:t>Process Management</a:t>
            </a:r>
          </a:p>
        </p:txBody>
      </p:sp>
      <p:pic>
        <p:nvPicPr>
          <p:cNvPr id="44035" name="Content Placeholder 3" descr="Fig02_08.gif"/>
          <p:cNvPicPr>
            <a:picLocks noGrp="1" noChangeAspect="1"/>
          </p:cNvPicPr>
          <p:nvPr>
            <p:ph idx="4294967295"/>
          </p:nvPr>
        </p:nvPicPr>
        <p:blipFill>
          <a:blip r:embed="rId3" cstate="print"/>
          <a:srcRect/>
          <a:stretch>
            <a:fillRect/>
          </a:stretch>
        </p:blipFill>
        <p:spPr>
          <a:xfrm>
            <a:off x="2362200" y="1143000"/>
            <a:ext cx="4521200" cy="5410200"/>
          </a:xfrm>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b="1" dirty="0" smtClean="0">
                <a:solidFill>
                  <a:srgbClr val="00B0F0"/>
                </a:solidFill>
              </a:rPr>
              <a:t>Operating System Concepts</a:t>
            </a:r>
          </a:p>
          <a:p>
            <a:endParaRPr lang="en-US" sz="2000" b="1" dirty="0" smtClean="0">
              <a:solidFill>
                <a:srgbClr val="00B0F0"/>
              </a:solidFill>
            </a:endParaRPr>
          </a:p>
          <a:p>
            <a:r>
              <a:rPr lang="en-US" sz="2000" b="1" dirty="0" smtClean="0">
                <a:solidFill>
                  <a:srgbClr val="00B0F0"/>
                </a:solidFill>
              </a:rPr>
              <a:t>Computer-System Organization</a:t>
            </a:r>
          </a:p>
          <a:p>
            <a:endParaRPr lang="en-US" sz="2000" b="1" dirty="0" smtClean="0">
              <a:solidFill>
                <a:srgbClr val="00B0F0"/>
              </a:solidFill>
            </a:endParaRPr>
          </a:p>
          <a:p>
            <a:r>
              <a:rPr lang="en-US" sz="2000" b="1" dirty="0" smtClean="0">
                <a:solidFill>
                  <a:srgbClr val="00B0F0"/>
                </a:solidFill>
              </a:rPr>
              <a:t>Computer-System Architecture</a:t>
            </a:r>
          </a:p>
          <a:p>
            <a:endParaRPr lang="en-US" sz="2000" b="1" dirty="0" smtClean="0">
              <a:solidFill>
                <a:srgbClr val="00B0F0"/>
              </a:solidFill>
            </a:endParaRPr>
          </a:p>
          <a:p>
            <a:r>
              <a:rPr lang="en-US" sz="2000" b="1" dirty="0" smtClean="0">
                <a:solidFill>
                  <a:srgbClr val="00B0F0"/>
                </a:solidFill>
              </a:rPr>
              <a:t>Operating-System Structure</a:t>
            </a:r>
          </a:p>
          <a:p>
            <a:endParaRPr lang="en-US" sz="2000" b="1" dirty="0" smtClean="0">
              <a:solidFill>
                <a:srgbClr val="00B0F0"/>
              </a:solidFill>
            </a:endParaRPr>
          </a:p>
          <a:p>
            <a:r>
              <a:rPr lang="en-US" sz="2000" b="1" dirty="0" smtClean="0">
                <a:solidFill>
                  <a:srgbClr val="00B0F0"/>
                </a:solidFill>
              </a:rPr>
              <a:t>Process Management</a:t>
            </a:r>
          </a:p>
          <a:p>
            <a:endParaRPr lang="en-US" sz="2000" dirty="0" smtClean="0"/>
          </a:p>
          <a:p>
            <a:r>
              <a:rPr lang="en-US" sz="2000" b="1" dirty="0" smtClean="0">
                <a:solidFill>
                  <a:srgbClr val="00B0F0"/>
                </a:solidFill>
              </a:rPr>
              <a:t>Operating-System Operations</a:t>
            </a:r>
          </a:p>
          <a:p>
            <a:endParaRPr lang="en-US" sz="20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dirty="0" smtClean="0"/>
              <a:t>Course Outline</a:t>
            </a:r>
          </a:p>
        </p:txBody>
      </p:sp>
      <p:sp>
        <p:nvSpPr>
          <p:cNvPr id="8195" name="Rectangle 3"/>
          <p:cNvSpPr>
            <a:spLocks noGrp="1" noChangeArrowheads="1"/>
          </p:cNvSpPr>
          <p:nvPr>
            <p:ph type="body" idx="1"/>
          </p:nvPr>
        </p:nvSpPr>
        <p:spPr/>
        <p:txBody>
          <a:bodyPr>
            <a:normAutofit fontScale="92500" lnSpcReduction="10000"/>
          </a:bodyPr>
          <a:lstStyle/>
          <a:p>
            <a:pPr eaLnBrk="1" hangingPunct="1"/>
            <a:r>
              <a:rPr lang="en-US" sz="2600" dirty="0" smtClean="0"/>
              <a:t>Operating System </a:t>
            </a:r>
          </a:p>
          <a:p>
            <a:pPr eaLnBrk="1" hangingPunct="1"/>
            <a:r>
              <a:rPr lang="en-US" sz="2600" dirty="0" smtClean="0"/>
              <a:t>Process Management</a:t>
            </a:r>
          </a:p>
          <a:p>
            <a:pPr lvl="1"/>
            <a:r>
              <a:rPr lang="en-US" sz="2200" dirty="0" smtClean="0"/>
              <a:t>Concept</a:t>
            </a:r>
          </a:p>
          <a:p>
            <a:pPr lvl="1"/>
            <a:r>
              <a:rPr lang="en-US" sz="2200" dirty="0" smtClean="0"/>
              <a:t>Multithreaded Programming</a:t>
            </a:r>
          </a:p>
          <a:p>
            <a:pPr lvl="1"/>
            <a:r>
              <a:rPr lang="en-US" sz="2200" dirty="0" smtClean="0"/>
              <a:t>Process Scheduling</a:t>
            </a:r>
          </a:p>
          <a:p>
            <a:r>
              <a:rPr lang="en-US" sz="2600" dirty="0" smtClean="0"/>
              <a:t>Process Co-ordination</a:t>
            </a:r>
          </a:p>
          <a:p>
            <a:pPr lvl="1"/>
            <a:r>
              <a:rPr lang="en-US" sz="2200" dirty="0" smtClean="0"/>
              <a:t>Synchronization</a:t>
            </a:r>
          </a:p>
          <a:p>
            <a:pPr lvl="1"/>
            <a:r>
              <a:rPr lang="en-US" sz="2200" dirty="0" smtClean="0"/>
              <a:t>Deadlocks</a:t>
            </a:r>
          </a:p>
          <a:p>
            <a:r>
              <a:rPr lang="en-US" sz="2600" dirty="0" smtClean="0"/>
              <a:t>I/O Systems</a:t>
            </a:r>
          </a:p>
          <a:p>
            <a:pPr eaLnBrk="1" hangingPunct="1"/>
            <a:r>
              <a:rPr lang="en-US" sz="2600" dirty="0" smtClean="0"/>
              <a:t>Memory Management</a:t>
            </a:r>
          </a:p>
          <a:p>
            <a:pPr eaLnBrk="1" hangingPunct="1"/>
            <a:r>
              <a:rPr lang="en-US" sz="2600" dirty="0" smtClean="0"/>
              <a:t>File System</a:t>
            </a:r>
          </a:p>
          <a:p>
            <a:pPr eaLnBrk="1" hangingPunct="1"/>
            <a:r>
              <a:rPr lang="en-US" sz="2600" dirty="0" smtClean="0"/>
              <a:t>Introduction to Network &amp; Distributed O/S</a:t>
            </a:r>
          </a:p>
          <a:p>
            <a:pPr eaLnBrk="1" hangingPunct="1"/>
            <a:endParaRPr lang="en-US" sz="2600"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043608" y="0"/>
            <a:ext cx="7791450" cy="576262"/>
          </a:xfrm>
        </p:spPr>
        <p:txBody>
          <a:bodyPr>
            <a:noAutofit/>
          </a:bodyPr>
          <a:lstStyle/>
          <a:p>
            <a:r>
              <a:rPr lang="en-US" sz="4000" dirty="0" smtClean="0"/>
              <a:t>Operating-System Operations</a:t>
            </a:r>
          </a:p>
        </p:txBody>
      </p:sp>
      <p:sp>
        <p:nvSpPr>
          <p:cNvPr id="32771" name="Rectangle 3"/>
          <p:cNvSpPr>
            <a:spLocks noGrp="1" noChangeArrowheads="1"/>
          </p:cNvSpPr>
          <p:nvPr>
            <p:ph type="body" idx="4294967295"/>
          </p:nvPr>
        </p:nvSpPr>
        <p:spPr>
          <a:xfrm>
            <a:off x="985589" y="980728"/>
            <a:ext cx="8158411" cy="5624512"/>
          </a:xfrm>
        </p:spPr>
        <p:txBody>
          <a:bodyPr>
            <a:normAutofit fontScale="55000" lnSpcReduction="20000"/>
          </a:bodyPr>
          <a:lstStyle/>
          <a:p>
            <a:pPr>
              <a:lnSpc>
                <a:spcPct val="120000"/>
              </a:lnSpc>
            </a:pPr>
            <a:r>
              <a:rPr lang="en-US" sz="3400" dirty="0" smtClean="0"/>
              <a:t>Modern OS are </a:t>
            </a:r>
            <a:r>
              <a:rPr lang="en-US" sz="3400" b="1" dirty="0" smtClean="0">
                <a:solidFill>
                  <a:srgbClr val="00B0F0"/>
                </a:solidFill>
              </a:rPr>
              <a:t>Interrupt driven</a:t>
            </a:r>
            <a:r>
              <a:rPr lang="en-US" sz="3400" dirty="0" smtClean="0"/>
              <a:t>.</a:t>
            </a:r>
          </a:p>
          <a:p>
            <a:pPr>
              <a:lnSpc>
                <a:spcPct val="120000"/>
              </a:lnSpc>
            </a:pPr>
            <a:endParaRPr lang="en-US" sz="2600" dirty="0" smtClean="0"/>
          </a:p>
          <a:p>
            <a:pPr>
              <a:lnSpc>
                <a:spcPct val="120000"/>
              </a:lnSpc>
            </a:pPr>
            <a:r>
              <a:rPr lang="en-US" sz="3800" dirty="0" smtClean="0"/>
              <a:t>Events are signaled by occurrence of an interrupt or trap.</a:t>
            </a:r>
          </a:p>
          <a:p>
            <a:pPr>
              <a:lnSpc>
                <a:spcPct val="120000"/>
              </a:lnSpc>
            </a:pPr>
            <a:endParaRPr lang="en-US" sz="2800" dirty="0" smtClean="0"/>
          </a:p>
          <a:p>
            <a:pPr>
              <a:lnSpc>
                <a:spcPct val="120000"/>
              </a:lnSpc>
            </a:pPr>
            <a:r>
              <a:rPr lang="en-US" sz="3800" dirty="0" smtClean="0"/>
              <a:t>Software error or request creates </a:t>
            </a:r>
            <a:r>
              <a:rPr lang="en-US" sz="3800" b="1" dirty="0" smtClean="0">
                <a:solidFill>
                  <a:srgbClr val="3366FF"/>
                </a:solidFill>
              </a:rPr>
              <a:t>trap</a:t>
            </a:r>
          </a:p>
          <a:p>
            <a:pPr lvl="1">
              <a:lnSpc>
                <a:spcPct val="120000"/>
              </a:lnSpc>
            </a:pPr>
            <a:r>
              <a:rPr lang="en-US" sz="3200" dirty="0" smtClean="0"/>
              <a:t>Division by zero, invalid memory access, </a:t>
            </a:r>
          </a:p>
          <a:p>
            <a:pPr lvl="1">
              <a:lnSpc>
                <a:spcPct val="120000"/>
              </a:lnSpc>
            </a:pPr>
            <a:r>
              <a:rPr lang="en-US" sz="3200" b="1" dirty="0" smtClean="0">
                <a:solidFill>
                  <a:schemeClr val="bg2"/>
                </a:solidFill>
              </a:rPr>
              <a:t>request for operating system service</a:t>
            </a:r>
          </a:p>
          <a:p>
            <a:pPr>
              <a:lnSpc>
                <a:spcPct val="120000"/>
              </a:lnSpc>
            </a:pPr>
            <a:endParaRPr lang="en-US" sz="2800" dirty="0" smtClean="0"/>
          </a:p>
          <a:p>
            <a:pPr>
              <a:lnSpc>
                <a:spcPct val="120000"/>
              </a:lnSpc>
            </a:pPr>
            <a:r>
              <a:rPr lang="en-US" dirty="0" smtClean="0"/>
              <a:t>For each type of interrupt, separate segments of code in the OS determine which action should be taken (Interrupt Service Routine). </a:t>
            </a:r>
          </a:p>
          <a:p>
            <a:pPr>
              <a:lnSpc>
                <a:spcPct val="120000"/>
              </a:lnSpc>
            </a:pPr>
            <a:endParaRPr lang="en-US" sz="2800" dirty="0" smtClean="0"/>
          </a:p>
          <a:p>
            <a:pPr>
              <a:lnSpc>
                <a:spcPct val="120000"/>
              </a:lnSpc>
            </a:pPr>
            <a:r>
              <a:rPr lang="en-US" dirty="0" smtClean="0"/>
              <a:t>Make sure an error in one user program could cause problems for only 1 program running.</a:t>
            </a:r>
          </a:p>
          <a:p>
            <a:pPr lvl="1">
              <a:lnSpc>
                <a:spcPct val="120000"/>
              </a:lnSpc>
            </a:pPr>
            <a:r>
              <a:rPr lang="en-US" sz="3200" u="sng" dirty="0" smtClean="0"/>
              <a:t>Example Problems</a:t>
            </a:r>
            <a:r>
              <a:rPr lang="en-US" sz="3200" dirty="0" smtClean="0"/>
              <a:t>: Infinite loop, processes modifying each other or the operating system</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71600" y="0"/>
            <a:ext cx="7791450" cy="576262"/>
          </a:xfrm>
        </p:spPr>
        <p:txBody>
          <a:bodyPr>
            <a:normAutofit fontScale="90000"/>
          </a:bodyPr>
          <a:lstStyle/>
          <a:p>
            <a:pPr eaLnBrk="1" hangingPunct="1"/>
            <a:r>
              <a:rPr lang="en-US" dirty="0" smtClean="0"/>
              <a:t>Dual Mode Operations</a:t>
            </a:r>
          </a:p>
        </p:txBody>
      </p:sp>
      <p:sp>
        <p:nvSpPr>
          <p:cNvPr id="32771" name="Rectangle 3"/>
          <p:cNvSpPr>
            <a:spLocks noGrp="1" noChangeArrowheads="1"/>
          </p:cNvSpPr>
          <p:nvPr>
            <p:ph type="body" idx="4294967295"/>
          </p:nvPr>
        </p:nvSpPr>
        <p:spPr>
          <a:xfrm>
            <a:off x="1043608" y="908720"/>
            <a:ext cx="8100392" cy="5328592"/>
          </a:xfrm>
        </p:spPr>
        <p:txBody>
          <a:bodyPr>
            <a:normAutofit/>
          </a:bodyPr>
          <a:lstStyle/>
          <a:p>
            <a:pPr>
              <a:lnSpc>
                <a:spcPct val="90000"/>
              </a:lnSpc>
            </a:pPr>
            <a:r>
              <a:rPr lang="en-US" sz="2000" dirty="0" smtClean="0"/>
              <a:t>Must be able to differentiate between execution of OS code and user defined code.</a:t>
            </a:r>
          </a:p>
          <a:p>
            <a:pPr lvl="1">
              <a:lnSpc>
                <a:spcPct val="90000"/>
              </a:lnSpc>
            </a:pPr>
            <a:r>
              <a:rPr lang="en-US" sz="1600" dirty="0" smtClean="0"/>
              <a:t>Usually hardware support </a:t>
            </a:r>
            <a:r>
              <a:rPr lang="en-US" sz="1600" smtClean="0"/>
              <a:t>is provided.</a:t>
            </a:r>
            <a:endParaRPr lang="en-US" sz="1600" dirty="0" smtClean="0"/>
          </a:p>
          <a:p>
            <a:pPr>
              <a:lnSpc>
                <a:spcPct val="90000"/>
              </a:lnSpc>
            </a:pPr>
            <a:endParaRPr lang="en-US" sz="2000" b="1" dirty="0" smtClean="0">
              <a:solidFill>
                <a:srgbClr val="3366FF"/>
              </a:solidFill>
            </a:endParaRPr>
          </a:p>
          <a:p>
            <a:pPr>
              <a:lnSpc>
                <a:spcPct val="90000"/>
              </a:lnSpc>
            </a:pPr>
            <a:r>
              <a:rPr lang="en-US" sz="2000" b="1" dirty="0" smtClean="0">
                <a:solidFill>
                  <a:srgbClr val="3366FF"/>
                </a:solidFill>
              </a:rPr>
              <a:t>Dual-mode </a:t>
            </a:r>
            <a:r>
              <a:rPr lang="en-US" sz="2000" dirty="0" smtClean="0"/>
              <a:t>operation allows OS to protect itself and other system components</a:t>
            </a:r>
          </a:p>
          <a:p>
            <a:pPr lvl="1">
              <a:lnSpc>
                <a:spcPct val="90000"/>
              </a:lnSpc>
            </a:pPr>
            <a:endParaRPr lang="en-US" sz="1800" b="1" dirty="0" smtClean="0">
              <a:solidFill>
                <a:srgbClr val="3366FF"/>
              </a:solidFill>
            </a:endParaRPr>
          </a:p>
          <a:p>
            <a:pPr lvl="1">
              <a:lnSpc>
                <a:spcPct val="90000"/>
              </a:lnSpc>
            </a:pPr>
            <a:r>
              <a:rPr lang="en-US" sz="1800" b="1" dirty="0" smtClean="0">
                <a:solidFill>
                  <a:srgbClr val="3366FF"/>
                </a:solidFill>
              </a:rPr>
              <a:t>User mode </a:t>
            </a:r>
            <a:r>
              <a:rPr lang="en-US" sz="1800" dirty="0" smtClean="0"/>
              <a:t>and </a:t>
            </a:r>
            <a:r>
              <a:rPr lang="en-US" sz="1800" b="1" dirty="0" smtClean="0">
                <a:solidFill>
                  <a:srgbClr val="3366FF"/>
                </a:solidFill>
              </a:rPr>
              <a:t>kernel mode </a:t>
            </a:r>
          </a:p>
          <a:p>
            <a:pPr lvl="1">
              <a:lnSpc>
                <a:spcPct val="90000"/>
              </a:lnSpc>
            </a:pPr>
            <a:endParaRPr lang="en-US" sz="1800" b="1" dirty="0" smtClean="0">
              <a:solidFill>
                <a:srgbClr val="3366FF"/>
              </a:solidFill>
            </a:endParaRPr>
          </a:p>
          <a:p>
            <a:pPr lvl="1">
              <a:lnSpc>
                <a:spcPct val="90000"/>
              </a:lnSpc>
            </a:pPr>
            <a:r>
              <a:rPr lang="en-US" sz="1800" b="1" dirty="0" smtClean="0">
                <a:solidFill>
                  <a:srgbClr val="3366FF"/>
                </a:solidFill>
              </a:rPr>
              <a:t>Mode bit </a:t>
            </a:r>
            <a:r>
              <a:rPr lang="en-US" sz="1800" dirty="0" smtClean="0"/>
              <a:t>provided by hardware</a:t>
            </a:r>
          </a:p>
          <a:p>
            <a:pPr lvl="2">
              <a:lnSpc>
                <a:spcPct val="90000"/>
              </a:lnSpc>
            </a:pPr>
            <a:r>
              <a:rPr lang="en-US" sz="1800" dirty="0" smtClean="0"/>
              <a:t>Provides ability to distinguish when system is running user code or kernel code</a:t>
            </a:r>
          </a:p>
          <a:p>
            <a:pPr lvl="2">
              <a:lnSpc>
                <a:spcPct val="90000"/>
              </a:lnSpc>
            </a:pPr>
            <a:endParaRPr lang="en-US" sz="1800" dirty="0" smtClean="0"/>
          </a:p>
          <a:p>
            <a:pPr lvl="2">
              <a:lnSpc>
                <a:spcPct val="90000"/>
              </a:lnSpc>
            </a:pPr>
            <a:r>
              <a:rPr lang="en-US" sz="1800" dirty="0" smtClean="0"/>
              <a:t>Some instructions designated as </a:t>
            </a:r>
            <a:r>
              <a:rPr lang="en-US" sz="1800" b="1" dirty="0" smtClean="0">
                <a:solidFill>
                  <a:srgbClr val="3366FF"/>
                </a:solidFill>
              </a:rPr>
              <a:t>privileged</a:t>
            </a:r>
            <a:r>
              <a:rPr lang="en-US" sz="1800" dirty="0" smtClean="0"/>
              <a:t>, only executable in kernel mode</a:t>
            </a:r>
          </a:p>
          <a:p>
            <a:pPr lvl="2">
              <a:lnSpc>
                <a:spcPct val="90000"/>
              </a:lnSpc>
            </a:pPr>
            <a:endParaRPr lang="en-US" sz="1800" dirty="0" smtClean="0"/>
          </a:p>
          <a:p>
            <a:pPr lvl="2">
              <a:lnSpc>
                <a:spcPct val="90000"/>
              </a:lnSpc>
            </a:pPr>
            <a:r>
              <a:rPr lang="en-US" sz="1800" dirty="0" smtClean="0"/>
              <a:t>System call changes mode to kernel, return from call resets it to user</a:t>
            </a:r>
          </a:p>
          <a:p>
            <a:pPr lvl="1">
              <a:lnSpc>
                <a:spcPct val="90000"/>
              </a:lnSpc>
            </a:pPr>
            <a:endParaRPr lang="en-US" sz="1800"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71600" y="0"/>
            <a:ext cx="7791450" cy="576262"/>
          </a:xfrm>
        </p:spPr>
        <p:txBody>
          <a:bodyPr>
            <a:normAutofit fontScale="90000"/>
          </a:bodyPr>
          <a:lstStyle/>
          <a:p>
            <a:pPr eaLnBrk="1" hangingPunct="1"/>
            <a:r>
              <a:rPr lang="en-US" dirty="0" smtClean="0"/>
              <a:t>Operating-System Operations</a:t>
            </a:r>
          </a:p>
        </p:txBody>
      </p:sp>
      <p:sp>
        <p:nvSpPr>
          <p:cNvPr id="32771" name="Rectangle 3"/>
          <p:cNvSpPr>
            <a:spLocks noGrp="1" noChangeArrowheads="1"/>
          </p:cNvSpPr>
          <p:nvPr>
            <p:ph type="body" idx="4294967295"/>
          </p:nvPr>
        </p:nvSpPr>
        <p:spPr>
          <a:xfrm>
            <a:off x="1043608" y="908720"/>
            <a:ext cx="7525717" cy="4536504"/>
          </a:xfrm>
        </p:spPr>
        <p:txBody>
          <a:bodyPr>
            <a:normAutofit/>
          </a:bodyPr>
          <a:lstStyle/>
          <a:p>
            <a:pPr>
              <a:lnSpc>
                <a:spcPct val="90000"/>
              </a:lnSpc>
            </a:pPr>
            <a:r>
              <a:rPr lang="en-US" sz="2400" dirty="0" smtClean="0"/>
              <a:t>At startup, system starts in kernel mode.</a:t>
            </a:r>
          </a:p>
          <a:p>
            <a:pPr>
              <a:lnSpc>
                <a:spcPct val="90000"/>
              </a:lnSpc>
            </a:pPr>
            <a:endParaRPr lang="en-US" sz="2400" dirty="0" smtClean="0"/>
          </a:p>
          <a:p>
            <a:pPr>
              <a:lnSpc>
                <a:spcPct val="90000"/>
              </a:lnSpc>
            </a:pPr>
            <a:r>
              <a:rPr lang="en-US" sz="2400" dirty="0" smtClean="0"/>
              <a:t>OS is loaded and then starts application in user mode.</a:t>
            </a:r>
          </a:p>
          <a:p>
            <a:pPr>
              <a:lnSpc>
                <a:spcPct val="90000"/>
              </a:lnSpc>
            </a:pPr>
            <a:endParaRPr lang="en-US" sz="2400" dirty="0" smtClean="0"/>
          </a:p>
          <a:p>
            <a:pPr>
              <a:lnSpc>
                <a:spcPct val="90000"/>
              </a:lnSpc>
            </a:pPr>
            <a:r>
              <a:rPr lang="en-US" sz="2400" dirty="0" smtClean="0"/>
              <a:t>Whenever trap or interrupt occurs, the hardware switches to kernel mode. </a:t>
            </a:r>
          </a:p>
          <a:p>
            <a:pPr>
              <a:lnSpc>
                <a:spcPct val="90000"/>
              </a:lnSpc>
            </a:pPr>
            <a:endParaRPr lang="en-US" sz="2400" dirty="0" smtClean="0"/>
          </a:p>
          <a:p>
            <a:pPr>
              <a:lnSpc>
                <a:spcPct val="90000"/>
              </a:lnSpc>
            </a:pPr>
            <a:r>
              <a:rPr lang="en-US" sz="2400" dirty="0" smtClean="0"/>
              <a:t>Kernel Mode</a:t>
            </a:r>
          </a:p>
          <a:p>
            <a:pPr lvl="1">
              <a:lnSpc>
                <a:spcPct val="90000"/>
              </a:lnSpc>
            </a:pPr>
            <a:r>
              <a:rPr lang="en-US" sz="2000" dirty="0" smtClean="0"/>
              <a:t>Machine instructions that may cause harm: Privileged instructions. E.g. I/O control, timer management, interrupt management.</a:t>
            </a:r>
            <a:endParaRPr lang="en-US" sz="1600" dirty="0" smtClean="0"/>
          </a:p>
        </p:txBody>
      </p:sp>
      <p:sp>
        <p:nvSpPr>
          <p:cNvPr id="4" name="TextBox 3"/>
          <p:cNvSpPr txBox="1"/>
          <p:nvPr/>
        </p:nvSpPr>
        <p:spPr>
          <a:xfrm>
            <a:off x="1115616" y="5805264"/>
            <a:ext cx="763249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GB" b="1" dirty="0" smtClean="0"/>
              <a:t>Dual mode protects OS from errant users, and errant users from one another</a:t>
            </a:r>
            <a:endParaRPr lang="en-GB" b="1"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71600" y="260648"/>
            <a:ext cx="8172400" cy="576262"/>
          </a:xfrm>
        </p:spPr>
        <p:txBody>
          <a:bodyPr>
            <a:noAutofit/>
          </a:bodyPr>
          <a:lstStyle/>
          <a:p>
            <a:r>
              <a:rPr lang="en-US" sz="4000" dirty="0" smtClean="0"/>
              <a:t>Transition from User to Kernel Mode</a:t>
            </a:r>
          </a:p>
        </p:txBody>
      </p:sp>
      <p:sp>
        <p:nvSpPr>
          <p:cNvPr id="33795" name="Rectangle 4"/>
          <p:cNvSpPr>
            <a:spLocks noGrp="1" noChangeArrowheads="1"/>
          </p:cNvSpPr>
          <p:nvPr>
            <p:ph type="body" idx="4294967295"/>
          </p:nvPr>
        </p:nvSpPr>
        <p:spPr>
          <a:xfrm>
            <a:off x="1043608" y="1196752"/>
            <a:ext cx="8100392" cy="5661248"/>
          </a:xfrm>
        </p:spPr>
        <p:txBody>
          <a:bodyPr>
            <a:normAutofit/>
          </a:bodyPr>
          <a:lstStyle/>
          <a:p>
            <a:endParaRPr lang="en-US" sz="2000" dirty="0" smtClean="0"/>
          </a:p>
        </p:txBody>
      </p:sp>
      <p:pic>
        <p:nvPicPr>
          <p:cNvPr id="33796" name="Picture 5"/>
          <p:cNvPicPr>
            <a:picLocks noChangeAspect="1" noChangeArrowheads="1"/>
          </p:cNvPicPr>
          <p:nvPr/>
        </p:nvPicPr>
        <p:blipFill>
          <a:blip r:embed="rId3" cstate="print"/>
          <a:srcRect/>
          <a:stretch>
            <a:fillRect/>
          </a:stretch>
        </p:blipFill>
        <p:spPr bwMode="auto">
          <a:xfrm>
            <a:off x="1187624" y="2132856"/>
            <a:ext cx="7602538" cy="2346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187624" y="-27384"/>
            <a:ext cx="7704856" cy="720080"/>
          </a:xfrm>
        </p:spPr>
        <p:txBody>
          <a:bodyPr>
            <a:noAutofit/>
          </a:bodyPr>
          <a:lstStyle/>
          <a:p>
            <a:r>
              <a:rPr lang="en-US" sz="3600" dirty="0" smtClean="0"/>
              <a:t>Transition from User to Kernel Mode</a:t>
            </a:r>
          </a:p>
        </p:txBody>
      </p:sp>
      <p:sp>
        <p:nvSpPr>
          <p:cNvPr id="33795" name="Rectangle 4"/>
          <p:cNvSpPr>
            <a:spLocks noGrp="1" noChangeArrowheads="1"/>
          </p:cNvSpPr>
          <p:nvPr>
            <p:ph type="body" idx="4294967295"/>
          </p:nvPr>
        </p:nvSpPr>
        <p:spPr>
          <a:xfrm>
            <a:off x="1043608" y="1196752"/>
            <a:ext cx="7344816" cy="4824536"/>
          </a:xfrm>
        </p:spPr>
        <p:txBody>
          <a:bodyPr>
            <a:normAutofit/>
          </a:bodyPr>
          <a:lstStyle/>
          <a:p>
            <a:r>
              <a:rPr lang="en-US" sz="2400" dirty="0" smtClean="0"/>
              <a:t>Must ensure OS maintains control over CPU.</a:t>
            </a:r>
          </a:p>
          <a:p>
            <a:r>
              <a:rPr lang="en-US" sz="2400" b="1" dirty="0" smtClean="0"/>
              <a:t>Timer</a:t>
            </a:r>
            <a:r>
              <a:rPr lang="en-US" sz="2400" dirty="0" smtClean="0"/>
              <a:t> to prevent infinite loop / process hogging resources</a:t>
            </a:r>
          </a:p>
          <a:p>
            <a:pPr>
              <a:buNone/>
            </a:pPr>
            <a:endParaRPr lang="en-US" sz="2400" dirty="0" smtClean="0"/>
          </a:p>
          <a:p>
            <a:pPr lvl="1"/>
            <a:r>
              <a:rPr lang="en-US" sz="2000" dirty="0" smtClean="0"/>
              <a:t>Set interrupt after specific period</a:t>
            </a:r>
          </a:p>
          <a:p>
            <a:pPr lvl="1"/>
            <a:endParaRPr lang="en-US" sz="2000" dirty="0" smtClean="0"/>
          </a:p>
          <a:p>
            <a:pPr lvl="1"/>
            <a:r>
              <a:rPr lang="en-US" sz="2000" dirty="0" smtClean="0"/>
              <a:t>Variable Counter: Fixed clock rate and a counter. </a:t>
            </a:r>
          </a:p>
          <a:p>
            <a:pPr lvl="2"/>
            <a:r>
              <a:rPr lang="en-US" sz="1600" dirty="0" smtClean="0"/>
              <a:t>OS decrements counter on every clock tick. When counter zero generate an interrupt</a:t>
            </a:r>
          </a:p>
          <a:p>
            <a:pPr lvl="1"/>
            <a:endParaRPr lang="en-US" sz="2000" dirty="0" smtClean="0"/>
          </a:p>
          <a:p>
            <a:pPr lvl="1"/>
            <a:r>
              <a:rPr lang="en-US" sz="2000" dirty="0" smtClean="0"/>
              <a:t>Before turning control over to the user, the OS sets up a timer to interrupt. If timer interrupts, control transfers to OS.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100392" cy="908720"/>
          </a:xfrm>
        </p:spPr>
        <p:txBody>
          <a:bodyPr/>
          <a:lstStyle/>
          <a:p>
            <a:pPr algn="ctr"/>
            <a:r>
              <a:rPr lang="en-GB" dirty="0" smtClean="0"/>
              <a:t>Lecture </a:t>
            </a:r>
            <a:r>
              <a:rPr lang="en-GB" sz="4000" dirty="0" smtClean="0"/>
              <a:t>Objectives</a:t>
            </a:r>
            <a:endParaRPr lang="en-GB" dirty="0"/>
          </a:p>
        </p:txBody>
      </p:sp>
      <p:sp>
        <p:nvSpPr>
          <p:cNvPr id="3" name="Content Placeholder 2"/>
          <p:cNvSpPr>
            <a:spLocks noGrp="1"/>
          </p:cNvSpPr>
          <p:nvPr>
            <p:ph idx="1"/>
          </p:nvPr>
        </p:nvSpPr>
        <p:spPr>
          <a:xfrm>
            <a:off x="1435608" y="1340768"/>
            <a:ext cx="7498080" cy="4907632"/>
          </a:xfrm>
        </p:spPr>
        <p:txBody>
          <a:bodyPr>
            <a:normAutofit/>
          </a:bodyPr>
          <a:lstStyle/>
          <a:p>
            <a:r>
              <a:rPr lang="en-US" sz="2400" dirty="0" smtClean="0"/>
              <a:t>To provide a grand tour of the major operating systems components</a:t>
            </a:r>
          </a:p>
          <a:p>
            <a:endParaRPr lang="en-US" sz="2400" dirty="0" smtClean="0"/>
          </a:p>
          <a:p>
            <a:endParaRPr lang="en-US" sz="2400" dirty="0" smtClean="0"/>
          </a:p>
          <a:p>
            <a:r>
              <a:rPr lang="en-US" sz="2400" dirty="0" smtClean="0"/>
              <a:t>A recap of Concepts of Computer Organization and Architecture</a:t>
            </a:r>
          </a:p>
          <a:p>
            <a:endParaRPr lang="en-US" sz="2400" dirty="0" smtClean="0"/>
          </a:p>
          <a:p>
            <a:endParaRPr lang="en-GB" sz="24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4896544"/>
          </a:xfrm>
        </p:spPr>
        <p:txBody>
          <a:bodyPr>
            <a:noAutofit/>
          </a:bodyPr>
          <a:lstStyle/>
          <a:p>
            <a:r>
              <a:rPr lang="en-US" sz="2000" b="1" dirty="0" smtClean="0">
                <a:solidFill>
                  <a:srgbClr val="00B0F0"/>
                </a:solidFill>
              </a:rPr>
              <a:t>Computer-System Organization</a:t>
            </a:r>
          </a:p>
          <a:p>
            <a:endParaRPr lang="en-US" sz="2000" dirty="0" smtClean="0"/>
          </a:p>
          <a:p>
            <a:r>
              <a:rPr lang="en-US" sz="2000" dirty="0" smtClean="0"/>
              <a:t>Computer-System Architecture</a:t>
            </a:r>
          </a:p>
          <a:p>
            <a:endParaRPr lang="en-US" sz="2000" dirty="0" smtClean="0"/>
          </a:p>
          <a:p>
            <a:r>
              <a:rPr lang="en-US" sz="2000" dirty="0" smtClean="0">
                <a:hlinkClick r:id="rId3" action="ppaction://hlinksldjump"/>
              </a:rPr>
              <a:t>Operating System Concepts</a:t>
            </a:r>
            <a:endParaRPr lang="en-US" sz="2000" dirty="0" smtClean="0"/>
          </a:p>
          <a:p>
            <a:endParaRPr lang="en-US" sz="2000" dirty="0" smtClean="0"/>
          </a:p>
          <a:p>
            <a:r>
              <a:rPr lang="en-US" sz="2000" dirty="0" smtClean="0"/>
              <a:t>Operating-System Structure</a:t>
            </a:r>
          </a:p>
          <a:p>
            <a:endParaRPr lang="en-US" sz="2000" dirty="0" smtClean="0"/>
          </a:p>
          <a:p>
            <a:r>
              <a:rPr lang="en-US" sz="2000" dirty="0" smtClean="0"/>
              <a:t>Process Management</a:t>
            </a:r>
          </a:p>
          <a:p>
            <a:endParaRPr lang="en-US" sz="2000" dirty="0" smtClean="0"/>
          </a:p>
          <a:p>
            <a:r>
              <a:rPr lang="en-US" sz="2000" dirty="0" smtClean="0"/>
              <a:t>Operating-System Operations</a:t>
            </a:r>
          </a:p>
          <a:p>
            <a:endParaRPr lang="en-US" sz="20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fontScale="90000"/>
          </a:bodyPr>
          <a:lstStyle/>
          <a:p>
            <a:r>
              <a:rPr lang="en-US" sz="4000" b="1" dirty="0" smtClean="0">
                <a:solidFill>
                  <a:srgbClr val="00B0F0"/>
                </a:solidFill>
              </a:rPr>
              <a:t>Computer-System Organization</a:t>
            </a:r>
          </a:p>
        </p:txBody>
      </p:sp>
      <p:sp>
        <p:nvSpPr>
          <p:cNvPr id="4099" name="Rectangle 3"/>
          <p:cNvSpPr>
            <a:spLocks noGrp="1" noChangeArrowheads="1"/>
          </p:cNvSpPr>
          <p:nvPr>
            <p:ph type="body" idx="4294967295"/>
          </p:nvPr>
        </p:nvSpPr>
        <p:spPr>
          <a:xfrm>
            <a:off x="1115616" y="980728"/>
            <a:ext cx="7818072" cy="3672408"/>
          </a:xfrm>
        </p:spPr>
        <p:txBody>
          <a:bodyPr>
            <a:noAutofit/>
          </a:bodyPr>
          <a:lstStyle/>
          <a:p>
            <a:endParaRPr lang="en-US" sz="2000" dirty="0" smtClean="0"/>
          </a:p>
          <a:p>
            <a:endParaRPr lang="en-US" sz="2000" dirty="0" smtClean="0"/>
          </a:p>
          <a:p>
            <a:endParaRPr lang="en-US" sz="2000" dirty="0" smtClean="0"/>
          </a:p>
          <a:p>
            <a:pPr algn="ctr">
              <a:buNone/>
            </a:pPr>
            <a:r>
              <a:rPr lang="en-US" sz="2800" b="1" dirty="0" smtClean="0"/>
              <a:t>A brief recap of Computer Organization</a:t>
            </a:r>
          </a:p>
          <a:p>
            <a:pPr algn="ctr">
              <a:buNone/>
            </a:pPr>
            <a:endParaRPr lang="en-US" sz="2000" b="1" dirty="0" smtClean="0"/>
          </a:p>
          <a:p>
            <a:pPr algn="ctr">
              <a:buNone/>
            </a:pPr>
            <a:r>
              <a:rPr lang="en-US" sz="2000" b="1" dirty="0" smtClean="0"/>
              <a:t>(From Computer Organization and Architecture Course)</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3124</TotalTime>
  <Words>4875</Words>
  <Application>Microsoft Office PowerPoint</Application>
  <PresentationFormat>On-screen Show (4:3)</PresentationFormat>
  <Paragraphs>663</Paragraphs>
  <Slides>64</Slides>
  <Notes>57</Notes>
  <HiddenSlides>10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Solstice</vt:lpstr>
      <vt:lpstr>Operating Systems</vt:lpstr>
      <vt:lpstr>Agenda</vt:lpstr>
      <vt:lpstr>Resources</vt:lpstr>
      <vt:lpstr>Assignment Policies</vt:lpstr>
      <vt:lpstr>Policies – Attendance</vt:lpstr>
      <vt:lpstr>Course Outline</vt:lpstr>
      <vt:lpstr>Lecture Objectives</vt:lpstr>
      <vt:lpstr>Chapter 1: Roadmap</vt:lpstr>
      <vt:lpstr>Computer-System Organization</vt:lpstr>
      <vt:lpstr>Computer System Organization</vt:lpstr>
      <vt:lpstr>Slide 11</vt:lpstr>
      <vt:lpstr>Instruction Fetch and Execute</vt:lpstr>
      <vt:lpstr>Computer System Operation</vt:lpstr>
      <vt:lpstr>I/O Structure</vt:lpstr>
      <vt:lpstr>Instruction Cycle  with Interrupts</vt:lpstr>
      <vt:lpstr>Interrupts</vt:lpstr>
      <vt:lpstr>Common Functions of Interrupts</vt:lpstr>
      <vt:lpstr>Interrupt Handling</vt:lpstr>
      <vt:lpstr>Flow of Control without Interrupts</vt:lpstr>
      <vt:lpstr>Interrupts and the Instruction Cycle</vt:lpstr>
      <vt:lpstr>Transfer of Control  via Interrupts</vt:lpstr>
      <vt:lpstr>Multiple Interrupts</vt:lpstr>
      <vt:lpstr>Sequential Interrupt Processing</vt:lpstr>
      <vt:lpstr>Nested Interrupt Processing</vt:lpstr>
      <vt:lpstr>Storage Structure</vt:lpstr>
      <vt:lpstr>Storage Hierarchy</vt:lpstr>
      <vt:lpstr>Storage-Device Hierarchy</vt:lpstr>
      <vt:lpstr>Caching</vt:lpstr>
      <vt:lpstr>Direct Memory Access Structure</vt:lpstr>
      <vt:lpstr>Chapter 1: Roadmap</vt:lpstr>
      <vt:lpstr>Computer-System Architecture</vt:lpstr>
      <vt:lpstr>Computer-System Architecture</vt:lpstr>
      <vt:lpstr>Computer-System Architecture</vt:lpstr>
      <vt:lpstr>Symmetric Multiprocessing Architecture</vt:lpstr>
      <vt:lpstr>A Dual-Core Design</vt:lpstr>
      <vt:lpstr>Chapter 1: Roadmap</vt:lpstr>
      <vt:lpstr>Operating System: Definition</vt:lpstr>
      <vt:lpstr>What is an Operating System?</vt:lpstr>
      <vt:lpstr>Layers and Views</vt:lpstr>
      <vt:lpstr>Operating System Definition</vt:lpstr>
      <vt:lpstr>OS as Resource Manager</vt:lpstr>
      <vt:lpstr>Operating System as Software</vt:lpstr>
      <vt:lpstr>Chapter 1: Roadmap</vt:lpstr>
      <vt:lpstr>Uni-programming</vt:lpstr>
      <vt:lpstr>Multiprogramming</vt:lpstr>
      <vt:lpstr>Multiprogramming</vt:lpstr>
      <vt:lpstr>Memory Layout for Multi-programmed System</vt:lpstr>
      <vt:lpstr>Multiprogramming The concepts of job scheduling was popular in batch processing before era of personal computers</vt:lpstr>
      <vt:lpstr>Multiprogramming The concepts of job scheduling was popular in batch processing before era of personal computers</vt:lpstr>
      <vt:lpstr>Time Sharing Systems</vt:lpstr>
      <vt:lpstr>Time Sharing Systems</vt:lpstr>
      <vt:lpstr>Time Sharing Systems</vt:lpstr>
      <vt:lpstr>Chapter 1: Roadmap</vt:lpstr>
      <vt:lpstr>Process Management</vt:lpstr>
      <vt:lpstr>Components of a Process</vt:lpstr>
      <vt:lpstr>Process Management</vt:lpstr>
      <vt:lpstr>Process Management Activities</vt:lpstr>
      <vt:lpstr>Process Management</vt:lpstr>
      <vt:lpstr>Chapter 1: Roadmap</vt:lpstr>
      <vt:lpstr>Operating-System Operations</vt:lpstr>
      <vt:lpstr>Dual Mode Operations</vt:lpstr>
      <vt:lpstr>Operating-System Operations</vt:lpstr>
      <vt:lpstr>Transition from User to Kernel Mode</vt:lpstr>
      <vt:lpstr>Transition from User to Kernel Mode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Hammad</cp:lastModifiedBy>
  <cp:revision>401</cp:revision>
  <dcterms:created xsi:type="dcterms:W3CDTF">2011-02-04T13:20:42Z</dcterms:created>
  <dcterms:modified xsi:type="dcterms:W3CDTF">2012-09-24T11:31:09Z</dcterms:modified>
</cp:coreProperties>
</file>