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35" r:id="rId2"/>
    <p:sldId id="536" r:id="rId3"/>
    <p:sldId id="538" r:id="rId4"/>
    <p:sldId id="595" r:id="rId5"/>
    <p:sldId id="606" r:id="rId6"/>
    <p:sldId id="596" r:id="rId7"/>
    <p:sldId id="597" r:id="rId8"/>
    <p:sldId id="539" r:id="rId9"/>
    <p:sldId id="540" r:id="rId10"/>
    <p:sldId id="607" r:id="rId11"/>
    <p:sldId id="542" r:id="rId12"/>
    <p:sldId id="608" r:id="rId13"/>
    <p:sldId id="609" r:id="rId14"/>
    <p:sldId id="599" r:id="rId15"/>
    <p:sldId id="543" r:id="rId16"/>
    <p:sldId id="610" r:id="rId17"/>
    <p:sldId id="545" r:id="rId18"/>
    <p:sldId id="541" r:id="rId1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3" autoAdjust="0"/>
  </p:normalViewPr>
  <p:slideViewPr>
    <p:cSldViewPr>
      <p:cViewPr varScale="1">
        <p:scale>
          <a:sx n="54" d="100"/>
          <a:sy n="54" d="100"/>
        </p:scale>
        <p:origin x="-15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156D-93AF-4028-9785-9D69C3A5C129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276A-0A05-44B7-9E0F-031FDF135B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F1F98-F4D8-4E2E-BCA8-7911AE997880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C278-8942-4EF8-9588-68C9782CDE19}" type="slidenum">
              <a:rPr lang="en-US"/>
              <a:pPr/>
              <a:t>11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C278-8942-4EF8-9588-68C9782CDE19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C278-8942-4EF8-9588-68C9782CDE19}" type="slidenum">
              <a:rPr lang="en-US"/>
              <a:pPr/>
              <a:t>14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EB6E3-0DCC-4EFF-810D-440DF60D2787}" type="slidenum">
              <a:rPr lang="en-US"/>
              <a:pPr/>
              <a:t>15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EB6E3-0DCC-4EFF-810D-440DF60D2787}" type="slidenum">
              <a:rPr lang="en-US"/>
              <a:pPr/>
              <a:t>16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CE048-5E41-493D-AD73-24C8AE029524}" type="slidenum">
              <a:rPr lang="en-US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CE048-5E41-493D-AD73-24C8AE029524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CE048-5E41-493D-AD73-24C8AE029524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CE048-5E41-493D-AD73-24C8AE029524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BBAF5-A22E-48D0-85F4-4626DDD98529}" type="slidenum">
              <a:rPr lang="en-US"/>
              <a:pPr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BBAF5-A22E-48D0-85F4-4626DDD98529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AC81F-ED4B-4906-9BB9-E20D6211A8EB}" type="slidenum">
              <a:rPr lang="en-US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AC81F-ED4B-4906-9BB9-E20D6211A8EB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31/10/2012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0"/>
            <a:ext cx="7406640" cy="99537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267497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 (PhD)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39429" y="4868863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Department of Computer Software Engineering</a:t>
            </a:r>
            <a:endParaRPr lang="en-US" sz="1600" dirty="0"/>
          </a:p>
          <a:p>
            <a:r>
              <a:rPr lang="en-US" sz="1600" dirty="0" smtClean="0"/>
              <a:t>National </a:t>
            </a:r>
            <a:r>
              <a:rPr lang="en-US" sz="1600" dirty="0"/>
              <a:t>University of Sciences and Technology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15616" y="4572000"/>
            <a:ext cx="2436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759624" y="1916832"/>
            <a:ext cx="3384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(a)</a:t>
            </a:r>
          </a:p>
          <a:p>
            <a:r>
              <a:rPr lang="en-US" b="1" dirty="0" smtClean="0"/>
              <a:t>Operating System Structures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8100392" cy="54868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692696"/>
            <a:ext cx="8100392" cy="5976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Accounting –</a:t>
            </a:r>
            <a:r>
              <a:rPr lang="en-US" sz="24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To keep track of which users use how much and what kinds of computer resources.</a:t>
            </a:r>
          </a:p>
          <a:p>
            <a:pPr>
              <a:lnSpc>
                <a:spcPct val="90000"/>
              </a:lnSpc>
            </a:pPr>
            <a:endParaRPr lang="en-US" sz="2000" b="1" dirty="0" smtClean="0"/>
          </a:p>
          <a:p>
            <a:pPr>
              <a:lnSpc>
                <a:spcPct val="90000"/>
              </a:lnSpc>
            </a:pPr>
            <a:endParaRPr lang="en-US" sz="2200" b="1" dirty="0" smtClean="0"/>
          </a:p>
          <a:p>
            <a:pPr>
              <a:lnSpc>
                <a:spcPct val="90000"/>
              </a:lnSpc>
            </a:pPr>
            <a:r>
              <a:rPr lang="en-US" sz="2200" b="1" dirty="0" smtClean="0"/>
              <a:t>Protection and security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Concurrent processes should not interfere with each other</a:t>
            </a:r>
          </a:p>
          <a:p>
            <a:pPr lvl="2">
              <a:lnSpc>
                <a:spcPct val="90000"/>
              </a:lnSpc>
            </a:pPr>
            <a:endParaRPr lang="en-US" sz="1600" b="1" dirty="0" smtClean="0"/>
          </a:p>
          <a:p>
            <a:pPr lvl="2">
              <a:lnSpc>
                <a:spcPct val="90000"/>
              </a:lnSpc>
            </a:pPr>
            <a:r>
              <a:rPr lang="en-US" sz="2000" b="1" dirty="0" smtClean="0"/>
              <a:t>Protection</a:t>
            </a:r>
            <a:r>
              <a:rPr lang="en-US" sz="2000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endParaRPr lang="en-US" sz="2000" b="1" dirty="0" smtClean="0"/>
          </a:p>
          <a:p>
            <a:pPr lvl="2">
              <a:lnSpc>
                <a:spcPct val="90000"/>
              </a:lnSpc>
            </a:pPr>
            <a:r>
              <a:rPr lang="en-US" sz="2000" b="1" dirty="0" smtClean="0"/>
              <a:t>Security</a:t>
            </a:r>
            <a:r>
              <a:rPr lang="en-US" sz="2000" dirty="0" smtClean="0"/>
              <a:t> of the system from outsiders requires user authentication (by means of password), extends to defending external I/O devices from invalid access attempts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48872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User Operating System Interface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12776"/>
            <a:ext cx="7704856" cy="41764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approaches for users to interface with OS: Command-line and Graphical User.</a:t>
            </a:r>
          </a:p>
          <a:p>
            <a:endParaRPr lang="en-US" sz="2400" dirty="0" smtClean="0"/>
          </a:p>
          <a:p>
            <a:r>
              <a:rPr lang="en-US" sz="2400" dirty="0" smtClean="0"/>
              <a:t>Command Line Interface (CLI) or </a:t>
            </a:r>
            <a:r>
              <a:rPr lang="en-US" sz="2400" b="1" dirty="0" smtClean="0">
                <a:solidFill>
                  <a:srgbClr val="3366FF"/>
                </a:solidFill>
              </a:rPr>
              <a:t>command interpreter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allows direct command entry</a:t>
            </a:r>
          </a:p>
          <a:p>
            <a:pPr lvl="1"/>
            <a:r>
              <a:rPr lang="en-US" sz="2000" dirty="0" smtClean="0"/>
              <a:t>Sometimes implemented in kernel, 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Others (Windows, </a:t>
            </a:r>
            <a:r>
              <a:rPr lang="en-US" sz="2000" dirty="0" err="1" smtClean="0"/>
              <a:t>Xp</a:t>
            </a:r>
            <a:r>
              <a:rPr lang="en-US" sz="2000" dirty="0" smtClean="0"/>
              <a:t>) treat command interpreter as a special program that is running when user first logs on. 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8229600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Command Line Interface (CLI)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8028384" cy="4104456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Sometimes multiple flavors implemented – </a:t>
            </a:r>
            <a:r>
              <a:rPr lang="en-US" sz="2400" b="1" dirty="0" smtClean="0">
                <a:solidFill>
                  <a:srgbClr val="3366FF"/>
                </a:solidFill>
              </a:rPr>
              <a:t>shells</a:t>
            </a:r>
          </a:p>
          <a:p>
            <a:pPr lvl="2"/>
            <a:r>
              <a:rPr lang="en-US" sz="1800" dirty="0" smtClean="0">
                <a:solidFill>
                  <a:srgbClr val="3366FF"/>
                </a:solidFill>
              </a:rPr>
              <a:t>(E.g. Bourne shell, C shell, Bourne-Again shell, </a:t>
            </a:r>
            <a:r>
              <a:rPr lang="en-US" sz="1800" dirty="0" err="1" smtClean="0">
                <a:solidFill>
                  <a:srgbClr val="3366FF"/>
                </a:solidFill>
              </a:rPr>
              <a:t>Korn</a:t>
            </a:r>
            <a:r>
              <a:rPr lang="en-US" sz="1800" dirty="0" smtClean="0">
                <a:solidFill>
                  <a:srgbClr val="3366FF"/>
                </a:solidFill>
              </a:rPr>
              <a:t> shell in Unix and Linux)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Main function of command interpreter is to get and execute the next user-specified command.</a:t>
            </a:r>
          </a:p>
          <a:p>
            <a:pPr lvl="2"/>
            <a:r>
              <a:rPr lang="en-US" dirty="0" smtClean="0"/>
              <a:t>Mostly manipulate files (copy, delete, edit, list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34360" y="0"/>
            <a:ext cx="8109640" cy="83671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Bourne Shell Command Interpreter</a:t>
            </a:r>
          </a:p>
        </p:txBody>
      </p:sp>
      <p:pic>
        <p:nvPicPr>
          <p:cNvPr id="12291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052736"/>
            <a:ext cx="7128792" cy="554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8229600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Command Line Interface (CLI)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8028384" cy="60212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approaches to implement commands.</a:t>
            </a:r>
          </a:p>
          <a:p>
            <a:pPr lvl="1"/>
            <a:endParaRPr lang="en-US" sz="2000" dirty="0" smtClean="0"/>
          </a:p>
          <a:p>
            <a:pPr marL="533400" lvl="1" indent="-168275">
              <a:tabLst>
                <a:tab pos="625475" algn="l"/>
              </a:tabLst>
            </a:pPr>
            <a:r>
              <a:rPr lang="en-US" sz="2400" dirty="0" smtClean="0"/>
              <a:t>Command interpreter itself contains code to execute command.</a:t>
            </a:r>
          </a:p>
          <a:p>
            <a:pPr lvl="2"/>
            <a:r>
              <a:rPr lang="en-US" sz="1800" dirty="0" smtClean="0"/>
              <a:t>Number of commands determine size of command interpreter since each command has its own code.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Implement commands through system programs (in UNIX)</a:t>
            </a:r>
          </a:p>
          <a:p>
            <a:pPr lvl="2"/>
            <a:r>
              <a:rPr lang="en-US" sz="1800" dirty="0" smtClean="0"/>
              <a:t>Command interpreter does not understand the command.</a:t>
            </a:r>
          </a:p>
          <a:p>
            <a:pPr lvl="2"/>
            <a:r>
              <a:rPr lang="en-US" sz="1800" dirty="0" smtClean="0"/>
              <a:t>It only identifies the file to be loaded in memory and execute</a:t>
            </a:r>
          </a:p>
          <a:p>
            <a:pPr lvl="2"/>
            <a:r>
              <a:rPr lang="en-US" sz="1800" dirty="0" smtClean="0"/>
              <a:t>E.g. </a:t>
            </a:r>
            <a:r>
              <a:rPr lang="en-US" sz="1800" dirty="0" err="1" smtClean="0"/>
              <a:t>rm</a:t>
            </a:r>
            <a:r>
              <a:rPr lang="en-US" sz="1800" dirty="0" smtClean="0"/>
              <a:t> file.txt: The code to implement </a:t>
            </a:r>
            <a:r>
              <a:rPr lang="en-US" sz="1800" dirty="0" err="1" smtClean="0"/>
              <a:t>rm</a:t>
            </a:r>
            <a:r>
              <a:rPr lang="en-US" sz="1800" dirty="0" smtClean="0"/>
              <a:t> command will be in file rm.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Graphical User Interface (GUI)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360" y="764704"/>
            <a:ext cx="8109640" cy="48965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User-friendly interface (</a:t>
            </a:r>
            <a:r>
              <a:rPr lang="en-US" sz="2400" b="1" dirty="0" smtClean="0">
                <a:solidFill>
                  <a:srgbClr val="3366FF"/>
                </a:solidFill>
              </a:rPr>
              <a:t>desktop)</a:t>
            </a:r>
          </a:p>
          <a:p>
            <a:pPr lvl="1"/>
            <a:r>
              <a:rPr lang="en-US" sz="2000" dirty="0" smtClean="0"/>
              <a:t>Usually mouse, keyboard, and monitor</a:t>
            </a:r>
          </a:p>
          <a:p>
            <a:pPr lvl="1"/>
            <a:endParaRPr lang="en-US" sz="2000" b="1" dirty="0" smtClean="0">
              <a:solidFill>
                <a:srgbClr val="3366FF"/>
              </a:solidFill>
            </a:endParaRP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Icons</a:t>
            </a:r>
            <a:r>
              <a:rPr lang="en-US" sz="2000" dirty="0" smtClean="0"/>
              <a:t> represent files, programs, actions, etc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Various mouse buttons over objects in the interface cause various actions (provide information, options, execute function, open directory (known as a </a:t>
            </a:r>
            <a:r>
              <a:rPr lang="en-US" sz="2000" b="1" dirty="0" smtClean="0">
                <a:solidFill>
                  <a:srgbClr val="3366FF"/>
                </a:solidFill>
              </a:rPr>
              <a:t>folder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Invented at Xerox PARC (1970s)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Became more common by Apple Macintosh (in 1980s)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Graphical User Interface (GUI)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360" y="764704"/>
            <a:ext cx="8109640" cy="60932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 systems now include both CLI and GUI interfaces</a:t>
            </a:r>
          </a:p>
          <a:p>
            <a:pPr lvl="1"/>
            <a:r>
              <a:rPr lang="en-US" sz="2400" dirty="0" smtClean="0"/>
              <a:t>Microsoft Windows is GUI with CLI “command prompt MS DOS” shell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Apple Mac OS X as “Aqua” GUI interface with UNIX kernel underneath and shells available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Solaris is CLI with optional GUI interfaces (Java Desktop, KDE)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83671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The Mac OS X GUI</a:t>
            </a:r>
          </a:p>
        </p:txBody>
      </p:sp>
      <p:pic>
        <p:nvPicPr>
          <p:cNvPr id="13315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836712"/>
            <a:ext cx="7498084" cy="578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22920" y="-27384"/>
            <a:ext cx="8121080" cy="576064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View of Operating System Services</a:t>
            </a:r>
          </a:p>
        </p:txBody>
      </p:sp>
      <p:pic>
        <p:nvPicPr>
          <p:cNvPr id="9219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335" y="692696"/>
            <a:ext cx="8049169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3205336"/>
          </a:xfrm>
        </p:spPr>
        <p:txBody>
          <a:bodyPr>
            <a:noAutofit/>
          </a:bodyPr>
          <a:lstStyle/>
          <a:p>
            <a:r>
              <a:rPr lang="en-US" sz="2000" dirty="0" smtClean="0"/>
              <a:t>Operating System Services</a:t>
            </a:r>
          </a:p>
          <a:p>
            <a:endParaRPr lang="en-US" sz="2000" dirty="0" smtClean="0"/>
          </a:p>
          <a:p>
            <a:r>
              <a:rPr lang="en-US" sz="2000" dirty="0" smtClean="0"/>
              <a:t>User Operating System Interface</a:t>
            </a:r>
          </a:p>
          <a:p>
            <a:endParaRPr lang="en-US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74980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Chapter 2: 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564904"/>
            <a:ext cx="7632848" cy="4032448"/>
          </a:xfrm>
          <a:noFill/>
        </p:spPr>
        <p:txBody>
          <a:bodyPr>
            <a:normAutofit/>
          </a:bodyPr>
          <a:lstStyle/>
          <a:p>
            <a:r>
              <a:rPr lang="en-US" sz="2000" dirty="0" smtClean="0"/>
              <a:t>One set of operating-system services provides functions that are helpful to the user and programmer:</a:t>
            </a:r>
          </a:p>
          <a:p>
            <a:endParaRPr lang="en-US" sz="2000" dirty="0" smtClean="0"/>
          </a:p>
          <a:p>
            <a:r>
              <a:rPr lang="en-US" sz="2000" dirty="0" smtClean="0"/>
              <a:t>Some of the functions provided by OS services are:</a:t>
            </a:r>
          </a:p>
          <a:p>
            <a:pPr lvl="1"/>
            <a:r>
              <a:rPr lang="en-US" sz="2000" b="1" dirty="0" smtClean="0"/>
              <a:t>User interface </a:t>
            </a:r>
          </a:p>
          <a:p>
            <a:pPr lvl="1"/>
            <a:r>
              <a:rPr lang="en-US" sz="2000" b="1" dirty="0" smtClean="0"/>
              <a:t>Program execution</a:t>
            </a:r>
          </a:p>
          <a:p>
            <a:pPr lvl="1"/>
            <a:r>
              <a:rPr lang="en-US" sz="2000" b="1" dirty="0" smtClean="0"/>
              <a:t>I/O operations</a:t>
            </a:r>
          </a:p>
          <a:p>
            <a:pPr lvl="1"/>
            <a:r>
              <a:rPr lang="en-US" sz="2000" b="1" dirty="0" smtClean="0"/>
              <a:t>File-system manipulation</a:t>
            </a:r>
          </a:p>
          <a:p>
            <a:pPr lvl="1"/>
            <a:r>
              <a:rPr lang="en-US" sz="2000" b="1" dirty="0" smtClean="0"/>
              <a:t>Communications</a:t>
            </a:r>
          </a:p>
          <a:p>
            <a:pPr lvl="1"/>
            <a:r>
              <a:rPr lang="en-US" sz="2000" b="1" dirty="0" smtClean="0"/>
              <a:t>Error Detections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1268760"/>
            <a:ext cx="758244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OS provide an environment for execution of programs and services to programs and users of these programs.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38250"/>
            <a:ext cx="7632848" cy="5143078"/>
          </a:xfrm>
          <a:noFill/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n-US" sz="2400" b="1" dirty="0" smtClean="0"/>
              <a:t>User interface </a:t>
            </a:r>
            <a:r>
              <a:rPr lang="en-US" sz="2400" dirty="0" smtClean="0"/>
              <a:t>– </a:t>
            </a:r>
          </a:p>
          <a:p>
            <a:pPr lvl="1"/>
            <a:r>
              <a:rPr lang="en-US" sz="2000" dirty="0" smtClean="0"/>
              <a:t>Almost all operating systems have a user interface (UI). </a:t>
            </a:r>
          </a:p>
          <a:p>
            <a:pPr lvl="1"/>
            <a:r>
              <a:rPr lang="en-US" sz="2000" dirty="0" smtClean="0"/>
              <a:t>Varies between </a:t>
            </a:r>
            <a:r>
              <a:rPr lang="en-US" sz="2000" b="1" dirty="0" smtClean="0">
                <a:solidFill>
                  <a:srgbClr val="3366FF"/>
                </a:solidFill>
              </a:rPr>
              <a:t>Command-Line (CLI)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3366FF"/>
                </a:solidFill>
              </a:rPr>
              <a:t>Graphics User Interface (GUI)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3366FF"/>
                </a:solidFill>
              </a:rPr>
              <a:t> Batch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CLI: Mechanism to enter text commands and edit those commands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Batch Interface: Commands and directives to control those commands are entered into files.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GUI: Window system with pointing device to direct I/O, choose from menus etc.</a:t>
            </a:r>
          </a:p>
          <a:p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38250"/>
            <a:ext cx="7375922" cy="5287094"/>
          </a:xfrm>
          <a:noFill/>
        </p:spPr>
        <p:txBody>
          <a:bodyPr>
            <a:normAutofit/>
          </a:bodyPr>
          <a:lstStyle/>
          <a:p>
            <a:endParaRPr lang="en-US" sz="2800" b="1" dirty="0" smtClean="0"/>
          </a:p>
          <a:p>
            <a:pPr marL="539496" indent="-457200">
              <a:buFont typeface="+mj-lt"/>
              <a:buAutoNum type="arabicPeriod" startAt="2"/>
            </a:pPr>
            <a:r>
              <a:rPr lang="en-US" sz="2800" b="1" dirty="0" smtClean="0"/>
              <a:t>Program execution </a:t>
            </a:r>
            <a:r>
              <a:rPr lang="en-US" sz="2800" dirty="0" smtClean="0"/>
              <a:t>–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system must be able to load a program into memory and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To run that program, end execution, either normally or abnormally (indicating 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38250"/>
            <a:ext cx="7375922" cy="5287094"/>
          </a:xfrm>
          <a:noFill/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 startAt="3"/>
            </a:pPr>
            <a:r>
              <a:rPr lang="en-US" sz="2800" b="1" dirty="0" smtClean="0"/>
              <a:t>I/O operations </a:t>
            </a:r>
          </a:p>
          <a:p>
            <a:pPr lvl="1"/>
            <a:r>
              <a:rPr lang="en-US" sz="2400" dirty="0" smtClean="0"/>
              <a:t>A running program may require I/O, which may involve a file or an I/O device.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OS must provide way to deal with it.</a:t>
            </a:r>
          </a:p>
          <a:p>
            <a:endParaRPr lang="en-US" sz="2800" b="1" dirty="0" smtClean="0"/>
          </a:p>
          <a:p>
            <a:pPr marL="539496" indent="-457200">
              <a:buFont typeface="+mj-lt"/>
              <a:buAutoNum type="arabicPeriod" startAt="4"/>
            </a:pPr>
            <a:r>
              <a:rPr lang="en-US" sz="2800" b="1" dirty="0" smtClean="0"/>
              <a:t>File-system manipulation </a:t>
            </a:r>
          </a:p>
          <a:p>
            <a:pPr lvl="1"/>
            <a:r>
              <a:rPr lang="en-US" sz="2400" dirty="0" smtClean="0"/>
              <a:t>Programs need to read and write files and directories, create and delete them, search them, list file Information, permission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77813"/>
            <a:ext cx="7869238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38250"/>
            <a:ext cx="7476505" cy="4278982"/>
          </a:xfrm>
          <a:noFill/>
        </p:spPr>
        <p:txBody>
          <a:bodyPr>
            <a:normAutofit/>
          </a:bodyPr>
          <a:lstStyle/>
          <a:p>
            <a:pPr marL="859536" lvl="1" indent="-457200">
              <a:buFont typeface="+mj-lt"/>
              <a:buAutoNum type="arabicPeriod" startAt="5"/>
            </a:pPr>
            <a:r>
              <a:rPr lang="en-US" b="1" dirty="0" smtClean="0"/>
              <a:t>Communications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Processes may exchange information, on the same computer or between computers over a network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Communications may be via shared memory or through message passing (packets moved by the OS)</a:t>
            </a:r>
          </a:p>
          <a:p>
            <a:pPr lvl="1"/>
            <a:endParaRPr lang="en-US" sz="2400" b="1" dirty="0" smtClean="0"/>
          </a:p>
          <a:p>
            <a:pPr lvl="2"/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77813"/>
            <a:ext cx="78692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238250"/>
            <a:ext cx="7878763" cy="5729288"/>
          </a:xfrm>
          <a:noFill/>
        </p:spPr>
        <p:txBody>
          <a:bodyPr>
            <a:normAutofit fontScale="85000" lnSpcReduction="10000"/>
          </a:bodyPr>
          <a:lstStyle/>
          <a:p>
            <a:pPr marL="859536" lvl="1" indent="-457200">
              <a:buFont typeface="+mj-lt"/>
              <a:buAutoNum type="arabicPeriod" startAt="6"/>
            </a:pPr>
            <a:r>
              <a:rPr lang="en-US" sz="3300" b="1" dirty="0" smtClean="0"/>
              <a:t>Error detection</a:t>
            </a:r>
          </a:p>
          <a:p>
            <a:pPr lvl="2"/>
            <a:r>
              <a:rPr lang="en-US" sz="2600" dirty="0" smtClean="0"/>
              <a:t>OS needs to be constantly aware of possible errors</a:t>
            </a:r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/>
              <a:t>Errors may occur in the </a:t>
            </a:r>
          </a:p>
          <a:p>
            <a:pPr lvl="3"/>
            <a:r>
              <a:rPr lang="en-US" sz="2600" dirty="0" smtClean="0"/>
              <a:t>CPU and memory hardware (memory error or power failure), </a:t>
            </a:r>
          </a:p>
          <a:p>
            <a:pPr lvl="3"/>
            <a:endParaRPr lang="en-US" sz="2600" dirty="0" smtClean="0"/>
          </a:p>
          <a:p>
            <a:pPr lvl="3"/>
            <a:r>
              <a:rPr lang="en-US" sz="2600" dirty="0" smtClean="0"/>
              <a:t>In I/O devices (a parity error on tape, connection failure on network, lack of paper in printer), </a:t>
            </a:r>
          </a:p>
          <a:p>
            <a:pPr lvl="3"/>
            <a:endParaRPr lang="en-US" sz="2600" dirty="0" smtClean="0"/>
          </a:p>
          <a:p>
            <a:pPr lvl="3"/>
            <a:r>
              <a:rPr lang="en-US" sz="2600" dirty="0" smtClean="0"/>
              <a:t>In user program ( an arithmetic overflow, attempt to access illegal memory location)</a:t>
            </a:r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/>
              <a:t>For each type of error, OS should take the appropriate action to ensure correct and consistent computing. </a:t>
            </a:r>
          </a:p>
          <a:p>
            <a:pPr lvl="2"/>
            <a:endParaRPr lang="en-US" sz="2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812088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836712"/>
            <a:ext cx="7700963" cy="52781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OS functions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endParaRPr lang="en-US" sz="2400" b="1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Resource allocation - </a:t>
            </a:r>
            <a:r>
              <a:rPr lang="en-US" sz="24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Many types of resources -  Some (such as CPU cycles, main memory, and file storage) may have special allocation code, others (such as I/O devices) may have general request and release code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2000" b="1" dirty="0" smtClean="0"/>
              <a:t>Example</a:t>
            </a:r>
            <a:r>
              <a:rPr lang="en-US" sz="2000" dirty="0" smtClean="0"/>
              <a:t>, OS have CPU scheduling routines that take into account speed of CPU, jobs that must be executed, number of registers available, and other factors.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3481</TotalTime>
  <Words>919</Words>
  <Application>Microsoft Office PowerPoint</Application>
  <PresentationFormat>On-screen Show (4:3)</PresentationFormat>
  <Paragraphs>146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Operating Systems</vt:lpstr>
      <vt:lpstr>Chapter 2: Roadmap</vt:lpstr>
      <vt:lpstr>Operating System Services</vt:lpstr>
      <vt:lpstr>Operating System Services</vt:lpstr>
      <vt:lpstr>Operating System Services</vt:lpstr>
      <vt:lpstr>Operating System Services</vt:lpstr>
      <vt:lpstr>Operating System Services (Cont.)</vt:lpstr>
      <vt:lpstr>Operating System Services (Cont.)</vt:lpstr>
      <vt:lpstr>Operating System Services</vt:lpstr>
      <vt:lpstr>Operating System Services</vt:lpstr>
      <vt:lpstr>User Operating System Interface</vt:lpstr>
      <vt:lpstr>Command Line Interface (CLI)</vt:lpstr>
      <vt:lpstr>Bourne Shell Command Interpreter</vt:lpstr>
      <vt:lpstr>Command Line Interface (CLI)</vt:lpstr>
      <vt:lpstr>Graphical User Interface (GUI)</vt:lpstr>
      <vt:lpstr>Graphical User Interface (GUI)</vt:lpstr>
      <vt:lpstr>The Mac OS X GUI</vt:lpstr>
      <vt:lpstr>View of Operating System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478</cp:revision>
  <dcterms:created xsi:type="dcterms:W3CDTF">2011-02-04T13:20:42Z</dcterms:created>
  <dcterms:modified xsi:type="dcterms:W3CDTF">2012-10-31T07:13:31Z</dcterms:modified>
</cp:coreProperties>
</file>