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535" r:id="rId2"/>
    <p:sldId id="536" r:id="rId3"/>
    <p:sldId id="537" r:id="rId4"/>
    <p:sldId id="538" r:id="rId5"/>
    <p:sldId id="590" r:id="rId6"/>
    <p:sldId id="591" r:id="rId7"/>
    <p:sldId id="539" r:id="rId8"/>
    <p:sldId id="592" r:id="rId9"/>
    <p:sldId id="541" r:id="rId10"/>
    <p:sldId id="542" r:id="rId11"/>
    <p:sldId id="543" r:id="rId12"/>
    <p:sldId id="593" r:id="rId13"/>
    <p:sldId id="594" r:id="rId14"/>
    <p:sldId id="613" r:id="rId15"/>
    <p:sldId id="614" r:id="rId16"/>
    <p:sldId id="615" r:id="rId17"/>
    <p:sldId id="544" r:id="rId18"/>
    <p:sldId id="546" r:id="rId19"/>
    <p:sldId id="602" r:id="rId20"/>
    <p:sldId id="603" r:id="rId21"/>
    <p:sldId id="604" r:id="rId22"/>
    <p:sldId id="596" r:id="rId23"/>
    <p:sldId id="609" r:id="rId24"/>
    <p:sldId id="549" r:id="rId25"/>
    <p:sldId id="548" r:id="rId26"/>
    <p:sldId id="550" r:id="rId27"/>
    <p:sldId id="551" r:id="rId28"/>
    <p:sldId id="597" r:id="rId29"/>
    <p:sldId id="552" r:id="rId30"/>
    <p:sldId id="605" r:id="rId31"/>
    <p:sldId id="606" r:id="rId32"/>
    <p:sldId id="607" r:id="rId33"/>
    <p:sldId id="611" r:id="rId34"/>
    <p:sldId id="612" r:id="rId35"/>
    <p:sldId id="600" r:id="rId36"/>
    <p:sldId id="599" r:id="rId37"/>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00" autoAdjust="0"/>
  </p:normalViewPr>
  <p:slideViewPr>
    <p:cSldViewPr>
      <p:cViewPr varScale="1">
        <p:scale>
          <a:sx n="85" d="100"/>
          <a:sy n="85" d="100"/>
        </p:scale>
        <p:origin x="-63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6B55752-F916-42B8-9DD0-919DD4642B81}" type="datetimeFigureOut">
              <a:rPr lang="en-GB"/>
              <a:pPr>
                <a:defRPr/>
              </a:pPr>
              <a:t>18/10/2012</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664883C-3B3E-49ED-A534-2D229A08DE8D}"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2446" tIns="46223" rIns="92446" bIns="46223"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lIns="92446" tIns="46223" rIns="92446" bIns="46223" rtlCol="0"/>
          <a:lstStyle>
            <a:lvl1pPr algn="r" fontAlgn="auto">
              <a:spcBef>
                <a:spcPts val="0"/>
              </a:spcBef>
              <a:spcAft>
                <a:spcPts val="0"/>
              </a:spcAft>
              <a:defRPr sz="1200" smtClean="0">
                <a:latin typeface="+mn-lt"/>
                <a:cs typeface="+mn-cs"/>
              </a:defRPr>
            </a:lvl1pPr>
          </a:lstStyle>
          <a:p>
            <a:pPr>
              <a:defRPr/>
            </a:pPr>
            <a:fld id="{6DEBD3E4-71E5-4B64-9EEB-921CA2CB190F}" type="datetimeFigureOut">
              <a:rPr lang="en-GB"/>
              <a:pPr>
                <a:defRPr/>
              </a:pPr>
              <a:t>18/10/2012</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2446" tIns="46223" rIns="92446" bIns="4622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2446" tIns="46223" rIns="92446" bIns="46223"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2446" tIns="46223" rIns="92446" bIns="46223" rtlCol="0" anchor="b"/>
          <a:lstStyle>
            <a:lvl1pPr algn="r" fontAlgn="auto">
              <a:spcBef>
                <a:spcPts val="0"/>
              </a:spcBef>
              <a:spcAft>
                <a:spcPts val="0"/>
              </a:spcAft>
              <a:defRPr sz="1200" smtClean="0">
                <a:latin typeface="+mn-lt"/>
                <a:cs typeface="+mn-cs"/>
              </a:defRPr>
            </a:lvl1pPr>
          </a:lstStyle>
          <a:p>
            <a:pPr>
              <a:defRPr/>
            </a:pPr>
            <a:fld id="{42D30E5F-8EEA-461C-84C1-D7C33ABBC6E1}"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NZ"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3D996F-029E-48F6-B3F4-C4787866ED78}" type="slidenum">
              <a:rPr lang="en-US"/>
              <a:pPr fontAlgn="base">
                <a:spcBef>
                  <a:spcPct val="0"/>
                </a:spcBef>
                <a:spcAft>
                  <a:spcPct val="0"/>
                </a:spcAft>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NZ" b="1" smtClean="0"/>
              <a:t>Animated slide</a:t>
            </a:r>
          </a:p>
          <a:p>
            <a:pPr>
              <a:spcBef>
                <a:spcPct val="0"/>
              </a:spcBef>
            </a:pPr>
            <a:r>
              <a:rPr lang="en-NZ" smtClean="0"/>
              <a:t>Wipes down to give impression of process progression</a:t>
            </a:r>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0312C-1CF3-4A07-92F7-2BBBC89356E4}" type="slidenum">
              <a:rPr lang="en-US"/>
              <a:pPr fontAlgn="base">
                <a:spcBef>
                  <a:spcPct val="0"/>
                </a:spcBef>
                <a:spcAft>
                  <a:spcPct val="0"/>
                </a:spcAft>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NZ" b="1" smtClean="0"/>
              <a:t>Animated slide </a:t>
            </a:r>
          </a:p>
          <a:p>
            <a:pPr>
              <a:spcBef>
                <a:spcPct val="0"/>
              </a:spcBef>
            </a:pPr>
            <a:r>
              <a:rPr lang="en-NZ" b="1" smtClean="0"/>
              <a:t>Explain the scenario then click for the animation</a:t>
            </a:r>
          </a:p>
          <a:p>
            <a:pPr>
              <a:spcBef>
                <a:spcPct val="0"/>
              </a:spcBef>
            </a:pPr>
            <a:endParaRPr lang="en-NZ" smtClean="0"/>
          </a:p>
          <a:p>
            <a:pPr>
              <a:spcBef>
                <a:spcPct val="0"/>
              </a:spcBef>
            </a:pPr>
            <a:r>
              <a:rPr lang="en-NZ" smtClean="0"/>
              <a:t>The shaded areas represent code executed by the dispatcher. </a:t>
            </a:r>
          </a:p>
          <a:p>
            <a:pPr>
              <a:spcBef>
                <a:spcPct val="0"/>
              </a:spcBef>
            </a:pPr>
            <a:endParaRPr lang="en-NZ" smtClean="0"/>
          </a:p>
          <a:p>
            <a:pPr>
              <a:spcBef>
                <a:spcPct val="0"/>
              </a:spcBef>
            </a:pPr>
            <a:r>
              <a:rPr lang="en-NZ" smtClean="0"/>
              <a:t>The same sequence of instructions is executed by the dispatcher in each instance because the same functionality of the dispatcher is being executed.</a:t>
            </a:r>
          </a:p>
          <a:p>
            <a:pPr>
              <a:spcBef>
                <a:spcPct val="0"/>
              </a:spcBef>
            </a:pPr>
            <a:endParaRPr lang="en-NZ" smtClean="0"/>
          </a:p>
          <a:p>
            <a:pPr>
              <a:spcBef>
                <a:spcPct val="0"/>
              </a:spcBef>
            </a:pPr>
            <a:r>
              <a:rPr lang="en-NZ" smtClean="0"/>
              <a:t>We assume that the OS only allows a process to continue execution for a maximum of six instruction cycles, after which it is interrupted; this prevents any single process from monopolizing processor time. </a:t>
            </a:r>
          </a:p>
          <a:p>
            <a:pPr>
              <a:spcBef>
                <a:spcPct val="0"/>
              </a:spcBef>
            </a:pPr>
            <a:endParaRPr lang="en-NZ" smtClean="0"/>
          </a:p>
          <a:p>
            <a:pPr>
              <a:spcBef>
                <a:spcPct val="0"/>
              </a:spcBef>
            </a:pPr>
            <a:r>
              <a:rPr lang="en-NZ" b="1" smtClean="0"/>
              <a:t>Animate here</a:t>
            </a:r>
          </a:p>
          <a:p>
            <a:pPr>
              <a:spcBef>
                <a:spcPct val="0"/>
              </a:spcBef>
            </a:pPr>
            <a:r>
              <a:rPr lang="en-NZ" smtClean="0"/>
              <a:t>The first six instructions of process A are executed, followed by a time-out and the execution of some code in the dispatcher, which executes six instructions before  turning control to process B2. </a:t>
            </a:r>
          </a:p>
          <a:p>
            <a:pPr>
              <a:spcBef>
                <a:spcPct val="0"/>
              </a:spcBef>
            </a:pPr>
            <a:endParaRPr lang="en-NZ" smtClean="0"/>
          </a:p>
          <a:p>
            <a:pPr>
              <a:spcBef>
                <a:spcPct val="0"/>
              </a:spcBef>
            </a:pPr>
            <a:r>
              <a:rPr lang="en-NZ" smtClean="0"/>
              <a:t>After four instructions are executed, process B requests an I/O action for which it must wait. Therefore, the processor stops executing process B and moves on, via the dispatcher, to process C. </a:t>
            </a:r>
          </a:p>
          <a:p>
            <a:pPr>
              <a:spcBef>
                <a:spcPct val="0"/>
              </a:spcBef>
            </a:pPr>
            <a:endParaRPr lang="en-NZ" smtClean="0"/>
          </a:p>
          <a:p>
            <a:pPr>
              <a:spcBef>
                <a:spcPct val="0"/>
              </a:spcBef>
            </a:pPr>
            <a:r>
              <a:rPr lang="en-NZ" smtClean="0"/>
              <a:t>After a time-out, the processor moves back to process A. When this process times out, process B is still waiting for the</a:t>
            </a:r>
          </a:p>
          <a:p>
            <a:pPr>
              <a:spcBef>
                <a:spcPct val="0"/>
              </a:spcBef>
            </a:pPr>
            <a:r>
              <a:rPr lang="en-NZ" smtClean="0"/>
              <a:t>I/O operation to complete, so the dispatcher moves on to process C again.</a:t>
            </a:r>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2D1705-7E49-4F5E-AFDC-C69E30862B69}" type="slidenum">
              <a:rPr lang="en-US"/>
              <a:pPr fontAlgn="base">
                <a:spcBef>
                  <a:spcPct val="0"/>
                </a:spcBef>
                <a:spcAft>
                  <a:spcPct val="0"/>
                </a:spcAft>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Mention that the aim is to fully utilize the processor.</a:t>
            </a:r>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9ED3D5-02EC-4148-923F-F756CF722A3E}" type="slidenum">
              <a:rPr lang="en-US"/>
              <a:pPr fontAlgn="base">
                <a:spcBef>
                  <a:spcPct val="0"/>
                </a:spcBef>
                <a:spcAft>
                  <a:spcPct val="0"/>
                </a:spcAft>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Again, the simple solution is to add a single state – but this only allows processes which are blocked to be swapped out.</a:t>
            </a:r>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501F89-3E09-4D61-8C33-1CC0633FD2AD}" type="slidenum">
              <a:rPr lang="en-US"/>
              <a:pPr fontAlgn="base">
                <a:spcBef>
                  <a:spcPct val="0"/>
                </a:spcBef>
                <a:spcAft>
                  <a:spcPct val="0"/>
                </a:spcAft>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Two suspend states allow all processes which are not actually running to be swapped.</a:t>
            </a:r>
          </a:p>
          <a:p>
            <a:pPr>
              <a:spcBef>
                <a:spcPct val="0"/>
              </a:spcBef>
            </a:pPr>
            <a:endParaRPr lang="en-US" smtClean="0"/>
          </a:p>
          <a:p>
            <a:pPr>
              <a:spcBef>
                <a:spcPct val="0"/>
              </a:spcBef>
            </a:pPr>
            <a:r>
              <a:rPr lang="en-US" smtClean="0"/>
              <a:t>Run through the four states:</a:t>
            </a:r>
          </a:p>
          <a:p>
            <a:pPr>
              <a:spcBef>
                <a:spcPct val="0"/>
              </a:spcBef>
              <a:buFontTx/>
              <a:buChar char="•"/>
            </a:pPr>
            <a:r>
              <a:rPr lang="en-NZ" smtClean="0"/>
              <a:t> </a:t>
            </a:r>
            <a:r>
              <a:rPr lang="en-NZ" b="1" smtClean="0"/>
              <a:t>Ready: </a:t>
            </a:r>
            <a:r>
              <a:rPr lang="en-NZ" smtClean="0"/>
              <a:t>The process is in main memory and available for execution.</a:t>
            </a:r>
          </a:p>
          <a:p>
            <a:pPr>
              <a:spcBef>
                <a:spcPct val="0"/>
              </a:spcBef>
            </a:pPr>
            <a:r>
              <a:rPr lang="en-NZ" smtClean="0"/>
              <a:t>• </a:t>
            </a:r>
            <a:r>
              <a:rPr lang="en-NZ" b="1" smtClean="0"/>
              <a:t>Blocked:</a:t>
            </a:r>
            <a:r>
              <a:rPr lang="en-NZ" smtClean="0"/>
              <a:t> The process is in main memory and awaiting an event.</a:t>
            </a:r>
          </a:p>
          <a:p>
            <a:pPr>
              <a:spcBef>
                <a:spcPct val="0"/>
              </a:spcBef>
            </a:pPr>
            <a:r>
              <a:rPr lang="en-NZ" smtClean="0"/>
              <a:t>• </a:t>
            </a:r>
            <a:r>
              <a:rPr lang="en-NZ" b="1" smtClean="0"/>
              <a:t>Blocked/Suspend: </a:t>
            </a:r>
            <a:r>
              <a:rPr lang="en-NZ" smtClean="0"/>
              <a:t>The process is in secondary memory and awaiting an event.</a:t>
            </a:r>
          </a:p>
          <a:p>
            <a:pPr>
              <a:spcBef>
                <a:spcPct val="0"/>
              </a:spcBef>
            </a:pPr>
            <a:r>
              <a:rPr lang="en-NZ" smtClean="0"/>
              <a:t>• </a:t>
            </a:r>
            <a:r>
              <a:rPr lang="en-NZ" b="1" smtClean="0"/>
              <a:t>Ready/Suspend: </a:t>
            </a:r>
            <a:r>
              <a:rPr lang="en-NZ" smtClean="0"/>
              <a:t>The process is in secondary memory but is available for execution as soon as it is loaded into main memory.</a:t>
            </a:r>
          </a:p>
          <a:p>
            <a:pPr>
              <a:spcBef>
                <a:spcPct val="0"/>
              </a:spcBef>
            </a:pPr>
            <a:endParaRPr lang="en-NZ" smtClean="0"/>
          </a:p>
          <a:p>
            <a:pPr>
              <a:spcBef>
                <a:spcPct val="0"/>
              </a:spcBef>
            </a:pPr>
            <a:endParaRPr lang="en-NZ" smtClean="0"/>
          </a:p>
          <a:p>
            <a:pPr>
              <a:spcBef>
                <a:spcPct val="0"/>
              </a:spcBef>
            </a:pPr>
            <a:r>
              <a:rPr lang="en-NZ" smtClean="0"/>
              <a:t>It would be useful to also summarise the main transitions (abridged)</a:t>
            </a:r>
          </a:p>
          <a:p>
            <a:pPr>
              <a:spcBef>
                <a:spcPct val="0"/>
              </a:spcBef>
            </a:pPr>
            <a:r>
              <a:rPr lang="en-NZ" b="1" i="1" smtClean="0"/>
              <a:t>Blocked  </a:t>
            </a:r>
            <a:r>
              <a:rPr lang="en-NZ" b="1" i="1" smtClean="0">
                <a:sym typeface="Wingdings" pitchFamily="2" charset="2"/>
              </a:rPr>
              <a:t> </a:t>
            </a:r>
            <a:r>
              <a:rPr lang="en-NZ" b="1" i="1" smtClean="0"/>
              <a:t>Blocked/Suspend: </a:t>
            </a:r>
            <a:r>
              <a:rPr lang="en-NZ" smtClean="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pPr>
              <a:spcBef>
                <a:spcPct val="0"/>
              </a:spcBef>
            </a:pPr>
            <a:r>
              <a:rPr lang="en-NZ" b="1" i="1" smtClean="0"/>
              <a:t>Blocked/Suspend  </a:t>
            </a:r>
            <a:r>
              <a:rPr lang="en-NZ" b="1" i="1" smtClean="0">
                <a:sym typeface="Wingdings" pitchFamily="2" charset="2"/>
              </a:rPr>
              <a:t></a:t>
            </a:r>
            <a:r>
              <a:rPr lang="en-NZ" b="1" i="1" smtClean="0"/>
              <a:t> Ready/Suspend: </a:t>
            </a:r>
            <a:r>
              <a:rPr lang="en-NZ" smtClean="0"/>
              <a:t>A process in the Blocked/Suspend state is moved to the Ready/Suspend state when the event for which it has been waiting occurs. </a:t>
            </a:r>
          </a:p>
          <a:p>
            <a:pPr>
              <a:spcBef>
                <a:spcPct val="0"/>
              </a:spcBef>
            </a:pPr>
            <a:r>
              <a:rPr lang="en-NZ" b="1" i="1" smtClean="0"/>
              <a:t>Ready/Suspend S </a:t>
            </a:r>
            <a:r>
              <a:rPr lang="en-NZ" b="1" i="1" smtClean="0">
                <a:sym typeface="Wingdings" pitchFamily="2" charset="2"/>
              </a:rPr>
              <a:t> </a:t>
            </a:r>
            <a:r>
              <a:rPr lang="en-NZ" b="1" i="1" smtClean="0"/>
              <a:t>Ready: </a:t>
            </a:r>
            <a:r>
              <a:rPr lang="en-NZ" smtClean="0"/>
              <a:t>When there are no ready processes in main memory, or if a suspended process has a higher priority, the OS will need to bring one in to continue execution. </a:t>
            </a:r>
          </a:p>
          <a:p>
            <a:pPr>
              <a:spcBef>
                <a:spcPct val="0"/>
              </a:spcBef>
            </a:pPr>
            <a:r>
              <a:rPr lang="en-NZ" b="1" i="1" smtClean="0"/>
              <a:t>Ready  </a:t>
            </a:r>
            <a:r>
              <a:rPr lang="en-NZ" b="1" i="1" smtClean="0">
                <a:sym typeface="Wingdings" pitchFamily="2" charset="2"/>
              </a:rPr>
              <a:t> </a:t>
            </a:r>
            <a:r>
              <a:rPr lang="en-NZ" b="1" i="1" smtClean="0"/>
              <a:t>Ready/Suspend: </a:t>
            </a:r>
            <a:r>
              <a:rPr lang="en-NZ" smtClean="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pPr>
              <a:spcBef>
                <a:spcPct val="0"/>
              </a:spcBef>
            </a:pPr>
            <a:endParaRPr lang="en-NZ" smtClean="0"/>
          </a:p>
          <a:p>
            <a:pPr>
              <a:spcBef>
                <a:spcPct val="0"/>
              </a:spcBef>
            </a:pPr>
            <a:r>
              <a:rPr lang="en-NZ" smtClean="0"/>
              <a:t>Several other transitions that are worth considering are the following:</a:t>
            </a:r>
          </a:p>
          <a:p>
            <a:pPr>
              <a:spcBef>
                <a:spcPct val="0"/>
              </a:spcBef>
            </a:pPr>
            <a:r>
              <a:rPr lang="en-NZ" b="1" i="1" smtClean="0"/>
              <a:t>New </a:t>
            </a:r>
            <a:r>
              <a:rPr lang="en-NZ" b="1" i="1" smtClean="0">
                <a:sym typeface="Wingdings" pitchFamily="2" charset="2"/>
              </a:rPr>
              <a:t></a:t>
            </a:r>
            <a:r>
              <a:rPr lang="en-NZ" b="1" i="1" smtClean="0"/>
              <a:t> Ready/Suspend and New </a:t>
            </a:r>
            <a:r>
              <a:rPr lang="en-NZ" b="1" i="1" smtClean="0">
                <a:sym typeface="Wingdings" pitchFamily="2" charset="2"/>
              </a:rPr>
              <a:t></a:t>
            </a:r>
            <a:r>
              <a:rPr lang="en-NZ" b="1" i="1" smtClean="0"/>
              <a:t>Ready:  </a:t>
            </a:r>
            <a:r>
              <a:rPr lang="en-NZ" smtClean="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smtClean="0">
                <a:sym typeface="Wingdings" pitchFamily="2" charset="2"/>
              </a:rPr>
              <a:t> </a:t>
            </a:r>
            <a:r>
              <a:rPr lang="en-NZ" smtClean="0"/>
              <a:t>Ready/Suspend) transition. </a:t>
            </a:r>
          </a:p>
          <a:p>
            <a:pPr>
              <a:spcBef>
                <a:spcPct val="0"/>
              </a:spcBef>
            </a:pPr>
            <a:r>
              <a:rPr lang="en-NZ" b="1" i="1" smtClean="0"/>
              <a:t>Blocked/Suspend </a:t>
            </a:r>
            <a:r>
              <a:rPr lang="en-NZ" b="1" i="1" smtClean="0">
                <a:sym typeface="Wingdings" pitchFamily="2" charset="2"/>
              </a:rPr>
              <a:t> </a:t>
            </a:r>
            <a:r>
              <a:rPr lang="en-NZ" b="1" i="1" smtClean="0"/>
              <a:t>Blocked: </a:t>
            </a:r>
            <a:r>
              <a:rPr lang="en-NZ" smtClean="0"/>
              <a:t>Inclusion of this transition may seem to be poor design. After all, if a process is not ready to execute and is not already in main memory, what is the point of bringing it in? But consider the following scenario:</a:t>
            </a:r>
          </a:p>
          <a:p>
            <a:pPr lvl="1">
              <a:spcBef>
                <a:spcPct val="0"/>
              </a:spcBef>
              <a:buFontTx/>
              <a:buChar char="•"/>
            </a:pPr>
            <a:r>
              <a:rPr lang="en-NZ" smtClean="0"/>
              <a:t> A process terminates, freeing up some main memory.</a:t>
            </a:r>
          </a:p>
          <a:p>
            <a:pPr lvl="1">
              <a:spcBef>
                <a:spcPct val="0"/>
              </a:spcBef>
              <a:buFontTx/>
              <a:buChar char="•"/>
            </a:pPr>
            <a:r>
              <a:rPr lang="en-NZ" smtClean="0"/>
              <a:t> There is a process in the (Blocked/Suspend) queue with a higher priority than any of the processes in the (Ready/Suspend) queue and </a:t>
            </a:r>
          </a:p>
          <a:p>
            <a:pPr lvl="1">
              <a:spcBef>
                <a:spcPct val="0"/>
              </a:spcBef>
              <a:buFontTx/>
              <a:buChar char="•"/>
            </a:pPr>
            <a:r>
              <a:rPr lang="en-NZ" smtClean="0"/>
              <a:t> the OS has reason to believe that the blocking event for that process will occur soon. </a:t>
            </a:r>
          </a:p>
          <a:p>
            <a:pPr lvl="1">
              <a:spcBef>
                <a:spcPct val="0"/>
              </a:spcBef>
              <a:buFontTx/>
              <a:buChar char="•"/>
            </a:pPr>
            <a:r>
              <a:rPr lang="en-NZ" smtClean="0"/>
              <a:t> Under these circumstances, it would seem reasonable to bring a blocked process into main memory in preference to a ready process.</a:t>
            </a:r>
          </a:p>
          <a:p>
            <a:pPr>
              <a:spcBef>
                <a:spcPct val="0"/>
              </a:spcBef>
            </a:pPr>
            <a:r>
              <a:rPr lang="en-NZ" b="1" i="1" smtClean="0"/>
              <a:t>Running  </a:t>
            </a:r>
            <a:r>
              <a:rPr lang="en-NZ" b="1" i="1" smtClean="0">
                <a:sym typeface="Wingdings" pitchFamily="2" charset="2"/>
              </a:rPr>
              <a:t> </a:t>
            </a:r>
            <a:r>
              <a:rPr lang="en-NZ" b="1" i="1" smtClean="0"/>
              <a:t> Ready/Suspend: </a:t>
            </a:r>
            <a:r>
              <a:rPr lang="en-NZ" smtClean="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pPr>
              <a:spcBef>
                <a:spcPct val="0"/>
              </a:spcBef>
            </a:pPr>
            <a:r>
              <a:rPr lang="en-NZ" b="1" i="1" smtClean="0"/>
              <a:t>Any State </a:t>
            </a:r>
            <a:r>
              <a:rPr lang="en-NZ" b="1" i="1" smtClean="0">
                <a:sym typeface="Wingdings" pitchFamily="2" charset="2"/>
              </a:rPr>
              <a:t></a:t>
            </a:r>
            <a:r>
              <a:rPr lang="en-NZ" b="1" i="1" smtClean="0"/>
              <a:t> Exit: </a:t>
            </a:r>
            <a:r>
              <a:rPr lang="en-NZ" smtClean="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smtClean="0"/>
          </a:p>
        </p:txBody>
      </p:sp>
      <p:sp>
        <p:nvSpPr>
          <p:cNvPr id="1177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817B9BF-91D7-41E7-A5FC-C1B3923A05D2}" type="slidenum">
              <a:rPr lang="en-US"/>
              <a:pPr fontAlgn="base">
                <a:spcBef>
                  <a:spcPct val="0"/>
                </a:spcBef>
                <a:spcAft>
                  <a:spcPct val="0"/>
                </a:spcAft>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 unit of activity characterized by the execution of a sequence of instructions, a current state, and an associated set of system instructions</a:t>
            </a:r>
          </a:p>
          <a:p>
            <a:pPr>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reason for using the term “Job” is that, most of the terminology used in OS now were actually first introduced in time of Batch Systems.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reason for using the term “Job” is that, most of the terminology used in OS now were actually first introduced in time of Batch Systems.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09994A85-4F10-43BB-B26B-B079E0448BFF}" type="datetime1">
              <a:rPr lang="en-GB" smtClean="0"/>
              <a:pPr>
                <a:defRPr/>
              </a:pPr>
              <a:t>18/10/2012</a:t>
            </a:fld>
            <a:endParaRPr lang="en-GB"/>
          </a:p>
        </p:txBody>
      </p:sp>
      <p:sp>
        <p:nvSpPr>
          <p:cNvPr id="7" name="Footer Placeholder 19"/>
          <p:cNvSpPr>
            <a:spLocks noGrp="1"/>
          </p:cNvSpPr>
          <p:nvPr>
            <p:ph type="ftr" sz="quarter" idx="11"/>
          </p:nvPr>
        </p:nvSpPr>
        <p:spPr/>
        <p:txBody>
          <a:bodyPr/>
          <a:lstStyle>
            <a:lvl1pPr>
              <a:defRPr/>
            </a:lvl1pPr>
            <a:extLst/>
          </a:lstStyle>
          <a:p>
            <a:pPr>
              <a:defRPr/>
            </a:pPr>
            <a:endParaRPr lang="en-GB"/>
          </a:p>
        </p:txBody>
      </p:sp>
      <p:sp>
        <p:nvSpPr>
          <p:cNvPr id="8" name="Slide Number Placeholder 9"/>
          <p:cNvSpPr>
            <a:spLocks noGrp="1"/>
          </p:cNvSpPr>
          <p:nvPr>
            <p:ph type="sldNum" sz="quarter" idx="12"/>
          </p:nvPr>
        </p:nvSpPr>
        <p:spPr/>
        <p:txBody>
          <a:bodyPr/>
          <a:lstStyle>
            <a:lvl1pPr>
              <a:defRPr/>
            </a:lvl1pPr>
            <a:extLst/>
          </a:lstStyle>
          <a:p>
            <a:pPr>
              <a:defRPr/>
            </a:pPr>
            <a:fld id="{C99F315C-965E-4B15-9112-E020C56599A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6006924-5838-4C02-B2D3-D61DE67CA08E}" type="datetime1">
              <a:rPr lang="en-GB" smtClean="0"/>
              <a:pPr>
                <a:defRPr/>
              </a:pPr>
              <a:t>18/10/2012</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A47478F0-2E84-4A83-9DCB-6BD743A0D35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E1C06D7-6247-4009-947D-124887081324}" type="datetime1">
              <a:rPr lang="en-GB" smtClean="0"/>
              <a:pPr>
                <a:defRPr/>
              </a:pPr>
              <a:t>18/10/2012</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1DF8FADC-0337-4BF5-9A06-987817091C4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9F7E225-6439-4F28-8A6A-0F48CD10C32F}" type="datetime1">
              <a:rPr lang="en-GB" smtClean="0"/>
              <a:pPr>
                <a:defRPr/>
              </a:pPr>
              <a:t>18/10/2012</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BF151EBA-F196-4C28-A735-79C03E7247E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477472B2-7C1D-4E1C-8AAA-D1AE7FB24FBF}" type="datetime1">
              <a:rPr lang="en-GB" smtClean="0"/>
              <a:pPr>
                <a:defRPr/>
              </a:pPr>
              <a:t>18/10/2012</a:t>
            </a:fld>
            <a:endParaRPr lang="en-GB"/>
          </a:p>
        </p:txBody>
      </p:sp>
      <p:sp>
        <p:nvSpPr>
          <p:cNvPr id="9" name="Footer Placeholder 4"/>
          <p:cNvSpPr>
            <a:spLocks noGrp="1"/>
          </p:cNvSpPr>
          <p:nvPr>
            <p:ph type="ftr" sz="quarter" idx="11"/>
          </p:nvPr>
        </p:nvSpPr>
        <p:spPr/>
        <p:txBody>
          <a:bodyPr/>
          <a:lstStyle>
            <a:lvl1pPr>
              <a:defRPr/>
            </a:lvl1pPr>
            <a:extLst/>
          </a:lstStyle>
          <a:p>
            <a:pPr>
              <a:defRPr/>
            </a:pPr>
            <a:endParaRPr lang="en-GB"/>
          </a:p>
        </p:txBody>
      </p:sp>
      <p:sp>
        <p:nvSpPr>
          <p:cNvPr id="10" name="Slide Number Placeholder 5"/>
          <p:cNvSpPr>
            <a:spLocks noGrp="1"/>
          </p:cNvSpPr>
          <p:nvPr>
            <p:ph type="sldNum" sz="quarter" idx="12"/>
          </p:nvPr>
        </p:nvSpPr>
        <p:spPr/>
        <p:txBody>
          <a:bodyPr/>
          <a:lstStyle>
            <a:lvl1pPr>
              <a:defRPr/>
            </a:lvl1pPr>
            <a:extLst/>
          </a:lstStyle>
          <a:p>
            <a:pPr>
              <a:defRPr/>
            </a:pPr>
            <a:fld id="{CA6BE115-C9FF-4EB8-99D7-8EB9FE172EB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D635C278-030F-4DBE-8831-86838E663B1E}" type="datetime1">
              <a:rPr lang="en-GB" smtClean="0"/>
              <a:pPr>
                <a:defRPr/>
              </a:pPr>
              <a:t>18/10/2012</a:t>
            </a:fld>
            <a:endParaRPr lang="en-GB"/>
          </a:p>
        </p:txBody>
      </p:sp>
      <p:sp>
        <p:nvSpPr>
          <p:cNvPr id="6" name="Footer Placeholder 9"/>
          <p:cNvSpPr>
            <a:spLocks noGrp="1"/>
          </p:cNvSpPr>
          <p:nvPr>
            <p:ph type="ftr" sz="quarter" idx="11"/>
          </p:nvPr>
        </p:nvSpPr>
        <p:spPr/>
        <p:txBody>
          <a:bodyPr/>
          <a:lstStyle>
            <a:lvl1pPr>
              <a:defRPr/>
            </a:lvl1pPr>
          </a:lstStyle>
          <a:p>
            <a:pPr>
              <a:defRPr/>
            </a:pPr>
            <a:endParaRPr lang="en-GB"/>
          </a:p>
        </p:txBody>
      </p:sp>
      <p:sp>
        <p:nvSpPr>
          <p:cNvPr id="7" name="Slide Number Placeholder 21"/>
          <p:cNvSpPr>
            <a:spLocks noGrp="1"/>
          </p:cNvSpPr>
          <p:nvPr>
            <p:ph type="sldNum" sz="quarter" idx="12"/>
          </p:nvPr>
        </p:nvSpPr>
        <p:spPr/>
        <p:txBody>
          <a:bodyPr/>
          <a:lstStyle>
            <a:lvl1pPr>
              <a:defRPr/>
            </a:lvl1pPr>
          </a:lstStyle>
          <a:p>
            <a:pPr>
              <a:defRPr/>
            </a:pPr>
            <a:fld id="{9F657915-2FCB-43F6-A66C-B1B4920183D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C6E01B64-0BD9-4C56-B240-70C19FD86174}" type="datetime1">
              <a:rPr lang="en-GB" smtClean="0"/>
              <a:pPr>
                <a:defRPr/>
              </a:pPr>
              <a:t>18/10/2012</a:t>
            </a:fld>
            <a:endParaRPr lang="en-GB"/>
          </a:p>
        </p:txBody>
      </p:sp>
      <p:sp>
        <p:nvSpPr>
          <p:cNvPr id="8" name="Footer Placeholder 7"/>
          <p:cNvSpPr>
            <a:spLocks noGrp="1"/>
          </p:cNvSpPr>
          <p:nvPr>
            <p:ph type="ftr" sz="quarter" idx="11"/>
          </p:nvPr>
        </p:nvSpPr>
        <p:spPr/>
        <p:txBody>
          <a:bodyPr/>
          <a:lstStyle>
            <a:lvl1pPr>
              <a:defRPr/>
            </a:lvl1pPr>
            <a:extLst/>
          </a:lstStyle>
          <a:p>
            <a:pPr>
              <a:defRPr/>
            </a:pPr>
            <a:endParaRPr lang="en-GB"/>
          </a:p>
        </p:txBody>
      </p:sp>
      <p:sp>
        <p:nvSpPr>
          <p:cNvPr id="9" name="Slide Number Placeholder 8"/>
          <p:cNvSpPr>
            <a:spLocks noGrp="1"/>
          </p:cNvSpPr>
          <p:nvPr>
            <p:ph type="sldNum" sz="quarter" idx="12"/>
          </p:nvPr>
        </p:nvSpPr>
        <p:spPr/>
        <p:txBody>
          <a:bodyPr/>
          <a:lstStyle>
            <a:lvl1pPr>
              <a:defRPr/>
            </a:lvl1pPr>
            <a:extLst/>
          </a:lstStyle>
          <a:p>
            <a:pPr>
              <a:defRPr/>
            </a:pPr>
            <a:fld id="{FAC38995-7AEE-454E-ADD3-2B2153B8C79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07C06237-0783-4F26-9D9A-02BE24AC8189}" type="datetime1">
              <a:rPr lang="en-GB" smtClean="0"/>
              <a:pPr>
                <a:defRPr/>
              </a:pPr>
              <a:t>18/10/2012</a:t>
            </a:fld>
            <a:endParaRPr lang="en-GB"/>
          </a:p>
        </p:txBody>
      </p:sp>
      <p:sp>
        <p:nvSpPr>
          <p:cNvPr id="4" name="Footer Placeholder 9"/>
          <p:cNvSpPr>
            <a:spLocks noGrp="1"/>
          </p:cNvSpPr>
          <p:nvPr>
            <p:ph type="ftr" sz="quarter" idx="11"/>
          </p:nvPr>
        </p:nvSpPr>
        <p:spPr/>
        <p:txBody>
          <a:bodyPr/>
          <a:lstStyle>
            <a:lvl1pPr>
              <a:defRPr/>
            </a:lvl1pPr>
          </a:lstStyle>
          <a:p>
            <a:pPr>
              <a:defRPr/>
            </a:pPr>
            <a:endParaRPr lang="en-GB"/>
          </a:p>
        </p:txBody>
      </p:sp>
      <p:sp>
        <p:nvSpPr>
          <p:cNvPr id="5" name="Slide Number Placeholder 21"/>
          <p:cNvSpPr>
            <a:spLocks noGrp="1"/>
          </p:cNvSpPr>
          <p:nvPr>
            <p:ph type="sldNum" sz="quarter" idx="12"/>
          </p:nvPr>
        </p:nvSpPr>
        <p:spPr/>
        <p:txBody>
          <a:bodyPr/>
          <a:lstStyle>
            <a:lvl1pPr>
              <a:defRPr/>
            </a:lvl1pPr>
          </a:lstStyle>
          <a:p>
            <a:pPr>
              <a:defRPr/>
            </a:pPr>
            <a:fld id="{F31FF0A7-B70E-4779-8E29-4E61B103CFC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8326CCD1-9590-42C2-8DA0-AB7745A58E73}" type="datetime1">
              <a:rPr lang="en-GB" smtClean="0"/>
              <a:pPr>
                <a:defRPr/>
              </a:pPr>
              <a:t>18/10/2012</a:t>
            </a:fld>
            <a:endParaRPr lang="en-GB"/>
          </a:p>
        </p:txBody>
      </p:sp>
      <p:sp>
        <p:nvSpPr>
          <p:cNvPr id="5" name="Footer Placeholder 2"/>
          <p:cNvSpPr>
            <a:spLocks noGrp="1"/>
          </p:cNvSpPr>
          <p:nvPr>
            <p:ph type="ftr" sz="quarter" idx="11"/>
          </p:nvPr>
        </p:nvSpPr>
        <p:spPr/>
        <p:txBody>
          <a:bodyPr/>
          <a:lstStyle>
            <a:lvl1pPr>
              <a:defRPr/>
            </a:lvl1pPr>
            <a:extLst/>
          </a:lstStyle>
          <a:p>
            <a:pPr>
              <a:defRPr/>
            </a:pPr>
            <a:endParaRPr lang="en-GB"/>
          </a:p>
        </p:txBody>
      </p:sp>
      <p:sp>
        <p:nvSpPr>
          <p:cNvPr id="6" name="Slide Number Placeholder 3"/>
          <p:cNvSpPr>
            <a:spLocks noGrp="1"/>
          </p:cNvSpPr>
          <p:nvPr>
            <p:ph type="sldNum" sz="quarter" idx="12"/>
          </p:nvPr>
        </p:nvSpPr>
        <p:spPr/>
        <p:txBody>
          <a:bodyPr/>
          <a:lstStyle>
            <a:lvl1pPr>
              <a:defRPr/>
            </a:lvl1pPr>
            <a:extLst/>
          </a:lstStyle>
          <a:p>
            <a:pPr>
              <a:defRPr/>
            </a:pPr>
            <a:fld id="{99E08DA4-E773-42FE-8E4C-A2C69872C0C5}"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71E20839-9FB1-45B2-85B5-E5F21679502B}" type="datetime1">
              <a:rPr lang="en-GB" smtClean="0"/>
              <a:pPr>
                <a:defRPr/>
              </a:pPr>
              <a:t>18/10/2012</a:t>
            </a:fld>
            <a:endParaRPr lang="en-GB"/>
          </a:p>
        </p:txBody>
      </p:sp>
      <p:sp>
        <p:nvSpPr>
          <p:cNvPr id="6" name="Footer Placeholder 5"/>
          <p:cNvSpPr>
            <a:spLocks noGrp="1"/>
          </p:cNvSpPr>
          <p:nvPr>
            <p:ph type="ftr" sz="quarter" idx="11"/>
          </p:nvPr>
        </p:nvSpPr>
        <p:spPr/>
        <p:txBody>
          <a:bodyPr/>
          <a:lstStyle>
            <a:lvl1pPr>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lvl1pPr>
            <a:extLst/>
          </a:lstStyle>
          <a:p>
            <a:pPr>
              <a:defRPr/>
            </a:pPr>
            <a:fld id="{EA9E62C8-9C6A-4472-850D-93AD757E45A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2E324A17-17CD-4C91-89D4-9198911B9E6C}" type="datetime1">
              <a:rPr lang="en-GB" smtClean="0"/>
              <a:pPr>
                <a:defRPr/>
              </a:pPr>
              <a:t>18/10/2012</a:t>
            </a:fld>
            <a:endParaRPr lang="en-GB"/>
          </a:p>
        </p:txBody>
      </p:sp>
      <p:sp>
        <p:nvSpPr>
          <p:cNvPr id="9" name="Footer Placeholder 5"/>
          <p:cNvSpPr>
            <a:spLocks noGrp="1"/>
          </p:cNvSpPr>
          <p:nvPr>
            <p:ph type="ftr" sz="quarter" idx="11"/>
          </p:nvPr>
        </p:nvSpPr>
        <p:spPr/>
        <p:txBody>
          <a:bodyPr/>
          <a:lstStyle>
            <a:lvl1pPr>
              <a:defRPr/>
            </a:lvl1pPr>
            <a:extLst/>
          </a:lstStyle>
          <a:p>
            <a:pPr>
              <a:defRPr/>
            </a:pPr>
            <a:endParaRPr lang="en-GB"/>
          </a:p>
        </p:txBody>
      </p:sp>
      <p:sp>
        <p:nvSpPr>
          <p:cNvPr id="10" name="Slide Number Placeholder 6"/>
          <p:cNvSpPr>
            <a:spLocks noGrp="1"/>
          </p:cNvSpPr>
          <p:nvPr>
            <p:ph type="sldNum" sz="quarter" idx="12"/>
          </p:nvPr>
        </p:nvSpPr>
        <p:spPr/>
        <p:txBody>
          <a:bodyPr/>
          <a:lstStyle>
            <a:lvl1pPr>
              <a:defRPr/>
            </a:lvl1pPr>
            <a:extLst/>
          </a:lstStyle>
          <a:p>
            <a:pPr>
              <a:defRPr/>
            </a:pPr>
            <a:fld id="{6B425CCE-0E10-4086-A415-D73B2BE281F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fld id="{DB4D466D-3FB2-4FAB-B879-37AEA35EADA3}" type="datetime1">
              <a:rPr lang="en-GB" smtClean="0"/>
              <a:pPr>
                <a:defRPr/>
              </a:pPr>
              <a:t>18/10/2012</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GB"/>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fld id="{D9F3C3B9-1518-4556-9B26-61BEC715ECCD}" type="slidenum">
              <a:rPr lang="en-GB"/>
              <a:pPr>
                <a:defRPr/>
              </a:pPr>
              <a:t>‹#›</a:t>
            </a:fld>
            <a:endParaRPr lang="en-GB"/>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78" r:id="rId2"/>
    <p:sldLayoutId id="2147483684" r:id="rId3"/>
    <p:sldLayoutId id="2147483679" r:id="rId4"/>
    <p:sldLayoutId id="2147483685" r:id="rId5"/>
    <p:sldLayoutId id="2147483680" r:id="rId6"/>
    <p:sldLayoutId id="2147483686" r:id="rId7"/>
    <p:sldLayoutId id="2147483687" r:id="rId8"/>
    <p:sldLayoutId id="2147483688" r:id="rId9"/>
    <p:sldLayoutId id="2147483681" r:id="rId10"/>
    <p:sldLayoutId id="2147483682" r:id="rId11"/>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a:defRPr>
      </a:lvl2pPr>
      <a:lvl3pPr algn="l" rtl="0" fontAlgn="base">
        <a:spcBef>
          <a:spcPct val="0"/>
        </a:spcBef>
        <a:spcAft>
          <a:spcPct val="0"/>
        </a:spcAft>
        <a:defRPr sz="4300">
          <a:solidFill>
            <a:srgbClr val="572314"/>
          </a:solidFill>
          <a:latin typeface="Gill Sans MT"/>
        </a:defRPr>
      </a:lvl3pPr>
      <a:lvl4pPr algn="l" rtl="0" fontAlgn="base">
        <a:spcBef>
          <a:spcPct val="0"/>
        </a:spcBef>
        <a:spcAft>
          <a:spcPct val="0"/>
        </a:spcAft>
        <a:defRPr sz="4300">
          <a:solidFill>
            <a:srgbClr val="572314"/>
          </a:solidFill>
          <a:latin typeface="Gill Sans MT"/>
        </a:defRPr>
      </a:lvl4pPr>
      <a:lvl5pPr algn="l" rtl="0" fontAlgn="base">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fontAlgn="auto">
              <a:spcAft>
                <a:spcPts val="0"/>
              </a:spcAft>
              <a:defRPr/>
            </a:pPr>
            <a:r>
              <a:rPr lang="en-US" dirty="0" smtClean="0">
                <a:solidFill>
                  <a:schemeClr val="tx2">
                    <a:satMod val="130000"/>
                  </a:schemeClr>
                </a:solidFill>
              </a:rPr>
              <a:t>Operating Systems</a:t>
            </a:r>
          </a:p>
        </p:txBody>
      </p:sp>
      <p:sp>
        <p:nvSpPr>
          <p:cNvPr id="21507" name="Rectangle 3"/>
          <p:cNvSpPr>
            <a:spLocks noGrp="1" noChangeArrowheads="1"/>
          </p:cNvSpPr>
          <p:nvPr>
            <p:ph type="subTitle" idx="1"/>
          </p:nvPr>
        </p:nvSpPr>
        <p:spPr>
          <a:xfrm>
            <a:off x="1042988" y="4267200"/>
            <a:ext cx="6019800" cy="601663"/>
          </a:xfrm>
        </p:spPr>
        <p:txBody>
          <a:bodyPr>
            <a:normAutofit/>
          </a:bodyPr>
          <a:lstStyle/>
          <a:p>
            <a:pPr fontAlgn="auto">
              <a:lnSpc>
                <a:spcPct val="80000"/>
              </a:lnSpc>
              <a:spcAft>
                <a:spcPts val="0"/>
              </a:spcAft>
              <a:buFont typeface="Wingdings 2"/>
              <a:buNone/>
              <a:defRPr/>
            </a:pPr>
            <a:r>
              <a:rPr lang="en-US" sz="2000" b="1" dirty="0" smtClean="0"/>
              <a:t>Hammad Afzal</a:t>
            </a:r>
          </a:p>
          <a:p>
            <a:pPr algn="ctr" fontAlgn="auto">
              <a:lnSpc>
                <a:spcPct val="80000"/>
              </a:lnSpc>
              <a:spcAft>
                <a:spcPts val="0"/>
              </a:spcAft>
              <a:buFont typeface="Wingdings 2"/>
              <a:buNone/>
              <a:defRPr/>
            </a:pPr>
            <a:endParaRPr lang="en-US" sz="2000" b="1" dirty="0" smtClean="0"/>
          </a:p>
          <a:p>
            <a:pPr fontAlgn="auto">
              <a:spcAft>
                <a:spcPts val="0"/>
              </a:spcAft>
              <a:buFont typeface="Wingdings 2"/>
              <a:buNone/>
              <a:defRPr/>
            </a:pPr>
            <a:endParaRPr lang="en-US" dirty="0" smtClean="0"/>
          </a:p>
        </p:txBody>
      </p:sp>
      <p:sp>
        <p:nvSpPr>
          <p:cNvPr id="8196"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dirty="0">
              <a:latin typeface="Gill Sans MT"/>
            </a:endParaRPr>
          </a:p>
          <a:p>
            <a:endParaRPr lang="en-US" sz="1600" dirty="0">
              <a:latin typeface="Gill Sans MT"/>
            </a:endParaRPr>
          </a:p>
          <a:p>
            <a:r>
              <a:rPr lang="en-US" sz="1600" dirty="0">
                <a:latin typeface="Gill Sans MT"/>
              </a:rPr>
              <a:t>Department of Computer Software Engineering</a:t>
            </a:r>
          </a:p>
          <a:p>
            <a:r>
              <a:rPr lang="en-US" sz="1600" dirty="0">
                <a:latin typeface="Gill Sans MT"/>
              </a:rPr>
              <a:t>National University of Sciences and Technology</a:t>
            </a:r>
          </a:p>
        </p:txBody>
      </p:sp>
      <p:sp>
        <p:nvSpPr>
          <p:cNvPr id="8197" name="Rectangle 5"/>
          <p:cNvSpPr>
            <a:spLocks noChangeArrowheads="1"/>
          </p:cNvSpPr>
          <p:nvPr/>
        </p:nvSpPr>
        <p:spPr bwMode="auto">
          <a:xfrm>
            <a:off x="1116013" y="4572000"/>
            <a:ext cx="2436812" cy="307975"/>
          </a:xfrm>
          <a:prstGeom prst="rect">
            <a:avLst/>
          </a:prstGeom>
          <a:noFill/>
          <a:ln w="9525">
            <a:noFill/>
            <a:miter lim="800000"/>
            <a:headEnd/>
            <a:tailEnd/>
          </a:ln>
        </p:spPr>
        <p:txBody>
          <a:bodyPr wrap="none">
            <a:spAutoFit/>
          </a:bodyPr>
          <a:lstStyle/>
          <a:p>
            <a:r>
              <a:rPr lang="en-US" sz="1400" dirty="0">
                <a:latin typeface="Gill Sans MT"/>
              </a:rPr>
              <a:t>hammad.afzal@mcs.edu.pk</a:t>
            </a:r>
          </a:p>
        </p:txBody>
      </p:sp>
      <p:sp>
        <p:nvSpPr>
          <p:cNvPr id="8198" name="TextBox 5"/>
          <p:cNvSpPr txBox="1">
            <a:spLocks noChangeArrowheads="1"/>
          </p:cNvSpPr>
          <p:nvPr/>
        </p:nvSpPr>
        <p:spPr bwMode="auto">
          <a:xfrm>
            <a:off x="5759450" y="1916113"/>
            <a:ext cx="3384550" cy="647700"/>
          </a:xfrm>
          <a:prstGeom prst="rect">
            <a:avLst/>
          </a:prstGeom>
          <a:noFill/>
          <a:ln w="9525">
            <a:noFill/>
            <a:miter lim="800000"/>
            <a:headEnd/>
            <a:tailEnd/>
          </a:ln>
        </p:spPr>
        <p:txBody>
          <a:bodyPr>
            <a:spAutoFit/>
          </a:bodyPr>
          <a:lstStyle/>
          <a:p>
            <a:r>
              <a:rPr lang="en-US" dirty="0">
                <a:latin typeface="Gill Sans MT"/>
              </a:rPr>
              <a:t>Chapter 3 (a)</a:t>
            </a:r>
          </a:p>
          <a:p>
            <a:r>
              <a:rPr lang="en-US" b="1" dirty="0">
                <a:latin typeface="Gill Sans MT"/>
              </a:rPr>
              <a:t>Process Management</a:t>
            </a:r>
          </a:p>
        </p:txBody>
      </p:sp>
      <p:sp>
        <p:nvSpPr>
          <p:cNvPr id="7" name="Slide Number Placeholder 6"/>
          <p:cNvSpPr>
            <a:spLocks noGrp="1"/>
          </p:cNvSpPr>
          <p:nvPr>
            <p:ph type="sldNum" sz="quarter" idx="12"/>
          </p:nvPr>
        </p:nvSpPr>
        <p:spPr/>
        <p:txBody>
          <a:bodyPr/>
          <a:lstStyle/>
          <a:p>
            <a:pPr>
              <a:defRPr/>
            </a:pPr>
            <a:fld id="{C99F315C-965E-4B15-9112-E020C56599A1}" type="slidenum">
              <a:rPr lang="en-GB" smtClean="0"/>
              <a:pPr>
                <a:defRPr/>
              </a:pPr>
              <a:t>1</a:t>
            </a:fld>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96975" y="0"/>
            <a:ext cx="7947025"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Diagram of Process State</a:t>
            </a:r>
          </a:p>
        </p:txBody>
      </p:sp>
      <p:pic>
        <p:nvPicPr>
          <p:cNvPr id="17411" name="Picture 9"/>
          <p:cNvPicPr>
            <a:picLocks noChangeAspect="1" noChangeArrowheads="1"/>
          </p:cNvPicPr>
          <p:nvPr/>
        </p:nvPicPr>
        <p:blipFill>
          <a:blip r:embed="rId4" cstate="print"/>
          <a:srcRect/>
          <a:stretch>
            <a:fillRect/>
          </a:stretch>
        </p:blipFill>
        <p:spPr bwMode="auto">
          <a:xfrm>
            <a:off x="1125538" y="2063750"/>
            <a:ext cx="7550150" cy="30099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sp>
        <p:nvSpPr>
          <p:cNvPr id="18435" name="Rectangle 3"/>
          <p:cNvSpPr>
            <a:spLocks noGrp="1" noChangeArrowheads="1"/>
          </p:cNvSpPr>
          <p:nvPr>
            <p:ph type="body" idx="1"/>
          </p:nvPr>
        </p:nvSpPr>
        <p:spPr>
          <a:xfrm>
            <a:off x="1331913" y="1125538"/>
            <a:ext cx="7343775" cy="4918075"/>
          </a:xfrm>
        </p:spPr>
        <p:txBody>
          <a:bodyPr lIns="64008" tIns="32004" rIns="64008" bIns="32004"/>
          <a:lstStyle/>
          <a:p>
            <a:pPr>
              <a:buFont typeface="Monotype Sorts"/>
              <a:buNone/>
            </a:pPr>
            <a:r>
              <a:rPr lang="en-US" sz="2400" dirty="0" smtClean="0"/>
              <a:t>Process represented by PCB </a:t>
            </a:r>
          </a:p>
          <a:p>
            <a:pPr>
              <a:buFont typeface="Monotype Sorts"/>
              <a:buNone/>
            </a:pPr>
            <a:r>
              <a:rPr lang="en-US" sz="2400" dirty="0" smtClean="0"/>
              <a:t>(also known as Task Control Block)</a:t>
            </a:r>
          </a:p>
          <a:p>
            <a:pPr>
              <a:buFont typeface="Monotype Sorts"/>
              <a:buNone/>
            </a:pPr>
            <a:endParaRPr lang="en-US" sz="2400" dirty="0" smtClean="0"/>
          </a:p>
          <a:p>
            <a:pPr>
              <a:buFont typeface="Monotype Sorts"/>
              <a:buNone/>
            </a:pPr>
            <a:r>
              <a:rPr lang="en-US" sz="2400" dirty="0" smtClean="0"/>
              <a:t>Information associated with each process</a:t>
            </a:r>
          </a:p>
          <a:p>
            <a:pPr marL="539750" indent="-457200">
              <a:buFont typeface="+mj-lt"/>
              <a:buAutoNum type="arabicPeriod"/>
            </a:pPr>
            <a:r>
              <a:rPr lang="en-US" sz="2400" dirty="0" smtClean="0"/>
              <a:t>Process state</a:t>
            </a:r>
          </a:p>
          <a:p>
            <a:pPr marL="539750" indent="-457200">
              <a:buFont typeface="+mj-lt"/>
              <a:buAutoNum type="arabicPeriod"/>
            </a:pPr>
            <a:r>
              <a:rPr lang="en-US" sz="2400" dirty="0" smtClean="0"/>
              <a:t>Program counter</a:t>
            </a:r>
          </a:p>
          <a:p>
            <a:pPr marL="539750" indent="-457200">
              <a:buFont typeface="+mj-lt"/>
              <a:buAutoNum type="arabicPeriod"/>
            </a:pPr>
            <a:r>
              <a:rPr lang="en-US" sz="2400" dirty="0" smtClean="0"/>
              <a:t>CPU registers</a:t>
            </a:r>
          </a:p>
          <a:p>
            <a:pPr marL="539750" indent="-457200">
              <a:buFont typeface="+mj-lt"/>
              <a:buAutoNum type="arabicPeriod"/>
            </a:pPr>
            <a:r>
              <a:rPr lang="en-US" sz="2400" dirty="0" smtClean="0"/>
              <a:t>CPU scheduling information</a:t>
            </a:r>
          </a:p>
          <a:p>
            <a:pPr marL="539750" indent="-457200">
              <a:buFont typeface="+mj-lt"/>
              <a:buAutoNum type="arabicPeriod"/>
            </a:pPr>
            <a:r>
              <a:rPr lang="en-US" sz="2400" dirty="0" smtClean="0"/>
              <a:t>Memory-management information</a:t>
            </a:r>
          </a:p>
          <a:p>
            <a:pPr marL="539750" indent="-457200">
              <a:buFont typeface="+mj-lt"/>
              <a:buAutoNum type="arabicPeriod"/>
            </a:pPr>
            <a:r>
              <a:rPr lang="en-US" sz="2400" dirty="0" smtClean="0"/>
              <a:t>Accounting information</a:t>
            </a:r>
          </a:p>
          <a:p>
            <a:pPr marL="539750" indent="-457200">
              <a:buFont typeface="+mj-lt"/>
              <a:buAutoNum type="arabicPeriod"/>
            </a:pPr>
            <a:r>
              <a:rPr lang="en-US" sz="2400" dirty="0" smtClean="0"/>
              <a:t>I/O status information</a:t>
            </a:r>
          </a:p>
          <a:p>
            <a:endParaRPr lang="en-US" sz="28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sp>
        <p:nvSpPr>
          <p:cNvPr id="19459" name="Rectangle 3"/>
          <p:cNvSpPr>
            <a:spLocks noGrp="1" noChangeArrowheads="1"/>
          </p:cNvSpPr>
          <p:nvPr>
            <p:ph type="body" idx="1"/>
          </p:nvPr>
        </p:nvSpPr>
        <p:spPr>
          <a:xfrm>
            <a:off x="1187624" y="1124744"/>
            <a:ext cx="7956376" cy="5399087"/>
          </a:xfrm>
        </p:spPr>
        <p:txBody>
          <a:bodyPr lIns="64008" tIns="32004" rIns="64008" bIns="32004"/>
          <a:lstStyle/>
          <a:p>
            <a:pPr>
              <a:buFont typeface="Monotype Sorts"/>
              <a:buNone/>
            </a:pPr>
            <a:r>
              <a:rPr lang="en-US" sz="2400" dirty="0" smtClean="0"/>
              <a:t>Process represented by PCB </a:t>
            </a:r>
          </a:p>
          <a:p>
            <a:pPr>
              <a:buFont typeface="Monotype Sorts"/>
              <a:buNone/>
            </a:pPr>
            <a:r>
              <a:rPr lang="en-US" sz="2400" dirty="0" smtClean="0"/>
              <a:t>(also known as Task Control Block)</a:t>
            </a:r>
          </a:p>
          <a:p>
            <a:endParaRPr lang="en-US" sz="2400" b="1" dirty="0" smtClean="0"/>
          </a:p>
          <a:p>
            <a:r>
              <a:rPr lang="en-US" sz="2400" b="1" dirty="0" smtClean="0"/>
              <a:t>Process state</a:t>
            </a:r>
            <a:r>
              <a:rPr lang="en-US" sz="2400" dirty="0" smtClean="0"/>
              <a:t>: May be new, ready, running, waiting, halted etc.</a:t>
            </a:r>
          </a:p>
          <a:p>
            <a:endParaRPr lang="en-US" sz="2400" dirty="0" smtClean="0"/>
          </a:p>
          <a:p>
            <a:r>
              <a:rPr lang="en-US" sz="2400" b="1" dirty="0" smtClean="0"/>
              <a:t>Program counter</a:t>
            </a:r>
            <a:r>
              <a:rPr lang="en-US" sz="2400" dirty="0" smtClean="0"/>
              <a:t>: Indicates the address of next instruction to be executed for this process.</a:t>
            </a:r>
          </a:p>
          <a:p>
            <a:endParaRPr lang="en-US" sz="2400" dirty="0" smtClean="0"/>
          </a:p>
          <a:p>
            <a:r>
              <a:rPr lang="en-US" sz="2400" b="1" dirty="0" smtClean="0"/>
              <a:t>CPU registers: </a:t>
            </a:r>
            <a:r>
              <a:rPr lang="en-US" sz="2400" dirty="0" smtClean="0"/>
              <a:t>accumulators, index registers, stack pointers, and general purpose registers. </a:t>
            </a:r>
          </a:p>
          <a:p>
            <a:pPr lvl="1"/>
            <a:r>
              <a:rPr lang="en-US" sz="1800" dirty="0" smtClean="0"/>
              <a:t>They  must be stored as well when an interrupt occurs.</a:t>
            </a: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sp>
        <p:nvSpPr>
          <p:cNvPr id="20483" name="Rectangle 3"/>
          <p:cNvSpPr>
            <a:spLocks noGrp="1" noChangeArrowheads="1"/>
          </p:cNvSpPr>
          <p:nvPr>
            <p:ph type="body" idx="1"/>
          </p:nvPr>
        </p:nvSpPr>
        <p:spPr>
          <a:xfrm>
            <a:off x="1331913" y="1125538"/>
            <a:ext cx="7416800" cy="5399087"/>
          </a:xfrm>
        </p:spPr>
        <p:txBody>
          <a:bodyPr lIns="64008" tIns="32004" rIns="64008" bIns="32004"/>
          <a:lstStyle/>
          <a:p>
            <a:r>
              <a:rPr lang="en-US" sz="2400" b="1" dirty="0" smtClean="0"/>
              <a:t>CPU scheduling information: </a:t>
            </a:r>
          </a:p>
          <a:p>
            <a:pPr lvl="1"/>
            <a:r>
              <a:rPr lang="en-US" sz="2000" dirty="0" smtClean="0"/>
              <a:t>process priority information, pointers to scheduling queues and other parameters.</a:t>
            </a:r>
          </a:p>
          <a:p>
            <a:endParaRPr lang="en-US" sz="2400" b="1" dirty="0" smtClean="0"/>
          </a:p>
          <a:p>
            <a:r>
              <a:rPr lang="en-US" sz="2400" b="1" dirty="0" smtClean="0"/>
              <a:t>Memory-management information: </a:t>
            </a:r>
            <a:r>
              <a:rPr lang="en-US" sz="2400" dirty="0" smtClean="0"/>
              <a:t>value of base and limit registers, page tables etc</a:t>
            </a:r>
            <a:endParaRPr lang="en-US" sz="2400" b="1" dirty="0" smtClean="0"/>
          </a:p>
          <a:p>
            <a:endParaRPr lang="en-US" sz="2400" b="1" dirty="0" smtClean="0"/>
          </a:p>
          <a:p>
            <a:r>
              <a:rPr lang="en-US" sz="2400" b="1" dirty="0" smtClean="0"/>
              <a:t>Accounting information: </a:t>
            </a:r>
            <a:r>
              <a:rPr lang="en-US" sz="2400" dirty="0" smtClean="0"/>
              <a:t>Amount of CPU used, time limits, job or process numbers etc</a:t>
            </a:r>
          </a:p>
          <a:p>
            <a:endParaRPr lang="en-US" sz="2400" b="1" dirty="0" smtClean="0"/>
          </a:p>
          <a:p>
            <a:r>
              <a:rPr lang="en-US" sz="2400" b="1" dirty="0" smtClean="0"/>
              <a:t>I/O status information: </a:t>
            </a:r>
            <a:r>
              <a:rPr lang="en-US" sz="2400" dirty="0" smtClean="0"/>
              <a:t>list of I/O devices allocated to process, a list of open files and so on.</a:t>
            </a:r>
          </a:p>
          <a:p>
            <a:endParaRPr lang="en-US" sz="28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0"/>
            <a:ext cx="7497762" cy="1143000"/>
          </a:xfrm>
        </p:spPr>
        <p:txBody>
          <a:bodyPr lIns="64008" tIns="32004" rIns="64008" bIns="32004"/>
          <a:lstStyle/>
          <a:p>
            <a:pPr algn="ctr" fontAlgn="auto">
              <a:spcAft>
                <a:spcPts val="0"/>
              </a:spcAft>
              <a:defRPr/>
            </a:pPr>
            <a:r>
              <a:rPr lang="en-US" sz="3900" dirty="0" smtClean="0">
                <a:solidFill>
                  <a:schemeClr val="tx2">
                    <a:satMod val="130000"/>
                  </a:schemeClr>
                </a:solidFill>
              </a:rPr>
              <a:t>Context Switch</a:t>
            </a:r>
          </a:p>
        </p:txBody>
      </p:sp>
      <p:sp>
        <p:nvSpPr>
          <p:cNvPr id="38915" name="Rectangle 3"/>
          <p:cNvSpPr>
            <a:spLocks noGrp="1" noChangeArrowheads="1"/>
          </p:cNvSpPr>
          <p:nvPr>
            <p:ph type="body" idx="1"/>
          </p:nvPr>
        </p:nvSpPr>
        <p:spPr>
          <a:xfrm>
            <a:off x="806450" y="1233488"/>
            <a:ext cx="8086725" cy="5291137"/>
          </a:xfrm>
        </p:spPr>
        <p:txBody>
          <a:bodyPr lIns="64008" tIns="32004" rIns="64008" bIns="32004"/>
          <a:lstStyle/>
          <a:p>
            <a:r>
              <a:rPr lang="en-US" sz="2400" dirty="0" smtClean="0"/>
              <a:t>When CPU switches to another process, the system must save the state of the old process and load the saved state for the new process via a </a:t>
            </a:r>
            <a:r>
              <a:rPr lang="en-US" sz="2400" b="1" dirty="0" smtClean="0">
                <a:solidFill>
                  <a:srgbClr val="3366FF"/>
                </a:solidFill>
              </a:rPr>
              <a:t>context switch</a:t>
            </a:r>
            <a:r>
              <a:rPr lang="en-US" sz="2400" dirty="0" smtClean="0"/>
              <a:t>.</a:t>
            </a:r>
          </a:p>
          <a:p>
            <a:pPr lvl="1"/>
            <a:r>
              <a:rPr lang="en-US" sz="2000" dirty="0" smtClean="0"/>
              <a:t>Happens in case of interrupts too.</a:t>
            </a:r>
          </a:p>
          <a:p>
            <a:endParaRPr lang="en-US" sz="2400" dirty="0" smtClean="0"/>
          </a:p>
          <a:p>
            <a:r>
              <a:rPr lang="en-US" sz="2400" b="1" dirty="0" smtClean="0">
                <a:solidFill>
                  <a:srgbClr val="3366FF"/>
                </a:solidFill>
              </a:rPr>
              <a:t>Context </a:t>
            </a:r>
            <a:r>
              <a:rPr lang="en-US" sz="2400" dirty="0" smtClean="0"/>
              <a:t>of a process represented in the PCB.</a:t>
            </a:r>
          </a:p>
          <a:p>
            <a:pPr lvl="1"/>
            <a:r>
              <a:rPr lang="en-US" sz="2000" dirty="0" smtClean="0"/>
              <a:t>Value of CPU registers, process state and memory management functions.</a:t>
            </a:r>
          </a:p>
          <a:p>
            <a:endParaRPr lang="en-US" sz="24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0"/>
            <a:ext cx="7497762" cy="1143000"/>
          </a:xfrm>
        </p:spPr>
        <p:txBody>
          <a:bodyPr lIns="64008" tIns="32004" rIns="64008" bIns="32004"/>
          <a:lstStyle/>
          <a:p>
            <a:pPr algn="ctr" fontAlgn="auto">
              <a:spcAft>
                <a:spcPts val="0"/>
              </a:spcAft>
              <a:defRPr/>
            </a:pPr>
            <a:r>
              <a:rPr lang="en-US" sz="3900" dirty="0" smtClean="0">
                <a:solidFill>
                  <a:schemeClr val="tx2">
                    <a:satMod val="130000"/>
                  </a:schemeClr>
                </a:solidFill>
              </a:rPr>
              <a:t>Context Switch</a:t>
            </a:r>
          </a:p>
        </p:txBody>
      </p:sp>
      <p:sp>
        <p:nvSpPr>
          <p:cNvPr id="39939" name="Rectangle 3"/>
          <p:cNvSpPr>
            <a:spLocks noGrp="1" noChangeArrowheads="1"/>
          </p:cNvSpPr>
          <p:nvPr>
            <p:ph type="body" idx="1"/>
          </p:nvPr>
        </p:nvSpPr>
        <p:spPr>
          <a:xfrm>
            <a:off x="1042988" y="1233488"/>
            <a:ext cx="7850187" cy="5291137"/>
          </a:xfrm>
        </p:spPr>
        <p:txBody>
          <a:bodyPr lIns="64008" tIns="32004" rIns="64008" bIns="32004"/>
          <a:lstStyle/>
          <a:p>
            <a:r>
              <a:rPr lang="en-US" sz="2400" dirty="0" smtClean="0"/>
              <a:t>Context-switch time is overhead; the system does no useful work while switching</a:t>
            </a:r>
          </a:p>
          <a:p>
            <a:pPr lvl="1"/>
            <a:r>
              <a:rPr lang="en-US" sz="2000" dirty="0" smtClean="0"/>
              <a:t>Speed varies with memory speed, the number of registers that must be copied and existence of special instructions (e.g. single instruction to load all registers)</a:t>
            </a:r>
          </a:p>
          <a:p>
            <a:endParaRPr lang="en-US" sz="2400" dirty="0" smtClean="0"/>
          </a:p>
          <a:p>
            <a:r>
              <a:rPr lang="en-US" sz="2400" dirty="0" smtClean="0"/>
              <a:t>Time dependent on hardware support</a:t>
            </a:r>
          </a:p>
          <a:p>
            <a:pPr lvl="1"/>
            <a:r>
              <a:rPr lang="en-US" sz="2000" dirty="0" smtClean="0"/>
              <a:t>Some hardware provides multiple sets of registers per CPU -&gt; multiple contexts loaded at once. </a:t>
            </a:r>
          </a:p>
          <a:p>
            <a:pPr lvl="1"/>
            <a:r>
              <a:rPr lang="en-US" sz="2000" dirty="0" smtClean="0"/>
              <a:t>Context switch only requires change of pointer to current set of registers.</a:t>
            </a: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0113" y="277813"/>
            <a:ext cx="8229600"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CPU Switch From Process to Process</a:t>
            </a:r>
          </a:p>
        </p:txBody>
      </p:sp>
      <p:pic>
        <p:nvPicPr>
          <p:cNvPr id="23555" name="Picture 9"/>
          <p:cNvPicPr>
            <a:picLocks noChangeAspect="1" noChangeArrowheads="1"/>
          </p:cNvPicPr>
          <p:nvPr/>
        </p:nvPicPr>
        <p:blipFill>
          <a:blip r:embed="rId4" cstate="print"/>
          <a:srcRect/>
          <a:stretch>
            <a:fillRect/>
          </a:stretch>
        </p:blipFill>
        <p:spPr bwMode="auto">
          <a:xfrm>
            <a:off x="1403350" y="1412875"/>
            <a:ext cx="6969125" cy="50403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F31FF0A7-B70E-4779-8E29-4E61B103CFCD}"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0"/>
            <a:ext cx="7753350" cy="62071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pic>
        <p:nvPicPr>
          <p:cNvPr id="21507" name="Picture 9"/>
          <p:cNvPicPr>
            <a:picLocks noChangeAspect="1" noChangeArrowheads="1"/>
          </p:cNvPicPr>
          <p:nvPr/>
        </p:nvPicPr>
        <p:blipFill>
          <a:blip r:embed="rId3" cstate="print"/>
          <a:srcRect/>
          <a:stretch>
            <a:fillRect/>
          </a:stretch>
        </p:blipFill>
        <p:spPr bwMode="auto">
          <a:xfrm>
            <a:off x="3059833" y="979963"/>
            <a:ext cx="3175868" cy="50985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F31FF0A7-B70E-4779-8E29-4E61B103CFCD}"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0"/>
            <a:ext cx="7645400"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Scheduling</a:t>
            </a:r>
          </a:p>
        </p:txBody>
      </p:sp>
      <p:sp>
        <p:nvSpPr>
          <p:cNvPr id="14339" name="Rectangle 3"/>
          <p:cNvSpPr>
            <a:spLocks noGrp="1" noChangeArrowheads="1"/>
          </p:cNvSpPr>
          <p:nvPr>
            <p:ph type="body" idx="1"/>
          </p:nvPr>
        </p:nvSpPr>
        <p:spPr>
          <a:xfrm>
            <a:off x="1043608" y="981075"/>
            <a:ext cx="8100392" cy="5616575"/>
          </a:xfrm>
        </p:spPr>
        <p:txBody>
          <a:bodyPr lIns="64008" tIns="32004" rIns="64008" bIns="32004">
            <a:normAutofit/>
          </a:bodyPr>
          <a:lstStyle/>
          <a:p>
            <a:pPr marL="365760" indent="-283464" fontAlgn="auto">
              <a:spcAft>
                <a:spcPts val="0"/>
              </a:spcAft>
              <a:buFont typeface="Wingdings 2"/>
              <a:buChar char=""/>
              <a:defRPr/>
            </a:pPr>
            <a:r>
              <a:rPr lang="en-US" sz="2400" dirty="0" smtClean="0"/>
              <a:t>Maximize CPU utilization, </a:t>
            </a:r>
          </a:p>
          <a:p>
            <a:pPr marL="365760" indent="-283464" fontAlgn="auto">
              <a:spcAft>
                <a:spcPts val="0"/>
              </a:spcAft>
              <a:buFont typeface="Wingdings 2"/>
              <a:buChar char=""/>
              <a:defRPr/>
            </a:pPr>
            <a:endParaRPr lang="en-US" sz="2400" dirty="0" smtClean="0"/>
          </a:p>
          <a:p>
            <a:pPr marL="365760" indent="-283464" fontAlgn="auto">
              <a:spcAft>
                <a:spcPts val="0"/>
              </a:spcAft>
              <a:buFont typeface="Wingdings 2"/>
              <a:buChar char=""/>
              <a:defRPr/>
            </a:pPr>
            <a:r>
              <a:rPr lang="en-US" sz="2400" dirty="0" smtClean="0"/>
              <a:t>Quickly switch processes onto CPU for time sharing, so user can interact with multiple programs.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Process scheduler </a:t>
            </a:r>
            <a:r>
              <a:rPr lang="en-US" sz="2400" dirty="0" smtClean="0"/>
              <a:t>selects among available processes for next execution on CPU</a:t>
            </a:r>
          </a:p>
          <a:p>
            <a:pPr marL="640080" lvl="1" indent="-237744" fontAlgn="auto">
              <a:spcAft>
                <a:spcPts val="0"/>
              </a:spcAft>
              <a:buFont typeface="Verdana"/>
              <a:buChar char="◦"/>
              <a:defRPr/>
            </a:pPr>
            <a:endParaRPr lang="en-US" sz="2000" b="1" dirty="0" smtClean="0"/>
          </a:p>
          <a:p>
            <a:pPr marL="640080" lvl="1" indent="-237744" fontAlgn="auto">
              <a:spcAft>
                <a:spcPts val="0"/>
              </a:spcAft>
              <a:buFont typeface="Verdana"/>
              <a:buChar char="◦"/>
              <a:defRPr/>
            </a:pPr>
            <a:r>
              <a:rPr lang="en-US" sz="2000" b="1" dirty="0" smtClean="0"/>
              <a:t>Also known as Dispatcher:</a:t>
            </a:r>
            <a:r>
              <a:rPr lang="en-US" sz="2000" dirty="0" smtClean="0"/>
              <a:t>  a small program which switches the processor from one process to another</a:t>
            </a:r>
          </a:p>
          <a:p>
            <a:pPr marL="365760" lvl="1" indent="-283464" fontAlgn="auto">
              <a:spcBef>
                <a:spcPts val="600"/>
              </a:spcBef>
              <a:spcAft>
                <a:spcPts val="0"/>
              </a:spcAft>
              <a:buSzPct val="80000"/>
              <a:buFont typeface="Wingdings 2"/>
              <a:buChar char=""/>
              <a:defRPr/>
            </a:pPr>
            <a:endParaRPr lang="en-US" sz="2000" dirty="0" smtClean="0"/>
          </a:p>
          <a:p>
            <a:pPr marL="365760" lvl="1" indent="-283464" fontAlgn="auto">
              <a:spcBef>
                <a:spcPts val="600"/>
              </a:spcBef>
              <a:spcAft>
                <a:spcPts val="0"/>
              </a:spcAft>
              <a:buSzPct val="80000"/>
              <a:buFont typeface="Wingdings 2"/>
              <a:buChar char=""/>
              <a:defRPr/>
            </a:pPr>
            <a:r>
              <a:rPr lang="en-US" sz="2000" dirty="0" smtClean="0"/>
              <a:t>The behavior of an individual process is shown by listing the sequence of instructions that are executed. This list is called a </a:t>
            </a:r>
            <a:r>
              <a:rPr lang="en-US" sz="2000" b="1" i="1" dirty="0" smtClean="0"/>
              <a:t>Trace</a:t>
            </a:r>
            <a:endParaRPr lang="en-US" sz="2000" dirty="0" smtClean="0"/>
          </a:p>
          <a:p>
            <a:pPr marL="365760" indent="-283464" fontAlgn="auto">
              <a:spcAft>
                <a:spcPts val="0"/>
              </a:spcAft>
              <a:buFont typeface="Wingdings 2"/>
              <a:buChar char=""/>
              <a:defRPr/>
            </a:pPr>
            <a:endParaRPr lang="en-US" sz="24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18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2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fade">
                                      <p:cBhvr>
                                        <p:cTn id="12" dur="2000"/>
                                        <p:tgtEl>
                                          <p:spTgt spid="14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fade">
                                      <p:cBhvr>
                                        <p:cTn id="17" dur="2000"/>
                                        <p:tgtEl>
                                          <p:spTgt spid="14339">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9">
                                            <p:txEl>
                                              <p:pRg st="6" end="6"/>
                                            </p:txEl>
                                          </p:spTgt>
                                        </p:tgtEl>
                                        <p:attrNameLst>
                                          <p:attrName>style.visibility</p:attrName>
                                        </p:attrNameLst>
                                      </p:cBhvr>
                                      <p:to>
                                        <p:strVal val="visible"/>
                                      </p:to>
                                    </p:set>
                                    <p:animEffect transition="in" filter="fade">
                                      <p:cBhvr>
                                        <p:cTn id="20" dur="2000"/>
                                        <p:tgtEl>
                                          <p:spTgt spid="14339">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animEffect transition="in" filter="fade">
                                      <p:cBhvr>
                                        <p:cTn id="23" dur="20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idx="4294967295"/>
          </p:nvPr>
        </p:nvSpPr>
        <p:spPr>
          <a:xfrm>
            <a:off x="1403350" y="0"/>
            <a:ext cx="7497763" cy="1143000"/>
          </a:xfrm>
        </p:spPr>
        <p:txBody>
          <a:bodyPr/>
          <a:lstStyle/>
          <a:p>
            <a:pPr fontAlgn="auto">
              <a:spcAft>
                <a:spcPts val="0"/>
              </a:spcAft>
              <a:defRPr/>
            </a:pPr>
            <a:r>
              <a:rPr lang="en-NZ" dirty="0">
                <a:solidFill>
                  <a:schemeClr val="tx2">
                    <a:satMod val="130000"/>
                  </a:schemeClr>
                </a:solidFill>
              </a:rPr>
              <a:t>Process Execution</a:t>
            </a:r>
          </a:p>
        </p:txBody>
      </p:sp>
      <p:sp>
        <p:nvSpPr>
          <p:cNvPr id="25603" name="Content Placeholder 37"/>
          <p:cNvSpPr>
            <a:spLocks noGrp="1"/>
          </p:cNvSpPr>
          <p:nvPr>
            <p:ph idx="4294967295"/>
          </p:nvPr>
        </p:nvSpPr>
        <p:spPr>
          <a:xfrm>
            <a:off x="4343400" y="1719263"/>
            <a:ext cx="4343400" cy="4306887"/>
          </a:xfrm>
        </p:spPr>
        <p:txBody>
          <a:bodyPr/>
          <a:lstStyle/>
          <a:p>
            <a:r>
              <a:rPr lang="en-NZ" sz="2400" smtClean="0"/>
              <a:t>Consider three processes being executed</a:t>
            </a:r>
          </a:p>
          <a:p>
            <a:endParaRPr lang="en-NZ" sz="2400" smtClean="0"/>
          </a:p>
          <a:p>
            <a:r>
              <a:rPr lang="en-NZ" sz="2400" smtClean="0"/>
              <a:t>All are in memory (plus the dispatcher)</a:t>
            </a:r>
          </a:p>
          <a:p>
            <a:endParaRPr lang="en-NZ" sz="2400" smtClean="0"/>
          </a:p>
          <a:p>
            <a:r>
              <a:rPr lang="en-NZ" sz="2400" smtClean="0"/>
              <a:t>Lets ignore virtual memory for this.</a:t>
            </a:r>
          </a:p>
        </p:txBody>
      </p:sp>
      <p:pic>
        <p:nvPicPr>
          <p:cNvPr id="25604" name="Picture 4"/>
          <p:cNvPicPr>
            <a:picLocks noChangeAspect="1" noChangeArrowheads="1"/>
          </p:cNvPicPr>
          <p:nvPr/>
        </p:nvPicPr>
        <p:blipFill>
          <a:blip r:embed="rId3" cstate="print"/>
          <a:srcRect/>
          <a:stretch>
            <a:fillRect/>
          </a:stretch>
        </p:blipFill>
        <p:spPr bwMode="auto">
          <a:xfrm>
            <a:off x="1116013" y="1557338"/>
            <a:ext cx="2873375" cy="48926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99E08DA4-E773-42FE-8E4C-A2C69872C0C5}" type="slidenum">
              <a:rPr lang="en-GB" smtClean="0"/>
              <a:pPr>
                <a:defRPr/>
              </a:pPr>
              <a:t>19</a:t>
            </a:fld>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44650" y="277813"/>
            <a:ext cx="6380163"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Roadmap</a:t>
            </a:r>
          </a:p>
        </p:txBody>
      </p:sp>
      <p:sp>
        <p:nvSpPr>
          <p:cNvPr id="9219" name="Rectangle 3"/>
          <p:cNvSpPr>
            <a:spLocks noGrp="1" noChangeArrowheads="1"/>
          </p:cNvSpPr>
          <p:nvPr>
            <p:ph type="body" idx="1"/>
          </p:nvPr>
        </p:nvSpPr>
        <p:spPr>
          <a:xfrm>
            <a:off x="1116013" y="1246188"/>
            <a:ext cx="7416800" cy="4919662"/>
          </a:xfrm>
        </p:spPr>
        <p:txBody>
          <a:bodyPr lIns="64008" tIns="32004" rIns="64008" bIns="32004"/>
          <a:lstStyle/>
          <a:p>
            <a:r>
              <a:rPr lang="en-US" sz="2400" smtClean="0"/>
              <a:t>Process Concept</a:t>
            </a:r>
          </a:p>
          <a:p>
            <a:endParaRPr lang="en-US" sz="2400" smtClean="0"/>
          </a:p>
          <a:p>
            <a:r>
              <a:rPr lang="en-US" sz="2400" smtClean="0"/>
              <a:t>Process Scheduling</a:t>
            </a:r>
          </a:p>
          <a:p>
            <a:endParaRPr lang="en-US" sz="240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idx="4294967295"/>
          </p:nvPr>
        </p:nvSpPr>
        <p:spPr>
          <a:xfrm>
            <a:off x="971600" y="0"/>
            <a:ext cx="8172400" cy="980728"/>
          </a:xfrm>
        </p:spPr>
        <p:txBody>
          <a:bodyPr>
            <a:normAutofit/>
          </a:bodyPr>
          <a:lstStyle/>
          <a:p>
            <a:pPr fontAlgn="auto">
              <a:spcAft>
                <a:spcPts val="0"/>
              </a:spcAft>
              <a:defRPr/>
            </a:pPr>
            <a:r>
              <a:rPr lang="en-NZ" sz="3600" dirty="0">
                <a:solidFill>
                  <a:schemeClr val="tx2">
                    <a:satMod val="130000"/>
                  </a:schemeClr>
                </a:solidFill>
              </a:rPr>
              <a:t>Trace from the </a:t>
            </a:r>
            <a:r>
              <a:rPr lang="en-NZ" sz="3600" i="1" dirty="0" smtClean="0">
                <a:solidFill>
                  <a:schemeClr val="tx2">
                    <a:satMod val="130000"/>
                  </a:schemeClr>
                </a:solidFill>
              </a:rPr>
              <a:t>processes</a:t>
            </a:r>
            <a:r>
              <a:rPr lang="en-NZ" sz="3600" dirty="0" smtClean="0">
                <a:solidFill>
                  <a:schemeClr val="tx2">
                    <a:satMod val="130000"/>
                  </a:schemeClr>
                </a:solidFill>
              </a:rPr>
              <a:t> </a:t>
            </a:r>
            <a:r>
              <a:rPr lang="en-NZ" sz="3600" dirty="0">
                <a:solidFill>
                  <a:schemeClr val="tx2">
                    <a:satMod val="130000"/>
                  </a:schemeClr>
                </a:solidFill>
              </a:rPr>
              <a:t>point of view:</a:t>
            </a:r>
          </a:p>
        </p:txBody>
      </p:sp>
      <p:sp>
        <p:nvSpPr>
          <p:cNvPr id="26627" name="Content Placeholder 2"/>
          <p:cNvSpPr>
            <a:spLocks noGrp="1"/>
          </p:cNvSpPr>
          <p:nvPr>
            <p:ph idx="4294967295"/>
          </p:nvPr>
        </p:nvSpPr>
        <p:spPr>
          <a:xfrm>
            <a:off x="1042988" y="1628775"/>
            <a:ext cx="7870825" cy="4953000"/>
          </a:xfrm>
        </p:spPr>
        <p:txBody>
          <a:bodyPr/>
          <a:lstStyle/>
          <a:p>
            <a:r>
              <a:rPr lang="en-NZ" dirty="0" smtClean="0"/>
              <a:t>Each process runs to completion</a:t>
            </a:r>
          </a:p>
          <a:p>
            <a:endParaRPr lang="en-NZ" dirty="0" smtClean="0"/>
          </a:p>
        </p:txBody>
      </p:sp>
      <p:pic>
        <p:nvPicPr>
          <p:cNvPr id="26628" name="Content Placeholder 3" descr="Fig03_03.gif"/>
          <p:cNvPicPr>
            <a:picLocks noChangeAspect="1"/>
          </p:cNvPicPr>
          <p:nvPr/>
        </p:nvPicPr>
        <p:blipFill>
          <a:blip r:embed="rId3" cstate="print"/>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8" name="Slide Number Placeholder 7"/>
          <p:cNvSpPr>
            <a:spLocks noGrp="1"/>
          </p:cNvSpPr>
          <p:nvPr>
            <p:ph type="sldNum" sz="quarter" idx="12"/>
          </p:nvPr>
        </p:nvSpPr>
        <p:spPr/>
        <p:txBody>
          <a:bodyPr/>
          <a:lstStyle/>
          <a:p>
            <a:pPr>
              <a:defRPr/>
            </a:pPr>
            <a:fld id="{99E08DA4-E773-42FE-8E4C-A2C69872C0C5}" type="slidenum">
              <a:rPr lang="en-GB" smtClean="0"/>
              <a:pPr>
                <a:defRPr/>
              </a:pPr>
              <a:t>20</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idx="4294967295"/>
          </p:nvPr>
        </p:nvSpPr>
        <p:spPr/>
        <p:txBody>
          <a:bodyPr>
            <a:normAutofit fontScale="90000"/>
          </a:bodyPr>
          <a:lstStyle/>
          <a:p>
            <a:pPr fontAlgn="auto">
              <a:spcAft>
                <a:spcPts val="0"/>
              </a:spcAft>
              <a:defRPr/>
            </a:pPr>
            <a:r>
              <a:rPr lang="en-US">
                <a:solidFill>
                  <a:schemeClr val="tx2">
                    <a:satMod val="130000"/>
                  </a:schemeClr>
                </a:solidFill>
              </a:rPr>
              <a:t>Trace from Processors </a:t>
            </a:r>
            <a:br>
              <a:rPr lang="en-US">
                <a:solidFill>
                  <a:schemeClr val="tx2">
                    <a:satMod val="130000"/>
                  </a:schemeClr>
                </a:solidFill>
              </a:rPr>
            </a:br>
            <a:r>
              <a:rPr lang="en-US">
                <a:solidFill>
                  <a:schemeClr val="tx2">
                    <a:satMod val="130000"/>
                  </a:schemeClr>
                </a:solidFill>
              </a:rPr>
              <a:t>point of view</a:t>
            </a:r>
          </a:p>
        </p:txBody>
      </p:sp>
      <p:pic>
        <p:nvPicPr>
          <p:cNvPr id="27651" name="Content Placeholder 3" descr="Fig03_04.gif"/>
          <p:cNvPicPr>
            <a:picLocks noGrp="1" noChangeAspect="1"/>
          </p:cNvPicPr>
          <p:nvPr>
            <p:ph idx="4294967295"/>
          </p:nvPr>
        </p:nvPicPr>
        <p:blipFill>
          <a:blip r:embed="rId3" cstate="print"/>
          <a:srcRect/>
          <a:stretch>
            <a:fillRect/>
          </a:stretch>
        </p:blipFill>
        <p:spPr>
          <a:xfrm>
            <a:off x="5334000" y="1431925"/>
            <a:ext cx="3657600" cy="5502275"/>
          </a:xfrm>
        </p:spPr>
      </p:pic>
      <p:pic>
        <p:nvPicPr>
          <p:cNvPr id="27652" name="Picture 4"/>
          <p:cNvPicPr>
            <a:picLocks noChangeAspect="1" noChangeArrowheads="1"/>
          </p:cNvPicPr>
          <p:nvPr/>
        </p:nvPicPr>
        <p:blipFill>
          <a:blip r:embed="rId4" cstate="print"/>
          <a:srcRect/>
          <a:stretch>
            <a:fillRect/>
          </a:stretch>
        </p:blipFill>
        <p:spPr bwMode="auto">
          <a:xfrm>
            <a:off x="381000" y="1676400"/>
            <a:ext cx="1806575" cy="4359275"/>
          </a:xfrm>
          <a:prstGeom prst="rect">
            <a:avLst/>
          </a:prstGeom>
          <a:noFill/>
          <a:ln w="9525">
            <a:noFill/>
            <a:miter lim="800000"/>
            <a:headEnd/>
            <a:tailEnd/>
          </a:ln>
        </p:spPr>
      </p:pic>
      <p:cxnSp>
        <p:nvCxnSpPr>
          <p:cNvPr id="9" name="Straight Arrow Connector 8"/>
          <p:cNvCxnSpPr/>
          <p:nvPr/>
        </p:nvCxnSpPr>
        <p:spPr>
          <a:xfrm flipH="1">
            <a:off x="2133600" y="2894013"/>
            <a:ext cx="1143000" cy="15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Timeout</a:t>
            </a:r>
          </a:p>
        </p:txBody>
      </p:sp>
      <p:sp>
        <p:nvSpPr>
          <p:cNvPr id="20" name="Slide Number Placeholder 19"/>
          <p:cNvSpPr>
            <a:spLocks noGrp="1"/>
          </p:cNvSpPr>
          <p:nvPr>
            <p:ph type="sldNum" sz="quarter" idx="12"/>
          </p:nvPr>
        </p:nvSpPr>
        <p:spPr/>
        <p:txBody>
          <a:bodyPr/>
          <a:lstStyle/>
          <a:p>
            <a:pPr>
              <a:defRPr/>
            </a:pPr>
            <a:fld id="{99E08DA4-E773-42FE-8E4C-A2C69872C0C5}" type="slidenum">
              <a:rPr lang="en-GB" smtClean="0"/>
              <a:pPr>
                <a:defRPr/>
              </a:pPr>
              <a:t>21</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0"/>
            <a:ext cx="7645400"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Scheduling</a:t>
            </a:r>
          </a:p>
        </p:txBody>
      </p:sp>
      <p:sp>
        <p:nvSpPr>
          <p:cNvPr id="28675" name="Rectangle 3"/>
          <p:cNvSpPr>
            <a:spLocks noGrp="1" noChangeArrowheads="1"/>
          </p:cNvSpPr>
          <p:nvPr>
            <p:ph type="body" idx="1"/>
          </p:nvPr>
        </p:nvSpPr>
        <p:spPr>
          <a:xfrm>
            <a:off x="1258888" y="981075"/>
            <a:ext cx="7273925" cy="5616575"/>
          </a:xfrm>
        </p:spPr>
        <p:txBody>
          <a:bodyPr lIns="64008" tIns="32004" rIns="64008" bIns="32004"/>
          <a:lstStyle/>
          <a:p>
            <a:r>
              <a:rPr lang="en-US" sz="2800" b="1" dirty="0" smtClean="0"/>
              <a:t>Queues</a:t>
            </a:r>
          </a:p>
          <a:p>
            <a:r>
              <a:rPr lang="en-US" sz="2400" dirty="0" smtClean="0"/>
              <a:t>System maintains </a:t>
            </a:r>
            <a:r>
              <a:rPr lang="en-US" sz="2400" b="1" dirty="0" smtClean="0"/>
              <a:t>scheduling queues </a:t>
            </a:r>
            <a:r>
              <a:rPr lang="en-US" sz="2400" dirty="0" smtClean="0"/>
              <a:t>of processes</a:t>
            </a:r>
          </a:p>
          <a:p>
            <a:pPr lvl="1"/>
            <a:endParaRPr lang="en-US" sz="2400" b="1" dirty="0" smtClean="0"/>
          </a:p>
          <a:p>
            <a:pPr marL="860425" lvl="1" indent="-457200">
              <a:buFont typeface="+mj-lt"/>
              <a:buAutoNum type="arabicPeriod"/>
            </a:pPr>
            <a:r>
              <a:rPr lang="en-US" sz="2400" b="1" dirty="0" smtClean="0"/>
              <a:t>Job queue</a:t>
            </a:r>
            <a:r>
              <a:rPr lang="en-US" sz="2400" dirty="0" smtClean="0"/>
              <a:t> – When process enters in system, it is put into a job queue, which consists of set of all processes in the system.</a:t>
            </a:r>
          </a:p>
          <a:p>
            <a:pPr lvl="1"/>
            <a:endParaRPr lang="en-US" sz="2400" dirty="0" smtClean="0"/>
          </a:p>
          <a:p>
            <a:pPr marL="860425" lvl="1" indent="-457200">
              <a:buFont typeface="+mj-lt"/>
              <a:buAutoNum type="arabicPeriod" startAt="2"/>
            </a:pPr>
            <a:r>
              <a:rPr lang="en-US" sz="2400" b="1" dirty="0" smtClean="0"/>
              <a:t>Ready queue </a:t>
            </a:r>
            <a:r>
              <a:rPr lang="en-US" sz="2400" dirty="0" smtClean="0"/>
              <a:t>– set of all processes residing in main memory, ready and waiting to execute. </a:t>
            </a:r>
          </a:p>
          <a:p>
            <a:pPr lvl="2"/>
            <a:r>
              <a:rPr lang="en-US" sz="2000" dirty="0" smtClean="0"/>
              <a:t>This queue is generally stored as linked list.</a:t>
            </a:r>
          </a:p>
          <a:p>
            <a:pPr lvl="2"/>
            <a:r>
              <a:rPr lang="en-US" sz="2000" dirty="0" smtClean="0"/>
              <a:t>Queue header contains pointers to first and final PCBs in list.</a:t>
            </a:r>
          </a:p>
          <a:p>
            <a:pPr lvl="2"/>
            <a:r>
              <a:rPr lang="en-US" sz="2000" dirty="0" smtClean="0"/>
              <a:t>Each PCB includes a pointer to next PCB.</a:t>
            </a:r>
            <a:endParaRPr lang="en-US"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0"/>
            <a:ext cx="7645400"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Scheduling</a:t>
            </a:r>
          </a:p>
        </p:txBody>
      </p:sp>
      <p:sp>
        <p:nvSpPr>
          <p:cNvPr id="28675" name="Rectangle 3"/>
          <p:cNvSpPr>
            <a:spLocks noGrp="1" noChangeArrowheads="1"/>
          </p:cNvSpPr>
          <p:nvPr>
            <p:ph type="body" idx="1"/>
          </p:nvPr>
        </p:nvSpPr>
        <p:spPr>
          <a:xfrm>
            <a:off x="1258888" y="981075"/>
            <a:ext cx="7273925" cy="5616575"/>
          </a:xfrm>
        </p:spPr>
        <p:txBody>
          <a:bodyPr lIns="64008" tIns="32004" rIns="64008" bIns="32004"/>
          <a:lstStyle/>
          <a:p>
            <a:r>
              <a:rPr lang="en-US" sz="2800" b="1" dirty="0" smtClean="0"/>
              <a:t>Queues</a:t>
            </a:r>
          </a:p>
          <a:p>
            <a:pPr>
              <a:buNone/>
            </a:pPr>
            <a:r>
              <a:rPr lang="en-US" sz="2400" dirty="0" smtClean="0"/>
              <a:t>	System maintains </a:t>
            </a:r>
            <a:r>
              <a:rPr lang="en-US" sz="2400" b="1" dirty="0" smtClean="0"/>
              <a:t>scheduling queues </a:t>
            </a:r>
            <a:r>
              <a:rPr lang="en-US" sz="2400" dirty="0" smtClean="0"/>
              <a:t>of processes</a:t>
            </a:r>
          </a:p>
          <a:p>
            <a:pPr lvl="1"/>
            <a:endParaRPr lang="en-US" sz="2400" b="1" dirty="0" smtClean="0"/>
          </a:p>
          <a:p>
            <a:pPr marL="860425" lvl="1" indent="-457200">
              <a:buFont typeface="+mj-lt"/>
              <a:buAutoNum type="arabicPeriod" startAt="3"/>
            </a:pPr>
            <a:r>
              <a:rPr lang="en-US" sz="2400" b="1" dirty="0" smtClean="0"/>
              <a:t>Device queue</a:t>
            </a:r>
          </a:p>
          <a:p>
            <a:pPr lvl="2"/>
            <a:r>
              <a:rPr lang="en-US" dirty="0" smtClean="0"/>
              <a:t>Set of processes waiting for any particular I/O device is called a device queue.</a:t>
            </a:r>
          </a:p>
          <a:p>
            <a:pPr lvl="2"/>
            <a:r>
              <a:rPr lang="en-US" dirty="0" smtClean="0"/>
              <a:t>Processes migrate among the various queues</a:t>
            </a:r>
          </a:p>
          <a:p>
            <a:pPr lvl="2"/>
            <a:endParaRPr lang="en-US" sz="1800" dirty="0" smtClean="0"/>
          </a:p>
          <a:p>
            <a:pPr lvl="1"/>
            <a:endParaRPr lang="en-US" sz="24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277813"/>
            <a:ext cx="8229600"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Representation of Process Scheduling</a:t>
            </a:r>
          </a:p>
        </p:txBody>
      </p:sp>
      <p:pic>
        <p:nvPicPr>
          <p:cNvPr id="29699" name="Picture 4" descr="3"/>
          <p:cNvPicPr>
            <a:picLocks noChangeAspect="1" noChangeArrowheads="1"/>
          </p:cNvPicPr>
          <p:nvPr/>
        </p:nvPicPr>
        <p:blipFill>
          <a:blip r:embed="rId3" cstate="print"/>
          <a:srcRect/>
          <a:stretch>
            <a:fillRect/>
          </a:stretch>
        </p:blipFill>
        <p:spPr bwMode="auto">
          <a:xfrm>
            <a:off x="1296988" y="1843088"/>
            <a:ext cx="7235825" cy="4178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F31FF0A7-B70E-4779-8E29-4E61B103CFCD}"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4725" y="457200"/>
            <a:ext cx="7983538" cy="457200"/>
          </a:xfrm>
        </p:spPr>
        <p:txBody>
          <a:bodyPr lIns="64008" tIns="32004" rIns="64008" bIns="32004">
            <a:noAutofit/>
          </a:bodyPr>
          <a:lstStyle/>
          <a:p>
            <a:pPr algn="ctr" fontAlgn="auto">
              <a:spcAft>
                <a:spcPts val="0"/>
              </a:spcAft>
              <a:defRPr/>
            </a:pPr>
            <a:r>
              <a:rPr lang="en-US" sz="2800" dirty="0" smtClean="0">
                <a:solidFill>
                  <a:schemeClr val="tx2">
                    <a:satMod val="130000"/>
                  </a:schemeClr>
                </a:solidFill>
              </a:rPr>
              <a:t>Ready Queue And Various I/O Device Queues</a:t>
            </a:r>
          </a:p>
        </p:txBody>
      </p:sp>
      <p:pic>
        <p:nvPicPr>
          <p:cNvPr id="30723" name="Picture 7"/>
          <p:cNvPicPr>
            <a:picLocks noChangeAspect="1" noChangeArrowheads="1"/>
          </p:cNvPicPr>
          <p:nvPr/>
        </p:nvPicPr>
        <p:blipFill>
          <a:blip r:embed="rId3" cstate="print"/>
          <a:srcRect/>
          <a:stretch>
            <a:fillRect/>
          </a:stretch>
        </p:blipFill>
        <p:spPr bwMode="auto">
          <a:xfrm>
            <a:off x="1768475" y="1576388"/>
            <a:ext cx="5822950" cy="502126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F31FF0A7-B70E-4779-8E29-4E61B103CFCD}" type="slidenum">
              <a:rPr lang="en-GB" smtClean="0"/>
              <a:pPr>
                <a:defRPr/>
              </a:pPr>
              <a:t>25</a:t>
            </a:fld>
            <a:endParaRPr lang="en-GB"/>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76375" y="0"/>
            <a:ext cx="7497763" cy="1143000"/>
          </a:xfrm>
        </p:spPr>
        <p:txBody>
          <a:bodyPr lIns="64008" tIns="32004" rIns="64008" bIns="32004"/>
          <a:lstStyle/>
          <a:p>
            <a:pPr algn="ctr" fontAlgn="auto">
              <a:spcAft>
                <a:spcPts val="0"/>
              </a:spcAft>
              <a:defRPr/>
            </a:pPr>
            <a:r>
              <a:rPr lang="en-US" sz="3900" smtClean="0">
                <a:solidFill>
                  <a:schemeClr val="tx2">
                    <a:satMod val="130000"/>
                  </a:schemeClr>
                </a:solidFill>
              </a:rPr>
              <a:t>Schedulers</a:t>
            </a:r>
            <a:endParaRPr lang="en-US" sz="3900" dirty="0" smtClean="0">
              <a:solidFill>
                <a:schemeClr val="tx2">
                  <a:satMod val="130000"/>
                </a:schemeClr>
              </a:solidFill>
            </a:endParaRPr>
          </a:p>
        </p:txBody>
      </p:sp>
      <p:sp>
        <p:nvSpPr>
          <p:cNvPr id="31747" name="Rectangle 3"/>
          <p:cNvSpPr>
            <a:spLocks noGrp="1" noChangeArrowheads="1"/>
          </p:cNvSpPr>
          <p:nvPr>
            <p:ph type="body" idx="1"/>
          </p:nvPr>
        </p:nvSpPr>
        <p:spPr>
          <a:xfrm>
            <a:off x="1042988" y="1196975"/>
            <a:ext cx="7777162" cy="5400675"/>
          </a:xfrm>
        </p:spPr>
        <p:txBody>
          <a:bodyPr lIns="64008" tIns="32004" rIns="64008" bIns="32004"/>
          <a:lstStyle/>
          <a:p>
            <a:r>
              <a:rPr lang="en-US" sz="2400" smtClean="0">
                <a:solidFill>
                  <a:srgbClr val="000000"/>
                </a:solidFill>
              </a:rPr>
              <a:t>Process migrates among various scheduling queues throughout its life time.</a:t>
            </a:r>
          </a:p>
          <a:p>
            <a:r>
              <a:rPr lang="en-US" sz="2400" smtClean="0">
                <a:solidFill>
                  <a:srgbClr val="000000"/>
                </a:solidFill>
              </a:rPr>
              <a:t>Batch System:</a:t>
            </a:r>
          </a:p>
          <a:p>
            <a:pPr lvl="1"/>
            <a:r>
              <a:rPr lang="en-US" sz="2000" smtClean="0">
                <a:solidFill>
                  <a:srgbClr val="000000"/>
                </a:solidFill>
              </a:rPr>
              <a:t>Processes spooled to mass-storage device.</a:t>
            </a:r>
          </a:p>
          <a:p>
            <a:pPr lvl="1"/>
            <a:endParaRPr lang="en-US" sz="2000" u="sng" smtClean="0">
              <a:solidFill>
                <a:srgbClr val="000000"/>
              </a:solidFill>
            </a:endParaRPr>
          </a:p>
          <a:p>
            <a:pPr lvl="1"/>
            <a:r>
              <a:rPr lang="en-US" sz="2000" u="sng" smtClean="0">
                <a:solidFill>
                  <a:srgbClr val="000000"/>
                </a:solidFill>
              </a:rPr>
              <a:t>Long-term scheduler </a:t>
            </a:r>
            <a:r>
              <a:rPr lang="en-US" sz="2000" smtClean="0">
                <a:solidFill>
                  <a:srgbClr val="000000"/>
                </a:solidFill>
              </a:rPr>
              <a:t> </a:t>
            </a:r>
            <a:r>
              <a:rPr lang="en-US" sz="2000" smtClean="0"/>
              <a:t>(or job scheduler) – selects which processes should be brought into the memory (ready queue)</a:t>
            </a:r>
          </a:p>
          <a:p>
            <a:pPr lvl="1"/>
            <a:endParaRPr lang="en-US" sz="2000" u="sng" smtClean="0">
              <a:solidFill>
                <a:srgbClr val="000000"/>
              </a:solidFill>
            </a:endParaRPr>
          </a:p>
          <a:p>
            <a:pPr lvl="1"/>
            <a:r>
              <a:rPr lang="en-US" sz="2000" u="sng" smtClean="0">
                <a:solidFill>
                  <a:srgbClr val="000000"/>
                </a:solidFill>
              </a:rPr>
              <a:t>Short-term scheduler  </a:t>
            </a:r>
            <a:r>
              <a:rPr lang="en-US" sz="2000" smtClean="0"/>
              <a:t>(or CPU scheduler) – selects which process should be executed next and allocates CPU</a:t>
            </a:r>
          </a:p>
          <a:p>
            <a:pPr lvl="1"/>
            <a:endParaRPr lang="en-US" smtClean="0"/>
          </a:p>
          <a:p>
            <a:endParaRPr lang="en-US" dirty="0" smtClean="0"/>
          </a:p>
        </p:txBody>
      </p:sp>
      <p:sp>
        <p:nvSpPr>
          <p:cNvPr id="6" name="Slide Number Placeholder 5"/>
          <p:cNvSpPr>
            <a:spLocks noGrp="1"/>
          </p:cNvSpPr>
          <p:nvPr>
            <p:ph type="sldNum" sz="quarter" idx="12"/>
          </p:nvPr>
        </p:nvSpPr>
        <p:spPr/>
        <p:txBody>
          <a:bodyPr/>
          <a:lstStyle/>
          <a:p>
            <a:pPr>
              <a:defRPr/>
            </a:pPr>
            <a:fld id="{BF151EBA-F196-4C28-A735-79C03E7247E2}" type="slidenum">
              <a:rPr lang="en-GB" smtClean="0"/>
              <a:pPr>
                <a:defRPr/>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76375" y="0"/>
            <a:ext cx="7497763" cy="1143000"/>
          </a:xfrm>
        </p:spPr>
        <p:txBody>
          <a:bodyPr lIns="64008" tIns="32004" rIns="64008" bIns="32004"/>
          <a:lstStyle/>
          <a:p>
            <a:pPr algn="ctr" fontAlgn="auto">
              <a:spcAft>
                <a:spcPts val="0"/>
              </a:spcAft>
              <a:defRPr/>
            </a:pPr>
            <a:r>
              <a:rPr lang="en-US" sz="3900" dirty="0" smtClean="0">
                <a:solidFill>
                  <a:schemeClr val="tx2">
                    <a:satMod val="130000"/>
                  </a:schemeClr>
                </a:solidFill>
              </a:rPr>
              <a:t>Schedulers (Cont.)</a:t>
            </a:r>
          </a:p>
        </p:txBody>
      </p:sp>
      <p:sp>
        <p:nvSpPr>
          <p:cNvPr id="32771" name="Rectangle 3"/>
          <p:cNvSpPr>
            <a:spLocks noGrp="1" noChangeArrowheads="1"/>
          </p:cNvSpPr>
          <p:nvPr>
            <p:ph type="body" idx="1"/>
          </p:nvPr>
        </p:nvSpPr>
        <p:spPr>
          <a:xfrm>
            <a:off x="1258888" y="1125538"/>
            <a:ext cx="7385050" cy="4529137"/>
          </a:xfrm>
        </p:spPr>
        <p:txBody>
          <a:bodyPr lIns="64008" tIns="32004" rIns="64008" bIns="32004"/>
          <a:lstStyle/>
          <a:p>
            <a:r>
              <a:rPr lang="en-US" sz="2400" smtClean="0"/>
              <a:t>Short-term scheduler is invoked very frequently (milliseconds) </a:t>
            </a:r>
            <a:r>
              <a:rPr lang="en-US" sz="2400" smtClean="0">
                <a:sym typeface="Symbol" pitchFamily="18" charset="2"/>
              </a:rPr>
              <a:t> (This scheduler must be very fast)</a:t>
            </a:r>
          </a:p>
          <a:p>
            <a:endParaRPr lang="en-US" sz="2400" smtClean="0">
              <a:sym typeface="Symbol" pitchFamily="18" charset="2"/>
            </a:endParaRPr>
          </a:p>
          <a:p>
            <a:r>
              <a:rPr lang="en-US" sz="2400" smtClean="0">
                <a:sym typeface="Symbol" pitchFamily="18" charset="2"/>
              </a:rPr>
              <a:t>Long-term scheduler is invoked very infrequently (seconds, minutes)  (This scheduler can afford to be slow)</a:t>
            </a:r>
          </a:p>
          <a:p>
            <a:pPr lvl="1"/>
            <a:r>
              <a:rPr lang="en-US" sz="2000" smtClean="0">
                <a:sym typeface="Symbol" pitchFamily="18" charset="2"/>
              </a:rPr>
              <a:t>It also controls the </a:t>
            </a:r>
            <a:r>
              <a:rPr lang="en-US" sz="2000" i="1" smtClean="0">
                <a:sym typeface="Symbol" pitchFamily="18" charset="2"/>
              </a:rPr>
              <a:t>degree of multiprogramming</a:t>
            </a:r>
          </a:p>
          <a:p>
            <a:endParaRPr lang="en-US" sz="2400" i="1" smtClean="0">
              <a:sym typeface="Symbol" pitchFamily="18" charset="2"/>
            </a:endParaRP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76375" y="0"/>
            <a:ext cx="7497763" cy="1143000"/>
          </a:xfrm>
        </p:spPr>
        <p:txBody>
          <a:bodyPr lIns="64008" tIns="32004" rIns="64008" bIns="32004"/>
          <a:lstStyle/>
          <a:p>
            <a:pPr algn="ctr" fontAlgn="auto">
              <a:spcAft>
                <a:spcPts val="0"/>
              </a:spcAft>
              <a:defRPr/>
            </a:pPr>
            <a:r>
              <a:rPr lang="en-US" sz="3900" dirty="0" smtClean="0">
                <a:solidFill>
                  <a:schemeClr val="tx2">
                    <a:satMod val="130000"/>
                  </a:schemeClr>
                </a:solidFill>
              </a:rPr>
              <a:t>Schedulers (Cont.)</a:t>
            </a:r>
          </a:p>
        </p:txBody>
      </p:sp>
      <p:sp>
        <p:nvSpPr>
          <p:cNvPr id="33795" name="Rectangle 3"/>
          <p:cNvSpPr>
            <a:spLocks noGrp="1" noChangeArrowheads="1"/>
          </p:cNvSpPr>
          <p:nvPr>
            <p:ph type="body" idx="1"/>
          </p:nvPr>
        </p:nvSpPr>
        <p:spPr>
          <a:xfrm>
            <a:off x="1258888" y="1125538"/>
            <a:ext cx="7385050" cy="4529137"/>
          </a:xfrm>
        </p:spPr>
        <p:txBody>
          <a:bodyPr lIns="64008" tIns="32004" rIns="64008" bIns="32004"/>
          <a:lstStyle/>
          <a:p>
            <a:r>
              <a:rPr lang="en-US" sz="2400" smtClean="0">
                <a:sym typeface="Symbol" pitchFamily="18" charset="2"/>
              </a:rPr>
              <a:t>Processes can be described as either:</a:t>
            </a:r>
          </a:p>
          <a:p>
            <a:pPr lvl="1"/>
            <a:r>
              <a:rPr lang="en-US" sz="2400" b="1" smtClean="0">
                <a:solidFill>
                  <a:srgbClr val="000000"/>
                </a:solidFill>
                <a:sym typeface="Symbol" pitchFamily="18" charset="2"/>
              </a:rPr>
              <a:t>I/O-bound process</a:t>
            </a:r>
            <a:r>
              <a:rPr lang="en-US" sz="2400" smtClean="0">
                <a:solidFill>
                  <a:srgbClr val="000000"/>
                </a:solidFill>
                <a:sym typeface="Symbol" pitchFamily="18" charset="2"/>
              </a:rPr>
              <a:t> </a:t>
            </a:r>
            <a:r>
              <a:rPr lang="en-US" sz="2400" smtClean="0">
                <a:sym typeface="Symbol" pitchFamily="18" charset="2"/>
              </a:rPr>
              <a:t>– spends more time doing I/O than computations, many short CPU bursts</a:t>
            </a:r>
          </a:p>
          <a:p>
            <a:pPr lvl="1"/>
            <a:endParaRPr lang="en-US" sz="2400" b="1" smtClean="0">
              <a:solidFill>
                <a:srgbClr val="000000"/>
              </a:solidFill>
              <a:sym typeface="Symbol" pitchFamily="18" charset="2"/>
            </a:endParaRPr>
          </a:p>
          <a:p>
            <a:pPr lvl="1"/>
            <a:r>
              <a:rPr lang="en-US" sz="2400" b="1" smtClean="0">
                <a:solidFill>
                  <a:srgbClr val="000000"/>
                </a:solidFill>
                <a:sym typeface="Symbol" pitchFamily="18" charset="2"/>
              </a:rPr>
              <a:t>CPU-bound process</a:t>
            </a:r>
            <a:r>
              <a:rPr lang="en-US" sz="2400" smtClean="0">
                <a:solidFill>
                  <a:srgbClr val="000000"/>
                </a:solidFill>
                <a:sym typeface="Symbol" pitchFamily="18" charset="2"/>
              </a:rPr>
              <a:t> </a:t>
            </a:r>
            <a:r>
              <a:rPr lang="en-US" sz="2400" smtClean="0">
                <a:sym typeface="Symbol" pitchFamily="18" charset="2"/>
              </a:rPr>
              <a:t>– spends more time doing computations; few very long CPU bursts</a:t>
            </a:r>
          </a:p>
          <a:p>
            <a:pPr lvl="1"/>
            <a:endParaRPr lang="en-US" sz="2400" smtClean="0">
              <a:sym typeface="Symbol" pitchFamily="18" charset="2"/>
            </a:endParaRPr>
          </a:p>
          <a:p>
            <a:pPr lvl="1"/>
            <a:r>
              <a:rPr lang="en-US" sz="2400" smtClean="0">
                <a:sym typeface="Symbol" pitchFamily="18" charset="2"/>
              </a:rPr>
              <a:t>Long term scheduler must select a good process mix of I/O bound and CPU bound.</a:t>
            </a:r>
          </a:p>
          <a:p>
            <a:pPr lvl="1"/>
            <a:endParaRPr lang="en-US" sz="2400" smtClean="0">
              <a:sym typeface="Symbol" pitchFamily="18" charset="2"/>
            </a:endParaRP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8688" y="277813"/>
            <a:ext cx="8229600"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Schedulers (cont..)</a:t>
            </a:r>
            <a:br>
              <a:rPr lang="en-US" sz="3900" dirty="0" smtClean="0">
                <a:solidFill>
                  <a:schemeClr val="tx2">
                    <a:satMod val="130000"/>
                  </a:schemeClr>
                </a:solidFill>
              </a:rPr>
            </a:br>
            <a:r>
              <a:rPr lang="en-US" sz="3200" dirty="0" smtClean="0">
                <a:solidFill>
                  <a:schemeClr val="tx2">
                    <a:satMod val="130000"/>
                  </a:schemeClr>
                </a:solidFill>
              </a:rPr>
              <a:t>Addition of Medium Term Scheduling</a:t>
            </a:r>
            <a:endParaRPr lang="en-US" sz="3900" dirty="0" smtClean="0">
              <a:solidFill>
                <a:schemeClr val="tx2">
                  <a:satMod val="130000"/>
                </a:schemeClr>
              </a:solidFill>
            </a:endParaRPr>
          </a:p>
        </p:txBody>
      </p:sp>
      <p:pic>
        <p:nvPicPr>
          <p:cNvPr id="34819" name="Picture 11"/>
          <p:cNvPicPr>
            <a:picLocks noChangeAspect="1" noChangeArrowheads="1"/>
          </p:cNvPicPr>
          <p:nvPr/>
        </p:nvPicPr>
        <p:blipFill>
          <a:blip r:embed="rId3" cstate="print"/>
          <a:srcRect/>
          <a:stretch>
            <a:fillRect/>
          </a:stretch>
        </p:blipFill>
        <p:spPr bwMode="auto">
          <a:xfrm>
            <a:off x="1031875" y="2173288"/>
            <a:ext cx="7327900" cy="26638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F31FF0A7-B70E-4779-8E29-4E61B103CFCD}" type="slidenum">
              <a:rPr lang="en-GB" smtClean="0"/>
              <a:pPr>
                <a:defRPr/>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258888" y="0"/>
            <a:ext cx="7499350" cy="1143000"/>
          </a:xfrm>
        </p:spPr>
        <p:txBody>
          <a:bodyPr lIns="64008" tIns="32004" rIns="64008" bIns="32004"/>
          <a:lstStyle/>
          <a:p>
            <a:pPr algn="ctr" fontAlgn="auto">
              <a:spcAft>
                <a:spcPts val="0"/>
              </a:spcAft>
              <a:defRPr/>
            </a:pPr>
            <a:r>
              <a:rPr lang="en-US" sz="3900" dirty="0" smtClean="0">
                <a:solidFill>
                  <a:schemeClr val="tx2">
                    <a:satMod val="130000"/>
                  </a:schemeClr>
                </a:solidFill>
              </a:rPr>
              <a:t>Objectives</a:t>
            </a:r>
          </a:p>
        </p:txBody>
      </p:sp>
      <p:sp>
        <p:nvSpPr>
          <p:cNvPr id="10243" name="Content Placeholder 2"/>
          <p:cNvSpPr>
            <a:spLocks noGrp="1"/>
          </p:cNvSpPr>
          <p:nvPr>
            <p:ph idx="1"/>
          </p:nvPr>
        </p:nvSpPr>
        <p:spPr>
          <a:xfrm>
            <a:off x="1116013" y="1233488"/>
            <a:ext cx="7416800" cy="5291137"/>
          </a:xfrm>
        </p:spPr>
        <p:txBody>
          <a:bodyPr lIns="64008" tIns="32004" rIns="64008" bIns="32004"/>
          <a:lstStyle/>
          <a:p>
            <a:r>
              <a:rPr lang="en-US" sz="2800" dirty="0" smtClean="0"/>
              <a:t>To introduce the notion of a process -- a program in execution, which forms the basis of all computation</a:t>
            </a:r>
          </a:p>
          <a:p>
            <a:endParaRPr lang="en-US" sz="2800" dirty="0" smtClean="0"/>
          </a:p>
          <a:p>
            <a:r>
              <a:rPr lang="en-US" sz="2800" dirty="0" smtClean="0"/>
              <a:t>To describe the various features of processes, including scheduling, creation and termination, and communication</a:t>
            </a:r>
          </a:p>
          <a:p>
            <a:endParaRPr lang="en-US" sz="2800" dirty="0" smtClean="0"/>
          </a:p>
          <a:p>
            <a:r>
              <a:rPr lang="en-US" sz="2800" dirty="0" smtClean="0"/>
              <a:t>To describe communication in client-server systems</a:t>
            </a: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idx="4294967295"/>
          </p:nvPr>
        </p:nvSpPr>
        <p:spPr/>
        <p:txBody>
          <a:bodyPr/>
          <a:lstStyle/>
          <a:p>
            <a:pPr fontAlgn="auto">
              <a:spcAft>
                <a:spcPts val="0"/>
              </a:spcAft>
              <a:defRPr/>
            </a:pPr>
            <a:r>
              <a:rPr lang="en-US">
                <a:solidFill>
                  <a:schemeClr val="tx2">
                    <a:satMod val="130000"/>
                  </a:schemeClr>
                </a:solidFill>
              </a:rPr>
              <a:t>Suspended Processes</a:t>
            </a:r>
          </a:p>
        </p:txBody>
      </p:sp>
      <p:sp>
        <p:nvSpPr>
          <p:cNvPr id="35843" name="Content Placeholder 2"/>
          <p:cNvSpPr>
            <a:spLocks noGrp="1"/>
          </p:cNvSpPr>
          <p:nvPr>
            <p:ph idx="4294967295"/>
          </p:nvPr>
        </p:nvSpPr>
        <p:spPr>
          <a:xfrm>
            <a:off x="1331913" y="1600200"/>
            <a:ext cx="7354887" cy="4953000"/>
          </a:xfrm>
        </p:spPr>
        <p:txBody>
          <a:bodyPr/>
          <a:lstStyle/>
          <a:p>
            <a:pPr>
              <a:lnSpc>
                <a:spcPct val="90000"/>
              </a:lnSpc>
            </a:pPr>
            <a:r>
              <a:rPr lang="en-US" sz="2400" dirty="0" smtClean="0"/>
              <a:t>Processor is faster than I/O so all processes could be waiting for I/O</a:t>
            </a:r>
          </a:p>
          <a:p>
            <a:pPr lvl="1">
              <a:lnSpc>
                <a:spcPct val="90000"/>
              </a:lnSpc>
            </a:pPr>
            <a:r>
              <a:rPr lang="en-US" sz="2000" dirty="0" smtClean="0"/>
              <a:t>Swap these processes to disk to free up more memory and use processor on more processes</a:t>
            </a:r>
          </a:p>
          <a:p>
            <a:pPr>
              <a:lnSpc>
                <a:spcPct val="90000"/>
              </a:lnSpc>
            </a:pPr>
            <a:endParaRPr lang="en-US" sz="2400" dirty="0" smtClean="0"/>
          </a:p>
          <a:p>
            <a:pPr>
              <a:lnSpc>
                <a:spcPct val="90000"/>
              </a:lnSpc>
            </a:pPr>
            <a:r>
              <a:rPr lang="en-US" sz="2400" dirty="0" smtClean="0"/>
              <a:t>Blocked state becomes </a:t>
            </a:r>
            <a:r>
              <a:rPr lang="en-US" sz="2400" b="1" i="1" dirty="0" smtClean="0"/>
              <a:t>suspend</a:t>
            </a:r>
            <a:r>
              <a:rPr lang="en-US" sz="2400" dirty="0" smtClean="0"/>
              <a:t> state when swapped to disk</a:t>
            </a:r>
          </a:p>
          <a:p>
            <a:pPr>
              <a:lnSpc>
                <a:spcPct val="90000"/>
              </a:lnSpc>
            </a:pPr>
            <a:endParaRPr lang="en-US" sz="2400" dirty="0" smtClean="0"/>
          </a:p>
          <a:p>
            <a:pPr>
              <a:lnSpc>
                <a:spcPct val="90000"/>
              </a:lnSpc>
            </a:pPr>
            <a:r>
              <a:rPr lang="en-US" sz="2400" dirty="0" smtClean="0"/>
              <a:t>Two new states</a:t>
            </a:r>
          </a:p>
          <a:p>
            <a:pPr lvl="1">
              <a:lnSpc>
                <a:spcPct val="90000"/>
              </a:lnSpc>
            </a:pPr>
            <a:r>
              <a:rPr lang="en-US" sz="2000" dirty="0" smtClean="0"/>
              <a:t>Blocked/Suspend</a:t>
            </a:r>
          </a:p>
          <a:p>
            <a:pPr lvl="1">
              <a:lnSpc>
                <a:spcPct val="90000"/>
              </a:lnSpc>
            </a:pPr>
            <a:r>
              <a:rPr lang="en-US" sz="2000" dirty="0" smtClean="0"/>
              <a:t>Ready/Suspend</a:t>
            </a:r>
          </a:p>
          <a:p>
            <a:endParaRPr lang="en-US" sz="2400" dirty="0" smtClean="0"/>
          </a:p>
        </p:txBody>
      </p:sp>
      <p:sp>
        <p:nvSpPr>
          <p:cNvPr id="4" name="Slide Number Placeholder 3"/>
          <p:cNvSpPr>
            <a:spLocks noGrp="1"/>
          </p:cNvSpPr>
          <p:nvPr>
            <p:ph type="sldNum" sz="quarter" idx="12"/>
          </p:nvPr>
        </p:nvSpPr>
        <p:spPr/>
        <p:txBody>
          <a:bodyPr/>
          <a:lstStyle/>
          <a:p>
            <a:pPr>
              <a:defRPr/>
            </a:pPr>
            <a:fld id="{99E08DA4-E773-42FE-8E4C-A2C69872C0C5}" type="slidenum">
              <a:rPr lang="en-GB" smtClean="0"/>
              <a:pPr>
                <a:defRPr/>
              </a:pPr>
              <a:t>30</a:t>
            </a:fld>
            <a:endParaRPr lang="en-GB"/>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idx="4294967295"/>
          </p:nvPr>
        </p:nvSpPr>
        <p:spPr/>
        <p:txBody>
          <a:bodyPr/>
          <a:lstStyle/>
          <a:p>
            <a:pPr fontAlgn="auto">
              <a:spcAft>
                <a:spcPts val="0"/>
              </a:spcAft>
              <a:defRPr/>
            </a:pPr>
            <a:r>
              <a:rPr lang="en-US">
                <a:solidFill>
                  <a:schemeClr val="tx2">
                    <a:satMod val="130000"/>
                  </a:schemeClr>
                </a:solidFill>
              </a:rPr>
              <a:t>One Suspend State</a:t>
            </a:r>
          </a:p>
        </p:txBody>
      </p:sp>
      <p:pic>
        <p:nvPicPr>
          <p:cNvPr id="36867" name="Content Placeholder 3" descr="Fig03_09a.gif"/>
          <p:cNvPicPr>
            <a:picLocks noGrp="1" noChangeAspect="1"/>
          </p:cNvPicPr>
          <p:nvPr>
            <p:ph idx="4294967295"/>
          </p:nvPr>
        </p:nvPicPr>
        <p:blipFill>
          <a:blip r:embed="rId3" cstate="print"/>
          <a:srcRect/>
          <a:stretch>
            <a:fillRect/>
          </a:stretch>
        </p:blipFill>
        <p:spPr>
          <a:xfrm>
            <a:off x="539750" y="1828800"/>
            <a:ext cx="8599488" cy="4495800"/>
          </a:xfrm>
        </p:spPr>
      </p:pic>
      <p:sp>
        <p:nvSpPr>
          <p:cNvPr id="4" name="Slide Number Placeholder 3"/>
          <p:cNvSpPr>
            <a:spLocks noGrp="1"/>
          </p:cNvSpPr>
          <p:nvPr>
            <p:ph type="sldNum" sz="quarter" idx="12"/>
          </p:nvPr>
        </p:nvSpPr>
        <p:spPr/>
        <p:txBody>
          <a:bodyPr/>
          <a:lstStyle/>
          <a:p>
            <a:pPr>
              <a:defRPr/>
            </a:pPr>
            <a:fld id="{99E08DA4-E773-42FE-8E4C-A2C69872C0C5}" type="slidenum">
              <a:rPr lang="en-GB" smtClean="0"/>
              <a:pPr>
                <a:defRPr/>
              </a:pPr>
              <a:t>31</a:t>
            </a:fld>
            <a:endParaRPr lang="en-GB"/>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idx="4294967295"/>
          </p:nvPr>
        </p:nvSpPr>
        <p:spPr/>
        <p:txBody>
          <a:bodyPr/>
          <a:lstStyle/>
          <a:p>
            <a:pPr fontAlgn="auto">
              <a:spcAft>
                <a:spcPts val="0"/>
              </a:spcAft>
              <a:defRPr/>
            </a:pPr>
            <a:r>
              <a:rPr lang="en-US">
                <a:solidFill>
                  <a:schemeClr val="tx2">
                    <a:satMod val="130000"/>
                  </a:schemeClr>
                </a:solidFill>
              </a:rPr>
              <a:t>Two Suspend States</a:t>
            </a:r>
          </a:p>
        </p:txBody>
      </p:sp>
      <p:pic>
        <p:nvPicPr>
          <p:cNvPr id="37891" name="Content Placeholder 3" descr="Fig03_09b.gif"/>
          <p:cNvPicPr>
            <a:picLocks noGrp="1" noChangeAspect="1"/>
          </p:cNvPicPr>
          <p:nvPr>
            <p:ph idx="4294967295"/>
          </p:nvPr>
        </p:nvPicPr>
        <p:blipFill>
          <a:blip r:embed="rId3" cstate="print"/>
          <a:srcRect/>
          <a:stretch>
            <a:fillRect/>
          </a:stretch>
        </p:blipFill>
        <p:spPr>
          <a:xfrm>
            <a:off x="1043608" y="1268760"/>
            <a:ext cx="7278688" cy="5281612"/>
          </a:xfrm>
        </p:spPr>
      </p:pic>
      <p:sp>
        <p:nvSpPr>
          <p:cNvPr id="4" name="Slide Number Placeholder 3"/>
          <p:cNvSpPr>
            <a:spLocks noGrp="1"/>
          </p:cNvSpPr>
          <p:nvPr>
            <p:ph type="sldNum" sz="quarter" idx="12"/>
          </p:nvPr>
        </p:nvSpPr>
        <p:spPr/>
        <p:txBody>
          <a:bodyPr/>
          <a:lstStyle/>
          <a:p>
            <a:pPr>
              <a:defRPr/>
            </a:pPr>
            <a:fld id="{99E08DA4-E773-42FE-8E4C-A2C69872C0C5}" type="slidenum">
              <a:rPr lang="en-GB" smtClean="0"/>
              <a:pPr>
                <a:defRPr/>
              </a:pPr>
              <a:t>32</a:t>
            </a:fld>
            <a:endParaRPr lang="en-GB"/>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fontAlgn="auto">
              <a:spcAft>
                <a:spcPts val="0"/>
              </a:spcAft>
              <a:defRPr/>
            </a:pPr>
            <a:r>
              <a:rPr lang="en-US" sz="3900" dirty="0" smtClean="0">
                <a:solidFill>
                  <a:schemeClr val="tx2">
                    <a:satMod val="130000"/>
                  </a:schemeClr>
                </a:solidFill>
              </a:rPr>
              <a:t>Threads</a:t>
            </a:r>
          </a:p>
        </p:txBody>
      </p:sp>
      <p:sp>
        <p:nvSpPr>
          <p:cNvPr id="22531" name="Rectangle 3"/>
          <p:cNvSpPr>
            <a:spLocks noGrp="1" noChangeArrowheads="1"/>
          </p:cNvSpPr>
          <p:nvPr>
            <p:ph type="body" idx="1"/>
          </p:nvPr>
        </p:nvSpPr>
        <p:spPr>
          <a:xfrm>
            <a:off x="1258888" y="981075"/>
            <a:ext cx="7634287" cy="5543550"/>
          </a:xfrm>
        </p:spPr>
        <p:txBody>
          <a:bodyPr lIns="64008" tIns="32004" rIns="64008" bIns="32004"/>
          <a:lstStyle/>
          <a:p>
            <a:r>
              <a:rPr lang="en-US" sz="2400" dirty="0" smtClean="0"/>
              <a:t>So far, we have implied that</a:t>
            </a:r>
          </a:p>
          <a:p>
            <a:pPr lvl="1"/>
            <a:r>
              <a:rPr lang="en-US" sz="2400" dirty="0" smtClean="0"/>
              <a:t>Process  is a program that performs a single thread of execution.</a:t>
            </a:r>
          </a:p>
          <a:p>
            <a:pPr lvl="1"/>
            <a:endParaRPr lang="en-US" sz="2400" dirty="0" smtClean="0"/>
          </a:p>
          <a:p>
            <a:pPr lvl="1"/>
            <a:r>
              <a:rPr lang="en-US" sz="2400" dirty="0" smtClean="0"/>
              <a:t>This allows the process to perform only one task at one time.</a:t>
            </a:r>
          </a:p>
          <a:p>
            <a:pPr lvl="1"/>
            <a:endParaRPr lang="en-US" sz="2400" dirty="0" smtClean="0"/>
          </a:p>
          <a:p>
            <a:pPr lvl="1"/>
            <a:r>
              <a:rPr lang="en-US" sz="2400" u="sng" dirty="0" smtClean="0"/>
              <a:t>Example Limitation</a:t>
            </a:r>
            <a:r>
              <a:rPr lang="en-US" sz="2400" dirty="0" smtClean="0"/>
              <a:t>. In a word processor program, user can not type in characters and perform spell checker simultaneously within the same process.</a:t>
            </a:r>
          </a:p>
          <a:p>
            <a:pPr lvl="1"/>
            <a:endParaRPr lang="en-US" sz="24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fontAlgn="auto">
              <a:spcAft>
                <a:spcPts val="0"/>
              </a:spcAft>
              <a:defRPr/>
            </a:pPr>
            <a:r>
              <a:rPr lang="en-US" sz="3900" dirty="0" smtClean="0">
                <a:solidFill>
                  <a:schemeClr val="tx2">
                    <a:satMod val="130000"/>
                  </a:schemeClr>
                </a:solidFill>
              </a:rPr>
              <a:t>Threads</a:t>
            </a:r>
          </a:p>
        </p:txBody>
      </p:sp>
      <p:sp>
        <p:nvSpPr>
          <p:cNvPr id="22531" name="Rectangle 3"/>
          <p:cNvSpPr>
            <a:spLocks noGrp="1" noChangeArrowheads="1"/>
          </p:cNvSpPr>
          <p:nvPr>
            <p:ph type="body" idx="1"/>
          </p:nvPr>
        </p:nvSpPr>
        <p:spPr>
          <a:xfrm>
            <a:off x="1258888" y="981075"/>
            <a:ext cx="7634287" cy="5543550"/>
          </a:xfrm>
        </p:spPr>
        <p:txBody>
          <a:bodyPr lIns="64008" tIns="32004" rIns="64008" bIns="32004"/>
          <a:lstStyle/>
          <a:p>
            <a:pPr lvl="1"/>
            <a:endParaRPr lang="en-US" sz="2400" dirty="0" smtClean="0"/>
          </a:p>
          <a:p>
            <a:pPr lvl="1"/>
            <a:r>
              <a:rPr lang="en-US" sz="2400" dirty="0" smtClean="0"/>
              <a:t>Modern OS provides processes with multiple threads of executions (perform tasks more than one at one time).</a:t>
            </a:r>
          </a:p>
          <a:p>
            <a:pPr lvl="1"/>
            <a:endParaRPr lang="en-US" sz="2400" dirty="0" smtClean="0"/>
          </a:p>
          <a:p>
            <a:pPr lvl="1"/>
            <a:r>
              <a:rPr lang="en-US" sz="2400" dirty="0" smtClean="0"/>
              <a:t>In such systems, PCB is extended to have information about threads. </a:t>
            </a:r>
          </a:p>
          <a:p>
            <a:pPr lvl="1"/>
            <a:endParaRPr lang="en-US" sz="2400" dirty="0" smtClean="0"/>
          </a:p>
          <a:p>
            <a:pPr lvl="1"/>
            <a:r>
              <a:rPr lang="en-US" sz="2400" dirty="0" smtClean="0"/>
              <a:t>(Details in Chapter 4)</a:t>
            </a: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50" y="2924175"/>
            <a:ext cx="7497763" cy="1143000"/>
          </a:xfrm>
        </p:spPr>
        <p:txBody>
          <a:bodyPr>
            <a:normAutofit fontScale="90000"/>
          </a:bodyPr>
          <a:lstStyle/>
          <a:p>
            <a:pPr algn="ctr" fontAlgn="auto">
              <a:spcAft>
                <a:spcPts val="0"/>
              </a:spcAft>
              <a:defRPr/>
            </a:pPr>
            <a:r>
              <a:rPr lang="en-GB" dirty="0" smtClean="0">
                <a:solidFill>
                  <a:schemeClr val="tx2">
                    <a:satMod val="130000"/>
                  </a:schemeClr>
                </a:solidFill>
              </a:rPr>
              <a:t>Some Code Snippets</a:t>
            </a:r>
            <a:br>
              <a:rPr lang="en-GB" dirty="0" smtClean="0">
                <a:solidFill>
                  <a:schemeClr val="tx2">
                    <a:satMod val="130000"/>
                  </a:schemeClr>
                </a:solidFill>
              </a:rPr>
            </a:br>
            <a:r>
              <a:rPr lang="en-GB" dirty="0" smtClean="0">
                <a:solidFill>
                  <a:schemeClr val="tx2">
                    <a:satMod val="130000"/>
                  </a:schemeClr>
                </a:solidFill>
              </a:rPr>
              <a:t>Not Included </a:t>
            </a:r>
            <a:r>
              <a:rPr lang="en-GB" smtClean="0">
                <a:solidFill>
                  <a:schemeClr val="tx2">
                    <a:satMod val="130000"/>
                  </a:schemeClr>
                </a:solidFill>
              </a:rPr>
              <a:t>in Theory Exams</a:t>
            </a:r>
            <a:endParaRPr lang="en-GB"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BF151EBA-F196-4C28-A735-79C03E7247E2}" type="slidenum">
              <a:rPr lang="en-GB" smtClean="0"/>
              <a:pPr>
                <a:defRPr/>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31913" y="0"/>
            <a:ext cx="7497762" cy="836613"/>
          </a:xfrm>
        </p:spPr>
        <p:txBody>
          <a:bodyPr lIns="64008" tIns="32004" rIns="64008" bIns="32004"/>
          <a:lstStyle/>
          <a:p>
            <a:pPr algn="ctr" fontAlgn="auto">
              <a:spcAft>
                <a:spcPts val="0"/>
              </a:spcAft>
              <a:defRPr/>
            </a:pPr>
            <a:r>
              <a:rPr lang="en-US" sz="3900" dirty="0" smtClean="0">
                <a:solidFill>
                  <a:schemeClr val="tx2">
                    <a:satMod val="130000"/>
                  </a:schemeClr>
                </a:solidFill>
              </a:rPr>
              <a:t>Process Representation in Linux</a:t>
            </a:r>
          </a:p>
        </p:txBody>
      </p:sp>
      <p:sp>
        <p:nvSpPr>
          <p:cNvPr id="41987" name="Content Placeholder 2"/>
          <p:cNvSpPr>
            <a:spLocks noGrp="1"/>
          </p:cNvSpPr>
          <p:nvPr>
            <p:ph idx="1"/>
          </p:nvPr>
        </p:nvSpPr>
        <p:spPr>
          <a:xfrm>
            <a:off x="1254125" y="836613"/>
            <a:ext cx="7889875" cy="863600"/>
          </a:xfrm>
        </p:spPr>
        <p:txBody>
          <a:bodyPr lIns="64008" tIns="32004" rIns="64008" bIns="32004"/>
          <a:lstStyle/>
          <a:p>
            <a:r>
              <a:rPr lang="en-US" sz="2000" dirty="0" smtClean="0"/>
              <a:t>PCB is represented by the C structure </a:t>
            </a:r>
            <a:r>
              <a:rPr lang="en-US" sz="2000" dirty="0" smtClean="0">
                <a:latin typeface="Courier New" pitchFamily="49" charset="0"/>
                <a:cs typeface="Courier New" pitchFamily="49" charset="0"/>
              </a:rPr>
              <a:t>task_struct</a:t>
            </a:r>
            <a:br>
              <a:rPr lang="en-US" sz="2000" dirty="0" smtClean="0">
                <a:latin typeface="Courier New" pitchFamily="49" charset="0"/>
                <a:cs typeface="Courier New" pitchFamily="49" charset="0"/>
              </a:rPr>
            </a:br>
            <a:endParaRPr lang="en-US" sz="2000" dirty="0" smtClean="0">
              <a:latin typeface="Courier New" pitchFamily="49" charset="0"/>
              <a:cs typeface="Courier New" pitchFamily="49" charset="0"/>
            </a:endParaRPr>
          </a:p>
        </p:txBody>
      </p:sp>
      <p:sp>
        <p:nvSpPr>
          <p:cNvPr id="5" name="TextBox 4"/>
          <p:cNvSpPr txBox="1"/>
          <p:nvPr/>
        </p:nvSpPr>
        <p:spPr>
          <a:xfrm>
            <a:off x="1116013" y="1341439"/>
            <a:ext cx="8027987" cy="590931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fontAlgn="auto">
              <a:spcBef>
                <a:spcPts val="0"/>
              </a:spcBef>
              <a:spcAft>
                <a:spcPts val="0"/>
              </a:spcAft>
              <a:defRPr/>
            </a:pPr>
            <a:r>
              <a:rPr lang="en-US" b="1" dirty="0" err="1">
                <a:latin typeface="Courier New" charset="0"/>
                <a:cs typeface="Courier New" charset="0"/>
              </a:rPr>
              <a:t>pid</a:t>
            </a:r>
            <a:r>
              <a:rPr lang="en-US" b="1" dirty="0">
                <a:latin typeface="Courier New" charset="0"/>
                <a:cs typeface="Courier New" charset="0"/>
              </a:rPr>
              <a:t> t </a:t>
            </a:r>
            <a:r>
              <a:rPr lang="en-US" b="1" dirty="0" err="1">
                <a:latin typeface="Courier New" charset="0"/>
                <a:cs typeface="Courier New" charset="0"/>
              </a:rPr>
              <a:t>pid</a:t>
            </a:r>
            <a:r>
              <a:rPr lang="en-US" b="1" dirty="0">
                <a:latin typeface="Courier New" charset="0"/>
                <a:cs typeface="Courier New" charset="0"/>
              </a:rPr>
              <a:t>; </a:t>
            </a:r>
          </a:p>
          <a:p>
            <a:pPr fontAlgn="auto">
              <a:spcBef>
                <a:spcPts val="0"/>
              </a:spcBef>
              <a:spcAft>
                <a:spcPts val="0"/>
              </a:spcAft>
              <a:defRPr/>
            </a:pPr>
            <a:r>
              <a:rPr lang="en-US" b="1" dirty="0">
                <a:latin typeface="Courier New" charset="0"/>
                <a:cs typeface="Courier New" charset="0"/>
              </a:rPr>
              <a:t>/* process identifier */ </a:t>
            </a:r>
            <a:br>
              <a:rPr lang="en-US" b="1" dirty="0">
                <a:latin typeface="Courier New" charset="0"/>
                <a:cs typeface="Courier New" charset="0"/>
              </a:rPr>
            </a:br>
            <a:endParaRPr lang="en-US" b="1" dirty="0">
              <a:latin typeface="Courier New" charset="0"/>
              <a:cs typeface="Courier New" charset="0"/>
            </a:endParaRPr>
          </a:p>
          <a:p>
            <a:pPr fontAlgn="auto">
              <a:spcBef>
                <a:spcPts val="0"/>
              </a:spcBef>
              <a:spcAft>
                <a:spcPts val="0"/>
              </a:spcAft>
              <a:defRPr/>
            </a:pPr>
            <a:r>
              <a:rPr lang="en-US" b="1" dirty="0">
                <a:latin typeface="Courier New" charset="0"/>
                <a:cs typeface="Courier New" charset="0"/>
              </a:rPr>
              <a:t>long state; </a:t>
            </a:r>
          </a:p>
          <a:p>
            <a:pPr fontAlgn="auto">
              <a:spcBef>
                <a:spcPts val="0"/>
              </a:spcBef>
              <a:spcAft>
                <a:spcPts val="0"/>
              </a:spcAft>
              <a:defRPr/>
            </a:pPr>
            <a:r>
              <a:rPr lang="en-US" b="1" dirty="0">
                <a:latin typeface="Courier New" charset="0"/>
                <a:cs typeface="Courier New" charset="0"/>
              </a:rPr>
              <a:t>/* state of the process */ </a:t>
            </a:r>
            <a:br>
              <a:rPr lang="en-US" b="1" dirty="0">
                <a:latin typeface="Courier New" charset="0"/>
                <a:cs typeface="Courier New" charset="0"/>
              </a:rPr>
            </a:br>
            <a:endParaRPr lang="en-US" b="1" dirty="0">
              <a:latin typeface="Courier New" charset="0"/>
              <a:cs typeface="Courier New" charset="0"/>
            </a:endParaRPr>
          </a:p>
          <a:p>
            <a:pPr fontAlgn="auto">
              <a:spcBef>
                <a:spcPts val="0"/>
              </a:spcBef>
              <a:spcAft>
                <a:spcPts val="0"/>
              </a:spcAft>
              <a:defRPr/>
            </a:pPr>
            <a:r>
              <a:rPr lang="en-US" b="1" dirty="0">
                <a:latin typeface="Courier New" charset="0"/>
                <a:cs typeface="Courier New" charset="0"/>
              </a:rPr>
              <a:t>unsigned int time slice </a:t>
            </a:r>
          </a:p>
          <a:p>
            <a:pPr fontAlgn="auto">
              <a:spcBef>
                <a:spcPts val="0"/>
              </a:spcBef>
              <a:spcAft>
                <a:spcPts val="0"/>
              </a:spcAft>
              <a:defRPr/>
            </a:pPr>
            <a:r>
              <a:rPr lang="en-US" b="1" dirty="0">
                <a:latin typeface="Courier New" charset="0"/>
                <a:cs typeface="Courier New" charset="0"/>
              </a:rPr>
              <a:t>/* scheduling information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a:latin typeface="Courier New" charset="0"/>
                <a:cs typeface="Courier New" charset="0"/>
              </a:rPr>
              <a:t>struct task_struct *parent; </a:t>
            </a:r>
          </a:p>
          <a:p>
            <a:pPr fontAlgn="auto">
              <a:spcBef>
                <a:spcPts val="0"/>
              </a:spcBef>
              <a:spcAft>
                <a:spcPts val="0"/>
              </a:spcAft>
              <a:defRPr/>
            </a:pPr>
            <a:r>
              <a:rPr lang="en-US" b="1" dirty="0">
                <a:latin typeface="Courier New" charset="0"/>
                <a:cs typeface="Courier New" charset="0"/>
              </a:rPr>
              <a:t>/* this process’s parent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err="1">
                <a:latin typeface="Courier New" charset="0"/>
                <a:cs typeface="Courier New" charset="0"/>
              </a:rPr>
              <a:t>struct</a:t>
            </a:r>
            <a:r>
              <a:rPr lang="en-US" b="1" dirty="0">
                <a:latin typeface="Courier New" charset="0"/>
                <a:cs typeface="Courier New" charset="0"/>
              </a:rPr>
              <a:t> list head children; </a:t>
            </a:r>
          </a:p>
          <a:p>
            <a:pPr fontAlgn="auto">
              <a:spcBef>
                <a:spcPts val="0"/>
              </a:spcBef>
              <a:spcAft>
                <a:spcPts val="0"/>
              </a:spcAft>
              <a:defRPr/>
            </a:pPr>
            <a:r>
              <a:rPr lang="en-US" b="1" dirty="0">
                <a:latin typeface="Courier New" charset="0"/>
                <a:cs typeface="Courier New" charset="0"/>
              </a:rPr>
              <a:t>/* this process’s children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err="1">
                <a:latin typeface="Courier New" charset="0"/>
                <a:cs typeface="Courier New" charset="0"/>
              </a:rPr>
              <a:t>struct</a:t>
            </a:r>
            <a:r>
              <a:rPr lang="en-US" b="1" dirty="0">
                <a:latin typeface="Courier New" charset="0"/>
                <a:cs typeface="Courier New" charset="0"/>
              </a:rPr>
              <a:t> files </a:t>
            </a:r>
            <a:r>
              <a:rPr lang="en-US" b="1" dirty="0" err="1">
                <a:latin typeface="Courier New" charset="0"/>
                <a:cs typeface="Courier New" charset="0"/>
              </a:rPr>
              <a:t>struct</a:t>
            </a:r>
            <a:r>
              <a:rPr lang="en-US" b="1" dirty="0">
                <a:latin typeface="Courier New" charset="0"/>
                <a:cs typeface="Courier New" charset="0"/>
              </a:rPr>
              <a:t> *files; </a:t>
            </a:r>
          </a:p>
          <a:p>
            <a:pPr fontAlgn="auto">
              <a:spcBef>
                <a:spcPts val="0"/>
              </a:spcBef>
              <a:spcAft>
                <a:spcPts val="0"/>
              </a:spcAft>
              <a:defRPr/>
            </a:pPr>
            <a:r>
              <a:rPr lang="en-US" b="1" dirty="0">
                <a:latin typeface="Courier New" charset="0"/>
                <a:cs typeface="Courier New" charset="0"/>
              </a:rPr>
              <a:t>/* list of open files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err="1">
                <a:latin typeface="Courier New" charset="0"/>
                <a:cs typeface="Courier New" charset="0"/>
              </a:rPr>
              <a:t>struct</a:t>
            </a:r>
            <a:r>
              <a:rPr lang="en-US" b="1" dirty="0">
                <a:latin typeface="Courier New" charset="0"/>
                <a:cs typeface="Courier New" charset="0"/>
              </a:rPr>
              <a:t> mm </a:t>
            </a:r>
            <a:r>
              <a:rPr lang="en-US" b="1" dirty="0" err="1">
                <a:latin typeface="Courier New" charset="0"/>
                <a:cs typeface="Courier New" charset="0"/>
              </a:rPr>
              <a:t>struct</a:t>
            </a:r>
            <a:r>
              <a:rPr lang="en-US" b="1" dirty="0">
                <a:latin typeface="Courier New" charset="0"/>
                <a:cs typeface="Courier New" charset="0"/>
              </a:rPr>
              <a:t> *mm; </a:t>
            </a:r>
          </a:p>
          <a:p>
            <a:pPr fontAlgn="auto">
              <a:spcBef>
                <a:spcPts val="0"/>
              </a:spcBef>
              <a:spcAft>
                <a:spcPts val="0"/>
              </a:spcAft>
              <a:defRPr/>
            </a:pPr>
            <a:r>
              <a:rPr lang="en-US" b="1" dirty="0">
                <a:latin typeface="Courier New" charset="0"/>
                <a:cs typeface="Courier New" charset="0"/>
              </a:rPr>
              <a:t>/* address space of this pro *</a:t>
            </a:r>
          </a:p>
          <a:p>
            <a:pPr fontAlgn="auto">
              <a:spcBef>
                <a:spcPts val="0"/>
              </a:spcBef>
              <a:spcAft>
                <a:spcPts val="0"/>
              </a:spcAft>
              <a:defRPr/>
            </a:pPr>
            <a:endParaRPr lang="en-GB" b="1" dirty="0"/>
          </a:p>
        </p:txBody>
      </p:sp>
      <p:sp>
        <p:nvSpPr>
          <p:cNvPr id="6" name="Slide Number Placeholder 5"/>
          <p:cNvSpPr>
            <a:spLocks noGrp="1"/>
          </p:cNvSpPr>
          <p:nvPr>
            <p:ph type="sldNum" sz="quarter" idx="12"/>
          </p:nvPr>
        </p:nvSpPr>
        <p:spPr/>
        <p:txBody>
          <a:bodyPr/>
          <a:lstStyle/>
          <a:p>
            <a:pPr>
              <a:defRPr/>
            </a:pPr>
            <a:fld id="{BF151EBA-F196-4C28-A735-79C03E7247E2}" type="slidenum">
              <a:rPr lang="en-GB" smtClean="0"/>
              <a:pPr>
                <a:defRPr/>
              </a:pPr>
              <a:t>36</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3713" y="0"/>
            <a:ext cx="6107112"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Concept</a:t>
            </a:r>
          </a:p>
        </p:txBody>
      </p:sp>
      <p:sp>
        <p:nvSpPr>
          <p:cNvPr id="11267" name="Rectangle 3"/>
          <p:cNvSpPr>
            <a:spLocks noGrp="1" noChangeArrowheads="1"/>
          </p:cNvSpPr>
          <p:nvPr>
            <p:ph type="body" idx="1"/>
          </p:nvPr>
        </p:nvSpPr>
        <p:spPr>
          <a:xfrm>
            <a:off x="1187450" y="1052513"/>
            <a:ext cx="7956550" cy="5611812"/>
          </a:xfrm>
        </p:spPr>
        <p:txBody>
          <a:bodyPr lIns="64008" tIns="32004" rIns="64008" bIns="32004"/>
          <a:lstStyle/>
          <a:p>
            <a:pPr>
              <a:lnSpc>
                <a:spcPct val="90000"/>
              </a:lnSpc>
            </a:pPr>
            <a:r>
              <a:rPr lang="en-US" sz="2800" dirty="0" smtClean="0"/>
              <a:t>Process is unit of work in modern systems.</a:t>
            </a:r>
          </a:p>
          <a:p>
            <a:pPr>
              <a:lnSpc>
                <a:spcPct val="90000"/>
              </a:lnSpc>
            </a:pPr>
            <a:endParaRPr lang="en-US" sz="2800" dirty="0" smtClean="0"/>
          </a:p>
          <a:p>
            <a:pPr>
              <a:lnSpc>
                <a:spcPct val="90000"/>
              </a:lnSpc>
            </a:pPr>
            <a:r>
              <a:rPr lang="en-US" sz="2800" dirty="0" smtClean="0"/>
              <a:t>Process – a program in execution; process execution must progress in sequential fashion</a:t>
            </a:r>
          </a:p>
          <a:p>
            <a:pPr>
              <a:lnSpc>
                <a:spcPct val="90000"/>
              </a:lnSpc>
            </a:pPr>
            <a:endParaRPr lang="en-US" sz="2800" dirty="0" smtClean="0"/>
          </a:p>
          <a:p>
            <a:pPr>
              <a:lnSpc>
                <a:spcPct val="90000"/>
              </a:lnSpc>
            </a:pPr>
            <a:r>
              <a:rPr lang="en-US" sz="2800" dirty="0" smtClean="0"/>
              <a:t>A System consists of a collection of processes: </a:t>
            </a:r>
          </a:p>
          <a:p>
            <a:pPr lvl="1">
              <a:lnSpc>
                <a:spcPct val="90000"/>
              </a:lnSpc>
            </a:pPr>
            <a:r>
              <a:rPr lang="en-US" sz="2000" dirty="0" smtClean="0"/>
              <a:t>OS processes executing system code </a:t>
            </a:r>
          </a:p>
          <a:p>
            <a:pPr lvl="1">
              <a:lnSpc>
                <a:spcPct val="90000"/>
              </a:lnSpc>
            </a:pPr>
            <a:r>
              <a:rPr lang="en-US" sz="2000" dirty="0" smtClean="0"/>
              <a:t>User processes executing user code.</a:t>
            </a:r>
          </a:p>
          <a:p>
            <a:pPr>
              <a:lnSpc>
                <a:spcPct val="90000"/>
              </a:lnSpc>
            </a:pPr>
            <a:endParaRPr lang="en-US" sz="2800" dirty="0" smtClean="0"/>
          </a:p>
          <a:p>
            <a:pPr>
              <a:lnSpc>
                <a:spcPct val="90000"/>
              </a:lnSpc>
            </a:pPr>
            <a:r>
              <a:rPr lang="en-US" sz="2800" dirty="0" smtClean="0"/>
              <a:t>The terms </a:t>
            </a:r>
            <a:r>
              <a:rPr lang="en-US" sz="2800" i="1" dirty="0" smtClean="0"/>
              <a:t>job</a:t>
            </a:r>
            <a:r>
              <a:rPr lang="en-US" sz="2800" dirty="0" smtClean="0"/>
              <a:t> and </a:t>
            </a:r>
            <a:r>
              <a:rPr lang="en-US" sz="2800" i="1" dirty="0" smtClean="0"/>
              <a:t>process</a:t>
            </a:r>
            <a:r>
              <a:rPr lang="en-US" sz="2800" dirty="0" smtClean="0"/>
              <a:t> almost interchangeably.</a:t>
            </a:r>
          </a:p>
          <a:p>
            <a:pPr lvl="1">
              <a:lnSpc>
                <a:spcPct val="90000"/>
              </a:lnSpc>
            </a:pPr>
            <a:endParaRPr lang="en-US" sz="2400" dirty="0" smtClean="0"/>
          </a:p>
          <a:p>
            <a:pPr>
              <a:lnSpc>
                <a:spcPct val="90000"/>
              </a:lnSpc>
            </a:pPr>
            <a:endParaRPr lang="en-US" sz="28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3713" y="0"/>
            <a:ext cx="6107112"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Concept</a:t>
            </a:r>
          </a:p>
        </p:txBody>
      </p:sp>
      <p:sp>
        <p:nvSpPr>
          <p:cNvPr id="12291" name="Rectangle 3"/>
          <p:cNvSpPr>
            <a:spLocks noGrp="1" noChangeArrowheads="1"/>
          </p:cNvSpPr>
          <p:nvPr>
            <p:ph type="body" idx="1"/>
          </p:nvPr>
        </p:nvSpPr>
        <p:spPr>
          <a:xfrm>
            <a:off x="1187450" y="1052513"/>
            <a:ext cx="7956550" cy="5611812"/>
          </a:xfrm>
        </p:spPr>
        <p:txBody>
          <a:bodyPr lIns="64008" tIns="32004" rIns="64008" bIns="32004"/>
          <a:lstStyle/>
          <a:p>
            <a:pPr>
              <a:lnSpc>
                <a:spcPct val="90000"/>
              </a:lnSpc>
            </a:pPr>
            <a:r>
              <a:rPr lang="en-US" sz="2800" smtClean="0"/>
              <a:t>A process includes:</a:t>
            </a:r>
          </a:p>
          <a:p>
            <a:pPr lvl="1">
              <a:lnSpc>
                <a:spcPct val="90000"/>
              </a:lnSpc>
            </a:pPr>
            <a:endParaRPr lang="en-US" sz="2400" smtClean="0"/>
          </a:p>
          <a:p>
            <a:pPr lvl="1">
              <a:lnSpc>
                <a:spcPct val="90000"/>
              </a:lnSpc>
            </a:pPr>
            <a:r>
              <a:rPr lang="en-US" sz="2400" smtClean="0"/>
              <a:t>Text section</a:t>
            </a:r>
          </a:p>
          <a:p>
            <a:pPr lvl="1">
              <a:lnSpc>
                <a:spcPct val="90000"/>
              </a:lnSpc>
            </a:pPr>
            <a:endParaRPr lang="en-US" sz="2400" smtClean="0"/>
          </a:p>
          <a:p>
            <a:pPr lvl="1">
              <a:lnSpc>
                <a:spcPct val="90000"/>
              </a:lnSpc>
            </a:pPr>
            <a:r>
              <a:rPr lang="en-US" sz="2400" smtClean="0"/>
              <a:t>Current Activity</a:t>
            </a:r>
          </a:p>
          <a:p>
            <a:pPr lvl="1">
              <a:lnSpc>
                <a:spcPct val="90000"/>
              </a:lnSpc>
            </a:pPr>
            <a:endParaRPr lang="en-US" sz="2400" smtClean="0"/>
          </a:p>
          <a:p>
            <a:pPr lvl="1">
              <a:lnSpc>
                <a:spcPct val="90000"/>
              </a:lnSpc>
            </a:pPr>
            <a:r>
              <a:rPr lang="en-US" sz="2400" smtClean="0"/>
              <a:t>Stack</a:t>
            </a:r>
          </a:p>
          <a:p>
            <a:pPr lvl="1">
              <a:lnSpc>
                <a:spcPct val="90000"/>
              </a:lnSpc>
            </a:pPr>
            <a:endParaRPr lang="en-US" sz="2400" smtClean="0"/>
          </a:p>
          <a:p>
            <a:pPr lvl="1">
              <a:lnSpc>
                <a:spcPct val="90000"/>
              </a:lnSpc>
            </a:pPr>
            <a:r>
              <a:rPr lang="en-US" sz="2400" smtClean="0"/>
              <a:t>Data Section</a:t>
            </a:r>
          </a:p>
          <a:p>
            <a:pPr lvl="1">
              <a:lnSpc>
                <a:spcPct val="90000"/>
              </a:lnSpc>
            </a:pPr>
            <a:endParaRPr lang="en-US" sz="2400" smtClean="0"/>
          </a:p>
          <a:p>
            <a:pPr lvl="1">
              <a:lnSpc>
                <a:spcPct val="90000"/>
              </a:lnSpc>
            </a:pPr>
            <a:r>
              <a:rPr lang="en-US" sz="2400" smtClean="0"/>
              <a:t>Heap</a:t>
            </a:r>
          </a:p>
          <a:p>
            <a:endParaRPr lang="en-US" sz="2400" smtClean="0"/>
          </a:p>
        </p:txBody>
      </p:sp>
      <p:pic>
        <p:nvPicPr>
          <p:cNvPr id="12292" name="Picture 4"/>
          <p:cNvPicPr>
            <a:picLocks noChangeAspect="1" noChangeArrowheads="1"/>
          </p:cNvPicPr>
          <p:nvPr/>
        </p:nvPicPr>
        <p:blipFill>
          <a:blip r:embed="rId4" cstate="print"/>
          <a:srcRect/>
          <a:stretch>
            <a:fillRect/>
          </a:stretch>
        </p:blipFill>
        <p:spPr bwMode="auto">
          <a:xfrm>
            <a:off x="5940425" y="1268413"/>
            <a:ext cx="2911475" cy="459898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F151EBA-F196-4C28-A735-79C03E7247E2}"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3713" y="0"/>
            <a:ext cx="6107112"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Concept</a:t>
            </a:r>
          </a:p>
        </p:txBody>
      </p:sp>
      <p:sp>
        <p:nvSpPr>
          <p:cNvPr id="6147" name="Rectangle 3"/>
          <p:cNvSpPr>
            <a:spLocks noGrp="1" noChangeArrowheads="1"/>
          </p:cNvSpPr>
          <p:nvPr>
            <p:ph type="body" idx="1"/>
          </p:nvPr>
        </p:nvSpPr>
        <p:spPr>
          <a:xfrm>
            <a:off x="1187450" y="1052513"/>
            <a:ext cx="7956550" cy="5611812"/>
          </a:xfrm>
        </p:spPr>
        <p:txBody>
          <a:bodyPr lIns="64008" tIns="32004" rIns="64008" bIns="32004">
            <a:normAutofit lnSpcReduction="10000"/>
          </a:bodyPr>
          <a:lstStyle/>
          <a:p>
            <a:pPr marL="365760" indent="-283464" fontAlgn="auto">
              <a:spcAft>
                <a:spcPts val="0"/>
              </a:spcAft>
              <a:buFont typeface="Wingdings 2"/>
              <a:buChar char=""/>
              <a:defRPr/>
            </a:pPr>
            <a:r>
              <a:rPr lang="en-US" sz="2400" b="1" dirty="0" smtClean="0"/>
              <a:t>Text Section</a:t>
            </a:r>
            <a:r>
              <a:rPr lang="en-US" sz="2400" dirty="0" smtClean="0"/>
              <a:t>: </a:t>
            </a:r>
          </a:p>
          <a:p>
            <a:pPr marL="640080" lvl="1" indent="-237744" fontAlgn="auto">
              <a:spcAft>
                <a:spcPts val="0"/>
              </a:spcAft>
              <a:buFont typeface="Verdana"/>
              <a:buChar char="◦"/>
              <a:defRPr/>
            </a:pPr>
            <a:r>
              <a:rPr lang="en-US" sz="2000" dirty="0" smtClean="0"/>
              <a:t>Program Code</a:t>
            </a:r>
            <a:endParaRPr lang="en-US" sz="2000" b="1" dirty="0" smtClean="0"/>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Current Activity: </a:t>
            </a:r>
          </a:p>
          <a:p>
            <a:pPr marL="640080" lvl="1" indent="-237744" fontAlgn="auto">
              <a:spcAft>
                <a:spcPts val="0"/>
              </a:spcAft>
              <a:buFont typeface="Verdana"/>
              <a:buChar char="◦"/>
              <a:defRPr/>
            </a:pPr>
            <a:r>
              <a:rPr lang="en-US" sz="2000" dirty="0" smtClean="0"/>
              <a:t>Program counter and contents of processor registers.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Stack </a:t>
            </a:r>
            <a:r>
              <a:rPr lang="en-US" sz="2400" dirty="0" smtClean="0"/>
              <a:t>containing temporary data</a:t>
            </a:r>
          </a:p>
          <a:p>
            <a:pPr marL="640080" lvl="1" indent="-237744" fontAlgn="auto">
              <a:spcAft>
                <a:spcPts val="0"/>
              </a:spcAft>
              <a:buFont typeface="Verdana"/>
              <a:buChar char="◦"/>
              <a:defRPr/>
            </a:pPr>
            <a:r>
              <a:rPr lang="en-US" sz="2000" dirty="0" smtClean="0"/>
              <a:t>Function parameters, return addresses, local variables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Data section </a:t>
            </a:r>
          </a:p>
          <a:p>
            <a:pPr marL="640080" lvl="1" indent="-237744" fontAlgn="auto">
              <a:spcAft>
                <a:spcPts val="0"/>
              </a:spcAft>
              <a:buFont typeface="Verdana"/>
              <a:buChar char="◦"/>
              <a:defRPr/>
            </a:pPr>
            <a:r>
              <a:rPr lang="en-US" sz="2000" dirty="0" smtClean="0"/>
              <a:t>Contains global variables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Heap </a:t>
            </a:r>
          </a:p>
          <a:p>
            <a:pPr marL="640080" lvl="1" indent="-237744" fontAlgn="auto">
              <a:spcAft>
                <a:spcPts val="0"/>
              </a:spcAft>
              <a:buFont typeface="Verdana"/>
              <a:buChar char="◦"/>
              <a:defRPr/>
            </a:pPr>
            <a:r>
              <a:rPr lang="en-US" sz="2000" dirty="0" smtClean="0"/>
              <a:t>Contains memory dynamically allocated during run time</a:t>
            </a:r>
          </a:p>
          <a:p>
            <a:pPr marL="640080" lvl="1" indent="-237744" fontAlgn="auto">
              <a:lnSpc>
                <a:spcPct val="90000"/>
              </a:lnSpc>
              <a:spcAft>
                <a:spcPts val="0"/>
              </a:spcAft>
              <a:buFont typeface="Verdana"/>
              <a:buChar char="◦"/>
              <a:defRPr/>
            </a:pPr>
            <a:endParaRPr lang="en-US" sz="2400" dirty="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03350" y="0"/>
            <a:ext cx="7497763" cy="908050"/>
          </a:xfrm>
        </p:spPr>
        <p:txBody>
          <a:bodyPr lIns="64008" tIns="32004" rIns="64008" bIns="32004"/>
          <a:lstStyle/>
          <a:p>
            <a:pPr algn="ctr" fontAlgn="auto">
              <a:spcAft>
                <a:spcPts val="0"/>
              </a:spcAft>
              <a:defRPr/>
            </a:pPr>
            <a:r>
              <a:rPr lang="en-US" sz="3900" dirty="0" smtClean="0">
                <a:solidFill>
                  <a:schemeClr val="tx2">
                    <a:satMod val="130000"/>
                  </a:schemeClr>
                </a:solidFill>
              </a:rPr>
              <a:t>The Process</a:t>
            </a:r>
          </a:p>
        </p:txBody>
      </p:sp>
      <p:sp>
        <p:nvSpPr>
          <p:cNvPr id="14339" name="Content Placeholder 2"/>
          <p:cNvSpPr>
            <a:spLocks noGrp="1"/>
          </p:cNvSpPr>
          <p:nvPr>
            <p:ph idx="1"/>
          </p:nvPr>
        </p:nvSpPr>
        <p:spPr>
          <a:xfrm>
            <a:off x="1187450" y="1125538"/>
            <a:ext cx="7747000" cy="5543550"/>
          </a:xfrm>
        </p:spPr>
        <p:txBody>
          <a:bodyPr lIns="64008" tIns="32004" rIns="64008" bIns="32004"/>
          <a:lstStyle/>
          <a:p>
            <a:r>
              <a:rPr lang="en-US" sz="2400" smtClean="0"/>
              <a:t>Program is passive entity</a:t>
            </a:r>
          </a:p>
          <a:p>
            <a:pPr lvl="1"/>
            <a:r>
              <a:rPr lang="en-US" sz="2000" smtClean="0"/>
              <a:t>A file containing list of instructions stored on disk (executable file). </a:t>
            </a:r>
          </a:p>
          <a:p>
            <a:endParaRPr lang="en-US" sz="2400" smtClean="0"/>
          </a:p>
          <a:p>
            <a:r>
              <a:rPr lang="en-US" sz="2400" smtClean="0"/>
              <a:t>Process is active </a:t>
            </a:r>
          </a:p>
          <a:p>
            <a:pPr lvl="1"/>
            <a:r>
              <a:rPr lang="en-US" sz="2000" smtClean="0"/>
              <a:t>Program becomes process when executable file loaded into memory.</a:t>
            </a:r>
          </a:p>
          <a:p>
            <a:pPr lvl="1"/>
            <a:endParaRPr lang="en-US" sz="2000" smtClean="0"/>
          </a:p>
          <a:p>
            <a:pPr lvl="1"/>
            <a:r>
              <a:rPr lang="en-US" sz="2000" smtClean="0"/>
              <a:t>A program counter having next instruction to execute and other set of associated resources.</a:t>
            </a:r>
          </a:p>
          <a:p>
            <a:pPr lvl="1"/>
            <a:endParaRPr lang="en-US" sz="2000" smtClean="0"/>
          </a:p>
          <a:p>
            <a:pPr lvl="1"/>
            <a:r>
              <a:rPr lang="en-US" sz="2000" smtClean="0"/>
              <a:t>Execution of program started via GUI mouse clicks, command line entry of its name, etc</a:t>
            </a:r>
          </a:p>
          <a:p>
            <a:endParaRPr lang="en-US" sz="2400" smtClean="0"/>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03350" y="0"/>
            <a:ext cx="7497763" cy="981075"/>
          </a:xfrm>
        </p:spPr>
        <p:txBody>
          <a:bodyPr lIns="64008" tIns="32004" rIns="64008" bIns="32004"/>
          <a:lstStyle/>
          <a:p>
            <a:pPr algn="ctr" fontAlgn="auto">
              <a:spcAft>
                <a:spcPts val="0"/>
              </a:spcAft>
              <a:defRPr/>
            </a:pPr>
            <a:r>
              <a:rPr lang="en-US" sz="3900" dirty="0" smtClean="0">
                <a:solidFill>
                  <a:schemeClr val="tx2">
                    <a:satMod val="130000"/>
                  </a:schemeClr>
                </a:solidFill>
              </a:rPr>
              <a:t>The Process</a:t>
            </a:r>
          </a:p>
        </p:txBody>
      </p:sp>
      <p:sp>
        <p:nvSpPr>
          <p:cNvPr id="15363" name="Content Placeholder 2"/>
          <p:cNvSpPr>
            <a:spLocks noGrp="1"/>
          </p:cNvSpPr>
          <p:nvPr>
            <p:ph idx="1"/>
          </p:nvPr>
        </p:nvSpPr>
        <p:spPr>
          <a:xfrm>
            <a:off x="1187450" y="1341438"/>
            <a:ext cx="7747000" cy="4824412"/>
          </a:xfrm>
        </p:spPr>
        <p:txBody>
          <a:bodyPr lIns="64008" tIns="32004" rIns="64008" bIns="32004"/>
          <a:lstStyle/>
          <a:p>
            <a:r>
              <a:rPr lang="en-US" sz="2400" dirty="0" smtClean="0"/>
              <a:t>Two processes may be associated with the same program.</a:t>
            </a:r>
          </a:p>
          <a:p>
            <a:endParaRPr lang="en-US" sz="2400" dirty="0" smtClean="0"/>
          </a:p>
          <a:p>
            <a:pPr lvl="1"/>
            <a:r>
              <a:rPr lang="en-US" sz="2000" dirty="0" smtClean="0"/>
              <a:t>Several users running different copies of same program.</a:t>
            </a:r>
          </a:p>
          <a:p>
            <a:pPr lvl="1"/>
            <a:endParaRPr lang="en-US" sz="2000" dirty="0" smtClean="0"/>
          </a:p>
          <a:p>
            <a:pPr lvl="1"/>
            <a:r>
              <a:rPr lang="en-US" sz="2000" dirty="0" smtClean="0"/>
              <a:t>One user opening several copies of same program. E.g. Web browser (Text section is same, but heap, pointers etc are different)</a:t>
            </a: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19250" y="0"/>
            <a:ext cx="6251575"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State</a:t>
            </a:r>
          </a:p>
        </p:txBody>
      </p:sp>
      <p:sp>
        <p:nvSpPr>
          <p:cNvPr id="9219" name="Rectangle 3"/>
          <p:cNvSpPr>
            <a:spLocks noGrp="1" noChangeArrowheads="1"/>
          </p:cNvSpPr>
          <p:nvPr>
            <p:ph type="body" idx="1"/>
          </p:nvPr>
        </p:nvSpPr>
        <p:spPr>
          <a:xfrm>
            <a:off x="1116013" y="1052513"/>
            <a:ext cx="7777162" cy="5616575"/>
          </a:xfrm>
        </p:spPr>
        <p:txBody>
          <a:bodyPr lIns="64008" tIns="32004" rIns="64008" bIns="32004">
            <a:normAutofit lnSpcReduction="10000"/>
          </a:bodyPr>
          <a:lstStyle/>
          <a:p>
            <a:pPr marL="365760" indent="-283464" fontAlgn="auto">
              <a:spcAft>
                <a:spcPts val="0"/>
              </a:spcAft>
              <a:buFont typeface="Wingdings 2"/>
              <a:buChar char=""/>
              <a:defRPr/>
            </a:pPr>
            <a:r>
              <a:rPr lang="en-US" sz="2800" dirty="0" smtClean="0"/>
              <a:t>As a process executes, it changes state</a:t>
            </a:r>
          </a:p>
          <a:p>
            <a:pPr marL="640080" lvl="1" indent="-237744" fontAlgn="auto">
              <a:spcAft>
                <a:spcPts val="0"/>
              </a:spcAft>
              <a:buFont typeface="Verdana"/>
              <a:buChar char="◦"/>
              <a:defRPr/>
            </a:pPr>
            <a:r>
              <a:rPr lang="en-US" sz="2400" dirty="0" smtClean="0"/>
              <a:t>State defined in </a:t>
            </a:r>
            <a:r>
              <a:rPr lang="en-US" sz="2400" i="1" dirty="0" smtClean="0"/>
              <a:t>Current Activity</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New</a:t>
            </a:r>
            <a:r>
              <a:rPr lang="en-US" sz="2400" dirty="0" smtClean="0"/>
              <a:t>:  The process is being created</a:t>
            </a:r>
          </a:p>
          <a:p>
            <a:pPr marL="640080" lvl="1" indent="-237744" fontAlgn="auto">
              <a:spcAft>
                <a:spcPts val="0"/>
              </a:spcAft>
              <a:buFont typeface="Verdana"/>
              <a:buChar char="◦"/>
              <a:defRPr/>
            </a:pPr>
            <a:endParaRPr lang="en-US" sz="2400" dirty="0" smtClean="0"/>
          </a:p>
          <a:p>
            <a:pPr marL="640080" lvl="1" indent="-237744" fontAlgn="auto">
              <a:spcAft>
                <a:spcPts val="0"/>
              </a:spcAft>
              <a:buFont typeface="Verdana"/>
              <a:buChar char="◦"/>
              <a:defRPr/>
            </a:pPr>
            <a:r>
              <a:rPr lang="en-US" sz="2400" b="1" dirty="0" smtClean="0"/>
              <a:t>Running</a:t>
            </a:r>
            <a:r>
              <a:rPr lang="en-US" sz="2400" dirty="0" smtClean="0"/>
              <a:t>:  Instructions are being executed</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Waiting</a:t>
            </a:r>
            <a:r>
              <a:rPr lang="en-US" sz="2400" dirty="0" smtClean="0"/>
              <a:t>:  The process is waiting for some event to occur (I/O completion or reception of signal)</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Ready</a:t>
            </a:r>
            <a:r>
              <a:rPr lang="en-US" sz="2400" dirty="0" smtClean="0"/>
              <a:t>:  The process is waiting to be assigned to a processor</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Terminated</a:t>
            </a:r>
            <a:r>
              <a:rPr lang="en-US" sz="2400" dirty="0" smtClean="0"/>
              <a:t>:  The process has finished execution</a:t>
            </a:r>
          </a:p>
        </p:txBody>
      </p:sp>
      <p:sp>
        <p:nvSpPr>
          <p:cNvPr id="4" name="Slide Number Placeholder 3"/>
          <p:cNvSpPr>
            <a:spLocks noGrp="1"/>
          </p:cNvSpPr>
          <p:nvPr>
            <p:ph type="sldNum" sz="quarter" idx="12"/>
          </p:nvPr>
        </p:nvSpPr>
        <p:spPr/>
        <p:txBody>
          <a:bodyPr/>
          <a:lstStyle/>
          <a:p>
            <a:pPr>
              <a:defRPr/>
            </a:pPr>
            <a:fld id="{BF151EBA-F196-4C28-A735-79C03E7247E2}" type="slidenum">
              <a:rPr lang="en-GB" smtClean="0"/>
              <a:pPr>
                <a:defRPr/>
              </a:pPr>
              <a:t>9</a:t>
            </a:fld>
            <a:endParaRPr lang="en-GB"/>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4555</TotalTime>
  <Words>2328</Words>
  <Application>Microsoft Office PowerPoint</Application>
  <PresentationFormat>On-screen Show (4:3)</PresentationFormat>
  <Paragraphs>330</Paragraphs>
  <Slides>36</Slides>
  <Notes>31</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Operating Systems</vt:lpstr>
      <vt:lpstr>Roadmap</vt:lpstr>
      <vt:lpstr>Objectives</vt:lpstr>
      <vt:lpstr>Process Concept</vt:lpstr>
      <vt:lpstr>Process Concept</vt:lpstr>
      <vt:lpstr>Process Concept</vt:lpstr>
      <vt:lpstr>The Process</vt:lpstr>
      <vt:lpstr>The Process</vt:lpstr>
      <vt:lpstr>Process State</vt:lpstr>
      <vt:lpstr>Diagram of Process State</vt:lpstr>
      <vt:lpstr>Process Control Block (PCB)</vt:lpstr>
      <vt:lpstr>Process Control Block (PCB)</vt:lpstr>
      <vt:lpstr>Process Control Block (PCB)</vt:lpstr>
      <vt:lpstr>Context Switch</vt:lpstr>
      <vt:lpstr>Context Switch</vt:lpstr>
      <vt:lpstr>CPU Switch From Process to Process</vt:lpstr>
      <vt:lpstr>Process Control Block (PCB)</vt:lpstr>
      <vt:lpstr>Process Scheduling</vt:lpstr>
      <vt:lpstr>Process Execution</vt:lpstr>
      <vt:lpstr>Trace from the processes point of view:</vt:lpstr>
      <vt:lpstr>Trace from Processors  point of view</vt:lpstr>
      <vt:lpstr>Process Scheduling</vt:lpstr>
      <vt:lpstr>Process Scheduling</vt:lpstr>
      <vt:lpstr>Representation of Process Scheduling</vt:lpstr>
      <vt:lpstr>Ready Queue And Various I/O Device Queues</vt:lpstr>
      <vt:lpstr>Schedulers</vt:lpstr>
      <vt:lpstr>Schedulers (Cont.)</vt:lpstr>
      <vt:lpstr>Schedulers (Cont.)</vt:lpstr>
      <vt:lpstr>Schedulers (cont..) Addition of Medium Term Scheduling</vt:lpstr>
      <vt:lpstr>Suspended Processes</vt:lpstr>
      <vt:lpstr>One Suspend State</vt:lpstr>
      <vt:lpstr>Two Suspend States</vt:lpstr>
      <vt:lpstr>Threads</vt:lpstr>
      <vt:lpstr>Threads</vt:lpstr>
      <vt:lpstr>Some Code Snippets Not Included in Theory Exams</vt:lpstr>
      <vt:lpstr>Process Representation in Linux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Windows User</cp:lastModifiedBy>
  <cp:revision>640</cp:revision>
  <dcterms:created xsi:type="dcterms:W3CDTF">2011-02-04T13:20:42Z</dcterms:created>
  <dcterms:modified xsi:type="dcterms:W3CDTF">2012-10-18T05:08:15Z</dcterms:modified>
</cp:coreProperties>
</file>