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535" r:id="rId2"/>
    <p:sldId id="536" r:id="rId3"/>
    <p:sldId id="554" r:id="rId4"/>
    <p:sldId id="589" r:id="rId5"/>
    <p:sldId id="555" r:id="rId6"/>
    <p:sldId id="590" r:id="rId7"/>
    <p:sldId id="591" r:id="rId8"/>
    <p:sldId id="593" r:id="rId9"/>
    <p:sldId id="559" r:id="rId10"/>
    <p:sldId id="594" r:id="rId11"/>
    <p:sldId id="596" r:id="rId12"/>
    <p:sldId id="597" r:id="rId13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5833" autoAdjust="0"/>
  </p:normalViewPr>
  <p:slideViewPr>
    <p:cSldViewPr>
      <p:cViewPr varScale="1">
        <p:scale>
          <a:sx n="81" d="100"/>
          <a:sy n="81" d="100"/>
        </p:scale>
        <p:origin x="-7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64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0156D-93AF-4028-9785-9D69C3A5C129}" type="datetimeFigureOut">
              <a:rPr lang="en-GB" smtClean="0"/>
              <a:pPr/>
              <a:t>12/10/2012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E276A-0A05-44B7-9E0F-031FDF135B4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531D786F-907D-4362-97E6-2D8722D8E46C}" type="datetimeFigureOut">
              <a:rPr lang="en-GB" smtClean="0"/>
              <a:pPr/>
              <a:t>12/10/2012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4"/>
            <a:ext cx="2945659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4"/>
            <a:ext cx="2945659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26E3D6F6-ECF8-4D9E-B592-33766298BA3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8A75D4-906F-46E2-9629-977AE8A522BB}" type="datetime1">
              <a:rPr lang="en-GB" smtClean="0"/>
              <a:t>12/10/2012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45B449-54F2-4B02-993F-18FA964EFE6C}" type="datetime1">
              <a:rPr lang="en-GB" smtClean="0"/>
              <a:t>12/10/2012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74C4AF-217A-40E1-98C3-C70D0D362DB3}" type="datetime1">
              <a:rPr lang="en-GB" smtClean="0"/>
              <a:t>12/10/2012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0D7A5-11BA-4B1C-A58B-E77BFC7B4843}" type="datetime1">
              <a:rPr lang="en-GB" smtClean="0"/>
              <a:t>12/10/2012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160B52-99AB-4D17-91E3-68A70E884D2E}" type="datetime1">
              <a:rPr lang="en-GB" smtClean="0"/>
              <a:t>12/10/2012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1C6997-6F53-4A5A-8642-9D51C71D9668}" type="datetime1">
              <a:rPr lang="en-GB" smtClean="0"/>
              <a:t>12/10/2012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C2F7EF-86B0-4EDA-8C79-84AB93C51162}" type="datetime1">
              <a:rPr lang="en-GB" smtClean="0"/>
              <a:t>12/10/2012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B5E368-733F-45AE-9452-FDBD5446EFE1}" type="datetime1">
              <a:rPr lang="en-GB" smtClean="0"/>
              <a:t>12/10/2012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3DF1F1-EE94-422E-BD11-5E8EFC12ED95}" type="datetime1">
              <a:rPr lang="en-GB" smtClean="0"/>
              <a:t>12/10/2012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81F3EE-C52F-493E-AF04-B72E2B7FBA5D}" type="datetime1">
              <a:rPr lang="en-GB" smtClean="0"/>
              <a:t>12/10/2012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E1C95B-FEED-4F7A-AF57-5E2330BDE8C0}" type="datetime1">
              <a:rPr lang="en-GB" smtClean="0"/>
              <a:t>12/10/2012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E0BFA96-32D6-4725-B8AB-8444A0449153}" type="datetime1">
              <a:rPr lang="en-GB" smtClean="0"/>
              <a:t>12/10/2012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ithmetic" TargetMode="External"/><Relationship Id="rId7" Type="http://schemas.openxmlformats.org/officeDocument/2006/relationships/slide" Target="slide9.xml"/><Relationship Id="rId2" Type="http://schemas.openxmlformats.org/officeDocument/2006/relationships/hyperlink" Target="http://en.wikipedia.org/wiki/Process_(computing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Operating_system" TargetMode="External"/><Relationship Id="rId5" Type="http://schemas.openxmlformats.org/officeDocument/2006/relationships/hyperlink" Target="http://en.wikipedia.org/wiki/Data" TargetMode="External"/><Relationship Id="rId4" Type="http://schemas.openxmlformats.org/officeDocument/2006/relationships/hyperlink" Target="http://en.wikipedia.org/wiki/I/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5616" y="548680"/>
            <a:ext cx="7406640" cy="995370"/>
          </a:xfrm>
        </p:spPr>
        <p:txBody>
          <a:bodyPr/>
          <a:lstStyle/>
          <a:p>
            <a:pPr eaLnBrk="1" hangingPunct="1"/>
            <a:r>
              <a:rPr lang="en-US" dirty="0" smtClean="0"/>
              <a:t>Operating Systems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4267497"/>
            <a:ext cx="6019800" cy="6016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Hammad Afzal</a:t>
            </a:r>
          </a:p>
          <a:p>
            <a:pPr algn="ctr" eaLnBrk="1" hangingPunct="1">
              <a:lnSpc>
                <a:spcPct val="80000"/>
              </a:lnSpc>
            </a:pPr>
            <a:endParaRPr lang="en-US" sz="2000" b="1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139429" y="4868863"/>
            <a:ext cx="4572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Department of Computer Software Engineering</a:t>
            </a:r>
            <a:endParaRPr lang="en-US" sz="1600" dirty="0"/>
          </a:p>
          <a:p>
            <a:r>
              <a:rPr lang="en-US" sz="1600" dirty="0" smtClean="0"/>
              <a:t>National </a:t>
            </a:r>
            <a:r>
              <a:rPr lang="en-US" sz="1600" dirty="0"/>
              <a:t>University of Sciences and Technology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115616" y="4572000"/>
            <a:ext cx="2436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hammad.afzal@mcs.edu.pk</a:t>
            </a:r>
          </a:p>
        </p:txBody>
      </p:sp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5759624" y="1916832"/>
            <a:ext cx="338437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3 (b)</a:t>
            </a:r>
          </a:p>
          <a:p>
            <a:r>
              <a:rPr lang="en-US" sz="2400" b="1" dirty="0" smtClean="0"/>
              <a:t>Process Management</a:t>
            </a:r>
            <a:endParaRPr lang="en-US" sz="2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FF4A-0327-4AD6-9658-7EC25D13B331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924944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GB" sz="3100" dirty="0" smtClean="0"/>
              <a:t>Some Code Snippets</a:t>
            </a:r>
            <a:br>
              <a:rPr lang="en-GB" sz="3100" dirty="0" smtClean="0"/>
            </a:br>
            <a:r>
              <a:rPr lang="en-GB" sz="3600" dirty="0" smtClean="0"/>
              <a:t>Not included in Theory Exam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FF4A-0327-4AD6-9658-7EC25D13B33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0"/>
            <a:ext cx="8229600" cy="980727"/>
          </a:xfrm>
        </p:spPr>
        <p:txBody>
          <a:bodyPr lIns="64008" tIns="32004" rIns="64008" bIns="32004">
            <a:noAutofit/>
          </a:bodyPr>
          <a:lstStyle/>
          <a:p>
            <a:pPr algn="ctr"/>
            <a:r>
              <a:rPr lang="en-US" sz="3600" dirty="0" smtClean="0"/>
              <a:t>C Program Forking Separate Process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7704" y="908720"/>
            <a:ext cx="6552728" cy="594928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4008" tIns="32004" rIns="64008" bIns="32004"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#include &lt;sys/</a:t>
            </a:r>
            <a:r>
              <a:rPr lang="en-US" sz="1600" b="1" dirty="0" err="1" smtClean="0">
                <a:latin typeface="Monaco" charset="0"/>
              </a:rPr>
              <a:t>types.h</a:t>
            </a:r>
            <a:r>
              <a:rPr lang="en-US" sz="1600" b="1" dirty="0" smtClean="0">
                <a:latin typeface="Monaco" charset="0"/>
              </a:rPr>
              <a:t>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#include &lt;studio.h&gt;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#include &lt;unistd.h&gt;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int main()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pid_t  pid;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	/* fork another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	pid = fork();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	if (pid &lt; 0) { /* error occurred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		fprintf (stderr, "Fork Failed");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		return 1;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	else if (pid == 0) { /* child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		</a:t>
            </a:r>
            <a:r>
              <a:rPr lang="en-US" sz="1600" b="1" dirty="0" err="1" smtClean="0">
                <a:latin typeface="Monaco" charset="0"/>
              </a:rPr>
              <a:t>execlp</a:t>
            </a:r>
            <a:r>
              <a:rPr lang="en-US" sz="1600" b="1" dirty="0" smtClean="0">
                <a:latin typeface="Monaco" charset="0"/>
              </a:rPr>
              <a:t>("/bin/</a:t>
            </a:r>
            <a:r>
              <a:rPr lang="en-US" sz="1600" b="1" dirty="0" err="1" smtClean="0">
                <a:latin typeface="Monaco" charset="0"/>
              </a:rPr>
              <a:t>ls</a:t>
            </a:r>
            <a:r>
              <a:rPr lang="en-US" sz="1600" b="1" dirty="0" smtClean="0">
                <a:latin typeface="Monaco" charset="0"/>
              </a:rPr>
              <a:t>", "</a:t>
            </a:r>
            <a:r>
              <a:rPr lang="en-US" sz="1600" b="1" dirty="0" err="1" smtClean="0">
                <a:latin typeface="Monaco" charset="0"/>
              </a:rPr>
              <a:t>ls</a:t>
            </a:r>
            <a:r>
              <a:rPr lang="en-US" sz="1600" b="1" dirty="0" smtClean="0">
                <a:latin typeface="Monaco" charset="0"/>
              </a:rPr>
              <a:t>", NULL);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	else { /* parent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		/* parent will wait for the child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		wait (NULL);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		printf ("Child Complete");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	return 0;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FF4A-0327-4AD6-9658-7EC25D13B33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0"/>
            <a:ext cx="8100392" cy="764704"/>
          </a:xfrm>
        </p:spPr>
        <p:txBody>
          <a:bodyPr>
            <a:normAutofit/>
          </a:bodyPr>
          <a:lstStyle/>
          <a:p>
            <a:r>
              <a:rPr lang="en-GB" sz="3200" dirty="0" smtClean="0"/>
              <a:t>Process Termination (Wikipedia)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908720"/>
            <a:ext cx="7746064" cy="5949280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There are many reasons for process termination:</a:t>
            </a:r>
          </a:p>
          <a:p>
            <a:r>
              <a:rPr lang="en-GB" dirty="0" smtClean="0"/>
              <a:t>Batch job issues halt instruction</a:t>
            </a:r>
          </a:p>
          <a:p>
            <a:r>
              <a:rPr lang="en-GB" dirty="0" smtClean="0"/>
              <a:t>User logs off</a:t>
            </a:r>
          </a:p>
          <a:p>
            <a:r>
              <a:rPr lang="en-GB" dirty="0" smtClean="0">
                <a:hlinkClick r:id="rId2" tooltip="Process (computing)"/>
              </a:rPr>
              <a:t>Process</a:t>
            </a:r>
            <a:r>
              <a:rPr lang="en-GB" dirty="0" smtClean="0"/>
              <a:t> executes a service request to terminate</a:t>
            </a:r>
          </a:p>
          <a:p>
            <a:r>
              <a:rPr lang="en-GB" dirty="0" smtClean="0"/>
              <a:t>Error and fault conditions</a:t>
            </a:r>
          </a:p>
          <a:p>
            <a:r>
              <a:rPr lang="en-GB" dirty="0" smtClean="0"/>
              <a:t>Normal completion</a:t>
            </a:r>
          </a:p>
          <a:p>
            <a:r>
              <a:rPr lang="en-GB" dirty="0" smtClean="0"/>
              <a:t>Time limit exceeded</a:t>
            </a:r>
          </a:p>
          <a:p>
            <a:r>
              <a:rPr lang="en-GB" dirty="0" smtClean="0"/>
              <a:t>Memory unavailable</a:t>
            </a:r>
          </a:p>
          <a:p>
            <a:r>
              <a:rPr lang="en-GB" dirty="0" smtClean="0"/>
              <a:t>Bounds violation; for example: attempted access of (non-existent) 11th element of a 10-element array</a:t>
            </a:r>
          </a:p>
          <a:p>
            <a:r>
              <a:rPr lang="en-GB" dirty="0" smtClean="0"/>
              <a:t>Protection error; for example: attempted write to read-only file</a:t>
            </a:r>
          </a:p>
          <a:p>
            <a:r>
              <a:rPr lang="en-GB" dirty="0" smtClean="0">
                <a:hlinkClick r:id="rId3" tooltip="Arithmetic"/>
              </a:rPr>
              <a:t>Arithmetic</a:t>
            </a:r>
            <a:r>
              <a:rPr lang="en-GB" dirty="0" smtClean="0"/>
              <a:t> error; for example: attempted division by zero</a:t>
            </a:r>
          </a:p>
          <a:p>
            <a:r>
              <a:rPr lang="en-GB" dirty="0" smtClean="0"/>
              <a:t>Time overrun; for example: process waited longer than a specified maximum for an event</a:t>
            </a:r>
          </a:p>
          <a:p>
            <a:r>
              <a:rPr lang="en-GB" dirty="0" smtClean="0">
                <a:hlinkClick r:id="rId4" tooltip="I/O"/>
              </a:rPr>
              <a:t>I/O</a:t>
            </a:r>
            <a:r>
              <a:rPr lang="en-GB" dirty="0" smtClean="0"/>
              <a:t> failure</a:t>
            </a:r>
          </a:p>
          <a:p>
            <a:r>
              <a:rPr lang="en-GB" dirty="0" smtClean="0"/>
              <a:t>Invalid instruction; for example: when a process tries to execute data (text)</a:t>
            </a:r>
          </a:p>
          <a:p>
            <a:r>
              <a:rPr lang="en-GB" dirty="0" smtClean="0"/>
              <a:t>Privileged instruction</a:t>
            </a:r>
          </a:p>
          <a:p>
            <a:r>
              <a:rPr lang="en-GB" dirty="0" smtClean="0">
                <a:hlinkClick r:id="rId5" tooltip="Data"/>
              </a:rPr>
              <a:t>Data</a:t>
            </a:r>
            <a:r>
              <a:rPr lang="en-GB" dirty="0" smtClean="0"/>
              <a:t> misuse</a:t>
            </a:r>
          </a:p>
          <a:p>
            <a:r>
              <a:rPr lang="en-GB" dirty="0" smtClean="0">
                <a:hlinkClick r:id="rId6" tooltip="Operating system"/>
              </a:rPr>
              <a:t>Operating system</a:t>
            </a:r>
            <a:r>
              <a:rPr lang="en-GB" dirty="0" smtClean="0"/>
              <a:t> intervention; for example: to resolve a deadlock</a:t>
            </a:r>
          </a:p>
          <a:p>
            <a:r>
              <a:rPr lang="en-GB" dirty="0" smtClean="0"/>
              <a:t>Parent terminates so child processes terminate (cascading termination)</a:t>
            </a:r>
          </a:p>
          <a:p>
            <a:r>
              <a:rPr lang="en-GB" dirty="0" smtClean="0"/>
              <a:t>Parent request</a:t>
            </a:r>
          </a:p>
          <a:p>
            <a:r>
              <a:rPr lang="en-GB" dirty="0" smtClean="0"/>
              <a:t>fatal error</a:t>
            </a:r>
          </a:p>
          <a:p>
            <a:r>
              <a:rPr lang="en-GB" dirty="0" smtClean="0">
                <a:hlinkClick r:id="rId7" action="ppaction://hlinksldjump"/>
              </a:rPr>
              <a:t>Back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FF4A-0327-4AD6-9658-7EC25D13B33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277416"/>
            <a:ext cx="6380692" cy="576263"/>
          </a:xfrm>
        </p:spPr>
        <p:txBody>
          <a:bodyPr lIns="64008" tIns="32004" rIns="64008" bIns="32004">
            <a:noAutofit/>
          </a:bodyPr>
          <a:lstStyle/>
          <a:p>
            <a:pPr algn="ctr"/>
            <a:r>
              <a:rPr lang="en-US" sz="3900" dirty="0" smtClean="0"/>
              <a:t>Roadmap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246584"/>
            <a:ext cx="7416824" cy="4918719"/>
          </a:xfrm>
        </p:spPr>
        <p:txBody>
          <a:bodyPr lIns="64008" tIns="32004" rIns="64008" bIns="32004">
            <a:normAutofit/>
          </a:bodyPr>
          <a:lstStyle/>
          <a:p>
            <a:r>
              <a:rPr lang="en-US" sz="2400" dirty="0" smtClean="0"/>
              <a:t>Operations on Processes</a:t>
            </a:r>
          </a:p>
          <a:p>
            <a:pPr lvl="1"/>
            <a:r>
              <a:rPr lang="en-US" sz="2000" dirty="0" smtClean="0"/>
              <a:t>Creation of Process</a:t>
            </a:r>
          </a:p>
          <a:p>
            <a:pPr lvl="1"/>
            <a:r>
              <a:rPr lang="en-US" sz="2000" dirty="0" smtClean="0"/>
              <a:t>Termination of Process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FF4A-0327-4AD6-9658-7EC25D13B331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0"/>
            <a:ext cx="7498080" cy="1143000"/>
          </a:xfrm>
        </p:spPr>
        <p:txBody>
          <a:bodyPr lIns="64008" tIns="32004" rIns="64008" bIns="32004">
            <a:normAutofit/>
          </a:bodyPr>
          <a:lstStyle/>
          <a:p>
            <a:pPr algn="ctr"/>
            <a:r>
              <a:rPr lang="en-US" sz="3900" dirty="0" smtClean="0"/>
              <a:t>Process Creation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124744"/>
            <a:ext cx="7607300" cy="5076825"/>
          </a:xfrm>
        </p:spPr>
        <p:txBody>
          <a:bodyPr lIns="64008" tIns="32004" rIns="64008" bIns="32004">
            <a:normAutofit/>
          </a:bodyPr>
          <a:lstStyle/>
          <a:p>
            <a:r>
              <a:rPr lang="en-US" sz="2400" b="1" dirty="0" smtClean="0"/>
              <a:t>Parent </a:t>
            </a:r>
            <a:r>
              <a:rPr lang="en-US" sz="2400" dirty="0" smtClean="0"/>
              <a:t>process create </a:t>
            </a:r>
            <a:r>
              <a:rPr lang="en-US" sz="2400" b="1" dirty="0" smtClean="0"/>
              <a:t>children </a:t>
            </a:r>
            <a:r>
              <a:rPr lang="en-US" sz="2400" dirty="0" smtClean="0"/>
              <a:t>processes, which, in turn create other processes, forming a tree of processes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Create-Process System Call</a:t>
            </a:r>
          </a:p>
          <a:p>
            <a:pPr lvl="1"/>
            <a:r>
              <a:rPr lang="en-US" sz="2000" dirty="0" smtClean="0"/>
              <a:t>Creating process is called parent process.</a:t>
            </a:r>
          </a:p>
          <a:p>
            <a:pPr lvl="1"/>
            <a:r>
              <a:rPr lang="en-US" sz="2000" dirty="0" smtClean="0"/>
              <a:t>Created processes are called children of the process</a:t>
            </a:r>
          </a:p>
          <a:p>
            <a:endParaRPr lang="en-US" sz="500" dirty="0" smtClean="0"/>
          </a:p>
          <a:p>
            <a:endParaRPr lang="en-US" sz="2400" dirty="0" smtClean="0"/>
          </a:p>
          <a:p>
            <a:r>
              <a:rPr lang="en-US" sz="2400" dirty="0" smtClean="0"/>
              <a:t>Generally, process identified and managed via </a:t>
            </a:r>
            <a:r>
              <a:rPr lang="en-US" sz="2400" b="1" dirty="0" smtClean="0"/>
              <a:t>a process identifier </a:t>
            </a:r>
            <a:r>
              <a:rPr lang="en-US" sz="2400" dirty="0" smtClean="0"/>
              <a:t>(</a:t>
            </a:r>
            <a:r>
              <a:rPr lang="en-US" sz="2400" b="1" dirty="0" smtClean="0"/>
              <a:t>pid</a:t>
            </a:r>
            <a:r>
              <a:rPr lang="en-US" sz="2400" dirty="0" smtClean="0"/>
              <a:t>)</a:t>
            </a:r>
          </a:p>
          <a:p>
            <a:endParaRPr lang="en-US" sz="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FF4A-0327-4AD6-9658-7EC25D13B331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4624"/>
            <a:ext cx="8100392" cy="576263"/>
          </a:xfrm>
        </p:spPr>
        <p:txBody>
          <a:bodyPr lIns="64008" tIns="32004" rIns="64008" bIns="32004">
            <a:noAutofit/>
          </a:bodyPr>
          <a:lstStyle/>
          <a:p>
            <a:pPr algn="ctr"/>
            <a:r>
              <a:rPr lang="en-US" sz="3900" dirty="0" smtClean="0"/>
              <a:t>A Tree of Processes on Solaris</a:t>
            </a:r>
          </a:p>
        </p:txBody>
      </p:sp>
      <p:pic>
        <p:nvPicPr>
          <p:cNvPr id="26627" name="Picture 6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758419"/>
            <a:ext cx="7036039" cy="609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FF4A-0327-4AD6-9658-7EC25D13B331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0"/>
            <a:ext cx="7616825" cy="576263"/>
          </a:xfrm>
        </p:spPr>
        <p:txBody>
          <a:bodyPr lIns="64008" tIns="32004" rIns="64008" bIns="32004">
            <a:noAutofit/>
          </a:bodyPr>
          <a:lstStyle/>
          <a:p>
            <a:pPr algn="ctr"/>
            <a:r>
              <a:rPr lang="en-US" sz="3900" dirty="0" smtClean="0"/>
              <a:t>Process Creation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836712"/>
            <a:ext cx="8172400" cy="3888432"/>
          </a:xfrm>
        </p:spPr>
        <p:txBody>
          <a:bodyPr lIns="64008" tIns="32004" rIns="64008" bIns="32004">
            <a:normAutofit fontScale="92500" lnSpcReduction="20000"/>
          </a:bodyPr>
          <a:lstStyle/>
          <a:p>
            <a:pPr>
              <a:buNone/>
            </a:pPr>
            <a:r>
              <a:rPr lang="en-US" sz="2400" b="1" dirty="0" smtClean="0"/>
              <a:t>Resource Sharing</a:t>
            </a:r>
          </a:p>
          <a:p>
            <a:pPr lvl="1">
              <a:buNone/>
            </a:pPr>
            <a:endParaRPr lang="en-US" sz="2000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Execution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1340768"/>
            <a:ext cx="7920880" cy="26468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Process needs resources (CPU time, memory, files, I/O devices). Sub-process may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obtain resources from OS. </a:t>
            </a:r>
            <a:r>
              <a:rPr lang="en-US" sz="2000" b="1" dirty="0" smtClean="0"/>
              <a:t>OR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Obtain subset of resources of parent process. </a:t>
            </a:r>
            <a:r>
              <a:rPr lang="en-US" sz="2000" b="1" dirty="0" smtClean="0"/>
              <a:t>OR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Parent may partition resources or share them among children (e.g. memory, files). </a:t>
            </a:r>
            <a:r>
              <a:rPr lang="en-US" sz="2000" b="1" dirty="0" smtClean="0"/>
              <a:t>AND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Initializing data may also be passed to child process.</a:t>
            </a:r>
          </a:p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4941168"/>
            <a:ext cx="7630615" cy="13542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When process creates a new process, two possibilities</a:t>
            </a:r>
          </a:p>
          <a:p>
            <a:pPr lvl="1"/>
            <a:r>
              <a:rPr lang="en-US" sz="2000" dirty="0" smtClean="0"/>
              <a:t>Parent continues to execute concurrently with children</a:t>
            </a:r>
          </a:p>
          <a:p>
            <a:pPr lvl="1"/>
            <a:r>
              <a:rPr lang="en-US" sz="2000" dirty="0" smtClean="0"/>
              <a:t>Parent waits until some or all children terminate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FF4A-0327-4AD6-9658-7EC25D13B331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0"/>
            <a:ext cx="7616825" cy="576263"/>
          </a:xfrm>
        </p:spPr>
        <p:txBody>
          <a:bodyPr lIns="64008" tIns="32004" rIns="64008" bIns="32004">
            <a:noAutofit/>
          </a:bodyPr>
          <a:lstStyle/>
          <a:p>
            <a:pPr algn="ctr"/>
            <a:r>
              <a:rPr lang="en-US" sz="3900" dirty="0" smtClean="0"/>
              <a:t>Process Creation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836712"/>
            <a:ext cx="8028384" cy="5184576"/>
          </a:xfrm>
        </p:spPr>
        <p:txBody>
          <a:bodyPr lIns="64008" tIns="32004" rIns="64008" bIns="32004">
            <a:normAutofit/>
          </a:bodyPr>
          <a:lstStyle/>
          <a:p>
            <a:r>
              <a:rPr lang="en-US" sz="2400" dirty="0" smtClean="0"/>
              <a:t>Address space</a:t>
            </a:r>
          </a:p>
          <a:p>
            <a:pPr lvl="1"/>
            <a:r>
              <a:rPr lang="en-US" sz="2000" dirty="0" smtClean="0"/>
              <a:t>Child duplicate of parent (same program and data as parent)</a:t>
            </a:r>
          </a:p>
          <a:p>
            <a:pPr lvl="1"/>
            <a:r>
              <a:rPr lang="en-US" sz="2000" dirty="0" smtClean="0"/>
              <a:t>Child has a program loaded into it</a:t>
            </a:r>
          </a:p>
          <a:p>
            <a:pPr lvl="1"/>
            <a:endParaRPr lang="en-US" sz="2400" dirty="0" smtClean="0"/>
          </a:p>
          <a:p>
            <a:r>
              <a:rPr lang="en-US" sz="2400" b="1" dirty="0" smtClean="0"/>
              <a:t>UNIX examples</a:t>
            </a:r>
          </a:p>
          <a:p>
            <a:pPr lvl="1"/>
            <a:r>
              <a:rPr lang="en-US" sz="2400" b="1" dirty="0" smtClean="0"/>
              <a:t>fork</a:t>
            </a:r>
            <a:r>
              <a:rPr lang="en-US" sz="2400" dirty="0" smtClean="0"/>
              <a:t> system call creates new process.</a:t>
            </a:r>
          </a:p>
          <a:p>
            <a:pPr lvl="2"/>
            <a:r>
              <a:rPr lang="en-US" sz="2000" dirty="0" smtClean="0"/>
              <a:t>New process consists of a copy of address space of original process.</a:t>
            </a:r>
          </a:p>
          <a:p>
            <a:pPr lvl="2"/>
            <a:endParaRPr lang="en-US" sz="2000" dirty="0" smtClean="0"/>
          </a:p>
          <a:p>
            <a:pPr lvl="2"/>
            <a:r>
              <a:rPr lang="en-US" sz="2000" dirty="0" smtClean="0"/>
              <a:t>Both processes continue execution after fork(): </a:t>
            </a:r>
          </a:p>
          <a:p>
            <a:pPr lvl="2"/>
            <a:endParaRPr lang="en-US" sz="2000" dirty="0" smtClean="0">
              <a:solidFill>
                <a:srgbClr val="FF0000"/>
              </a:solidFill>
            </a:endParaRP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The return code for fork() is zero for new process (child) and process identifier (of child) for parent process.</a:t>
            </a:r>
          </a:p>
          <a:p>
            <a:pPr lvl="2"/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55776" y="6093296"/>
            <a:ext cx="571188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Programming: Try this at home or lab or anywhere</a:t>
            </a:r>
            <a:endParaRPr lang="en-GB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FF4A-0327-4AD6-9658-7EC25D13B331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0"/>
            <a:ext cx="7498080" cy="908720"/>
          </a:xfrm>
        </p:spPr>
        <p:txBody>
          <a:bodyPr/>
          <a:lstStyle/>
          <a:p>
            <a:r>
              <a:rPr lang="en-US" sz="4400" dirty="0" smtClean="0"/>
              <a:t>Process Creation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268760"/>
            <a:ext cx="7498080" cy="345638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Unix Example (Contd…)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exec</a:t>
            </a:r>
            <a:r>
              <a:rPr lang="en-US" sz="2400" dirty="0" smtClean="0"/>
              <a:t> system call used by one of two processes after a </a:t>
            </a:r>
            <a:r>
              <a:rPr lang="en-US" sz="2400" b="1" dirty="0" smtClean="0"/>
              <a:t>fork</a:t>
            </a:r>
            <a:r>
              <a:rPr lang="en-US" sz="2400" dirty="0" smtClean="0"/>
              <a:t> to replace the process’ memory space with a new program</a:t>
            </a:r>
          </a:p>
          <a:p>
            <a:pPr lvl="1"/>
            <a:r>
              <a:rPr lang="en-US" sz="2000" b="1" dirty="0" smtClean="0"/>
              <a:t>exec</a:t>
            </a:r>
            <a:r>
              <a:rPr lang="en-US" sz="2000" dirty="0" smtClean="0"/>
              <a:t> loads binary file into memory (destroying the memory image of program containing exec() and starts its execution.</a:t>
            </a:r>
          </a:p>
          <a:p>
            <a:pPr lvl="1"/>
            <a:r>
              <a:rPr lang="en-US" sz="2000" dirty="0" smtClean="0"/>
              <a:t>Parent process either continues or creates new children or waits for termination of child (using wait() system call)</a:t>
            </a:r>
          </a:p>
          <a:p>
            <a:endParaRPr lang="en-US" sz="2400" dirty="0" smtClean="0"/>
          </a:p>
          <a:p>
            <a:endParaRPr lang="en-GB" dirty="0"/>
          </a:p>
        </p:txBody>
      </p:sp>
      <p:pic>
        <p:nvPicPr>
          <p:cNvPr id="4" name="Picture 4" descr="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9955" y="5157192"/>
            <a:ext cx="750252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FF4A-0327-4AD6-9658-7EC25D13B331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0"/>
            <a:ext cx="7498080" cy="1143000"/>
          </a:xfrm>
        </p:spPr>
        <p:txBody>
          <a:bodyPr lIns="64008" tIns="32004" rIns="64008" bIns="32004">
            <a:normAutofit/>
          </a:bodyPr>
          <a:lstStyle/>
          <a:p>
            <a:pPr algn="ctr"/>
            <a:r>
              <a:rPr lang="en-US" sz="3900" dirty="0" smtClean="0"/>
              <a:t>Process Termination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052736"/>
            <a:ext cx="7776864" cy="5616624"/>
          </a:xfrm>
        </p:spPr>
        <p:txBody>
          <a:bodyPr lIns="64008" tIns="32004" rIns="64008" bIns="32004">
            <a:noAutofit/>
          </a:bodyPr>
          <a:lstStyle/>
          <a:p>
            <a:r>
              <a:rPr lang="en-US" sz="2400" dirty="0" smtClean="0"/>
              <a:t>Process executes last statement and asks the operating system to delete it (</a:t>
            </a:r>
            <a:r>
              <a:rPr lang="en-US" sz="2400" b="1" dirty="0" smtClean="0"/>
              <a:t>exit() system call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Output data from child to parent (via </a:t>
            </a:r>
            <a:r>
              <a:rPr lang="en-US" sz="2000" b="1" dirty="0" smtClean="0"/>
              <a:t>wait system call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Process’ resources are de-allocated by operating system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Process may terminate other process using appropriate system call</a:t>
            </a:r>
          </a:p>
          <a:p>
            <a:pPr lvl="1"/>
            <a:r>
              <a:rPr lang="en-US" sz="2000" dirty="0" smtClean="0"/>
              <a:t>Usually only p</a:t>
            </a:r>
            <a:r>
              <a:rPr lang="en-US" sz="1800" dirty="0" smtClean="0"/>
              <a:t>arent may terminate execution of children processes (</a:t>
            </a:r>
            <a:r>
              <a:rPr lang="en-US" sz="1800" b="1" dirty="0" smtClean="0"/>
              <a:t>abort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Parent needs to know the identity of children.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3728" y="5373216"/>
            <a:ext cx="571188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Programming: Try this at home or lab or anywhere</a:t>
            </a:r>
            <a:endParaRPr lang="en-GB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FF4A-0327-4AD6-9658-7EC25D13B331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0"/>
            <a:ext cx="7498080" cy="1143000"/>
          </a:xfrm>
        </p:spPr>
        <p:txBody>
          <a:bodyPr lIns="64008" tIns="32004" rIns="64008" bIns="32004">
            <a:normAutofit/>
          </a:bodyPr>
          <a:lstStyle/>
          <a:p>
            <a:pPr algn="ctr"/>
            <a:r>
              <a:rPr lang="en-US" sz="3900" dirty="0" smtClean="0"/>
              <a:t>Process Termination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052736"/>
            <a:ext cx="8172400" cy="3312368"/>
          </a:xfrm>
        </p:spPr>
        <p:txBody>
          <a:bodyPr lIns="64008" tIns="32004" rIns="64008" bIns="32004">
            <a:noAutofit/>
          </a:bodyPr>
          <a:lstStyle/>
          <a:p>
            <a:r>
              <a:rPr lang="en-US" sz="2400" dirty="0" smtClean="0"/>
              <a:t>The termination can be invoked due to many reasons such as:</a:t>
            </a:r>
          </a:p>
          <a:p>
            <a:pPr lvl="2"/>
            <a:endParaRPr lang="en-US" sz="2000" dirty="0" smtClean="0"/>
          </a:p>
          <a:p>
            <a:pPr lvl="2"/>
            <a:r>
              <a:rPr lang="en-US" sz="2000" dirty="0" smtClean="0"/>
              <a:t>Task assigned to child is no longer required.</a:t>
            </a:r>
          </a:p>
          <a:p>
            <a:pPr lvl="2"/>
            <a:endParaRPr lang="en-US" dirty="0" smtClean="0"/>
          </a:p>
          <a:p>
            <a:pPr lvl="2"/>
            <a:r>
              <a:rPr lang="en-US" sz="2000" dirty="0" smtClean="0"/>
              <a:t>Parent is exiting and OS does not allow child to continue if its parent terminates</a:t>
            </a:r>
          </a:p>
          <a:p>
            <a:pPr lvl="3"/>
            <a:r>
              <a:rPr lang="en-US" sz="1800" dirty="0" smtClean="0"/>
              <a:t>All children terminate with parent - cascading termination</a:t>
            </a:r>
          </a:p>
          <a:p>
            <a:pPr lvl="3"/>
            <a:r>
              <a:rPr lang="en-US" sz="1800" dirty="0" smtClean="0">
                <a:hlinkClick r:id="rId3" action="ppaction://hlinksldjump"/>
              </a:rPr>
              <a:t>(Additional List from Wikipedia)</a:t>
            </a:r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1600" y="4581128"/>
            <a:ext cx="8172400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Unix, parent process is informed with wait() system call about termination of child process.</a:t>
            </a:r>
          </a:p>
          <a:p>
            <a:pPr lvl="2" algn="ctr"/>
            <a:r>
              <a:rPr lang="en-US" dirty="0" smtClean="0"/>
              <a:t>Wait returns the process id of child</a:t>
            </a:r>
          </a:p>
          <a:p>
            <a:pPr lvl="2" algn="ctr"/>
            <a:r>
              <a:rPr lang="en-US" dirty="0" smtClean="0"/>
              <a:t>If parent terminates, all children processes are assigned init() as parent process</a:t>
            </a:r>
          </a:p>
          <a:p>
            <a:pPr algn="ctr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FF4A-0327-4AD6-9658-7EC25D13B33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3981</TotalTime>
  <Words>700</Words>
  <Application>Microsoft Office PowerPoint</Application>
  <PresentationFormat>On-screen Show (4:3)</PresentationFormat>
  <Paragraphs>140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Operating Systems</vt:lpstr>
      <vt:lpstr>Roadmap</vt:lpstr>
      <vt:lpstr>Process Creation</vt:lpstr>
      <vt:lpstr>A Tree of Processes on Solaris</vt:lpstr>
      <vt:lpstr>Process Creation (Cont.)</vt:lpstr>
      <vt:lpstr>Process Creation (Cont.)</vt:lpstr>
      <vt:lpstr>Process Creation (Cont.)</vt:lpstr>
      <vt:lpstr>Process Termination</vt:lpstr>
      <vt:lpstr>Process Termination</vt:lpstr>
      <vt:lpstr>Some Code Snippets Not included in Theory Exam</vt:lpstr>
      <vt:lpstr>C Program Forking Separate Process</vt:lpstr>
      <vt:lpstr>Process Termination (Wikipedia)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Fundamentals</dc:title>
  <dc:creator>Hammad</dc:creator>
  <cp:lastModifiedBy>Windows User</cp:lastModifiedBy>
  <cp:revision>676</cp:revision>
  <dcterms:created xsi:type="dcterms:W3CDTF">2011-02-04T13:20:42Z</dcterms:created>
  <dcterms:modified xsi:type="dcterms:W3CDTF">2012-10-11T20:16:29Z</dcterms:modified>
</cp:coreProperties>
</file>