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535" r:id="rId2"/>
    <p:sldId id="536" r:id="rId3"/>
    <p:sldId id="560" r:id="rId4"/>
    <p:sldId id="589" r:id="rId5"/>
    <p:sldId id="561" r:id="rId6"/>
    <p:sldId id="563" r:id="rId7"/>
    <p:sldId id="590" r:id="rId8"/>
    <p:sldId id="591" r:id="rId9"/>
    <p:sldId id="564" r:id="rId10"/>
    <p:sldId id="594" r:id="rId11"/>
    <p:sldId id="595" r:id="rId1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9" autoAdjust="0"/>
  </p:normalViewPr>
  <p:slideViewPr>
    <p:cSldViewPr>
      <p:cViewPr varScale="1">
        <p:scale>
          <a:sx n="57" d="100"/>
          <a:sy n="57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156D-93AF-4028-9785-9D69C3A5C129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276A-0A05-44B7-9E0F-031FDF135B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548680"/>
            <a:ext cx="7406640" cy="995370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267497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Hammad Afzal</a:t>
            </a:r>
          </a:p>
          <a:p>
            <a:pPr algn="ctr"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39429" y="4868863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Department of Computer Software Engineering</a:t>
            </a:r>
            <a:endParaRPr lang="en-US" sz="1600" dirty="0"/>
          </a:p>
          <a:p>
            <a:r>
              <a:rPr lang="en-US" sz="1600" dirty="0" smtClean="0"/>
              <a:t>National </a:t>
            </a:r>
            <a:r>
              <a:rPr lang="en-US" sz="1600" dirty="0"/>
              <a:t>University of Sciences and Technology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15616" y="4572000"/>
            <a:ext cx="2436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hammad.afzal@mcs.edu.pk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5759624" y="1916832"/>
            <a:ext cx="3384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3 (c)</a:t>
            </a:r>
          </a:p>
          <a:p>
            <a:r>
              <a:rPr lang="en-US" b="1" dirty="0" smtClean="0"/>
              <a:t>Process Management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77416"/>
            <a:ext cx="75692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916832"/>
            <a:ext cx="7056784" cy="345638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4008" tIns="32004" rIns="64008" bIns="32004">
            <a:normAutofit/>
          </a:bodyPr>
          <a:lstStyle/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while (true) 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{</a:t>
            </a:r>
            <a:br>
              <a:rPr lang="en-US" sz="2000" b="1" dirty="0" smtClean="0">
                <a:latin typeface="Monaco" charset="0"/>
              </a:rPr>
            </a:br>
            <a:r>
              <a:rPr lang="en-US" sz="2000" b="1" dirty="0" smtClean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     }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8100392" cy="692696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Bounded Buffer – Consumer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052736"/>
            <a:ext cx="6768752" cy="468052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4008" tIns="32004" rIns="64008" bIns="32004"/>
          <a:lstStyle/>
          <a:p>
            <a:pPr>
              <a:buFont typeface="Monotype Sorts" charset="2"/>
              <a:buNone/>
            </a:pPr>
            <a:r>
              <a:rPr lang="en-US" b="1" dirty="0" smtClean="0">
                <a:latin typeface="Monaco" charset="0"/>
              </a:rPr>
              <a:t>	</a:t>
            </a:r>
            <a:r>
              <a:rPr lang="en-US" sz="2000" b="1" dirty="0" smtClean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000" b="1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000" b="1" i="1" dirty="0" smtClean="0">
                <a:latin typeface="Monaco" charset="0"/>
              </a:rPr>
              <a:t>     </a:t>
            </a:r>
            <a:r>
              <a:rPr lang="en-US" sz="2000" b="1" dirty="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77416"/>
            <a:ext cx="6380692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46584"/>
            <a:ext cx="7416824" cy="4918719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Inter-Process Communication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 of IPC Systems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Inter-process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59632" y="980728"/>
            <a:ext cx="7632848" cy="5624513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000" dirty="0" smtClean="0"/>
              <a:t>Processes within a system may be </a:t>
            </a:r>
            <a:r>
              <a:rPr lang="en-US" sz="2000" b="1" dirty="0" smtClean="0"/>
              <a:t>independent </a:t>
            </a:r>
            <a:r>
              <a:rPr lang="en-US" sz="2000" dirty="0" smtClean="0"/>
              <a:t>or </a:t>
            </a:r>
            <a:r>
              <a:rPr lang="en-US" sz="2000" b="1" dirty="0" smtClean="0"/>
              <a:t>cooperating</a:t>
            </a:r>
          </a:p>
          <a:p>
            <a:endParaRPr lang="en-US" sz="2400" dirty="0" smtClean="0"/>
          </a:p>
          <a:p>
            <a:r>
              <a:rPr lang="en-US" sz="2000" dirty="0" smtClean="0"/>
              <a:t>Cooperating process can affect or be affected by other </a:t>
            </a:r>
            <a:r>
              <a:rPr lang="en-US" sz="2000" dirty="0" smtClean="0"/>
              <a:t>processes. </a:t>
            </a:r>
            <a:endParaRPr lang="en-US" sz="2000" dirty="0" smtClean="0"/>
          </a:p>
          <a:p>
            <a:pPr lvl="1"/>
            <a:r>
              <a:rPr lang="en-US" sz="2000" dirty="0" smtClean="0"/>
              <a:t>Any process sharing data with other.</a:t>
            </a:r>
          </a:p>
          <a:p>
            <a:endParaRPr lang="en-US" sz="2400" dirty="0" smtClean="0"/>
          </a:p>
          <a:p>
            <a:r>
              <a:rPr lang="en-US" sz="2400" dirty="0" smtClean="0"/>
              <a:t>Reasons for cooperating processes:</a:t>
            </a:r>
          </a:p>
          <a:p>
            <a:pPr lvl="1"/>
            <a:r>
              <a:rPr lang="en-US" sz="2000" b="1" dirty="0" smtClean="0"/>
              <a:t>Information sharing</a:t>
            </a:r>
            <a:r>
              <a:rPr lang="en-US" sz="2000" dirty="0" smtClean="0"/>
              <a:t>: </a:t>
            </a:r>
          </a:p>
          <a:p>
            <a:pPr lvl="2"/>
            <a:r>
              <a:rPr lang="en-US" sz="1600" dirty="0" smtClean="0"/>
              <a:t>e.g. a share file</a:t>
            </a:r>
          </a:p>
          <a:p>
            <a:pPr lvl="1"/>
            <a:r>
              <a:rPr lang="en-US" sz="2000" b="1" dirty="0" smtClean="0"/>
              <a:t>Computation speedup</a:t>
            </a:r>
            <a:r>
              <a:rPr lang="en-US" sz="2000" dirty="0" smtClean="0"/>
              <a:t>: </a:t>
            </a:r>
          </a:p>
          <a:p>
            <a:pPr lvl="2"/>
            <a:r>
              <a:rPr lang="en-US" sz="1600" dirty="0" smtClean="0"/>
              <a:t>break process into sub tasks and each will execute in parallel with other (given multiple process units)</a:t>
            </a:r>
          </a:p>
          <a:p>
            <a:pPr lvl="1"/>
            <a:r>
              <a:rPr lang="en-US" sz="2000" b="1" dirty="0" smtClean="0"/>
              <a:t>Modularity: </a:t>
            </a:r>
          </a:p>
          <a:p>
            <a:pPr lvl="2"/>
            <a:r>
              <a:rPr lang="en-US" sz="1600" dirty="0" smtClean="0"/>
              <a:t>dividing the system into separate processes and threads</a:t>
            </a: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620688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Inter-process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71600" y="980728"/>
            <a:ext cx="8172400" cy="5624513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b="1" dirty="0" smtClean="0"/>
              <a:t>Two models of IPC</a:t>
            </a:r>
          </a:p>
          <a:p>
            <a:pPr lvl="1"/>
            <a:r>
              <a:rPr lang="en-US" sz="2000" u="sng" dirty="0" smtClean="0"/>
              <a:t>Shared memory (SM): </a:t>
            </a:r>
          </a:p>
          <a:p>
            <a:pPr lvl="2"/>
            <a:r>
              <a:rPr lang="en-US" sz="1600" dirty="0" smtClean="0"/>
              <a:t>A region of memory that is shared by cooperating processes is established.</a:t>
            </a:r>
          </a:p>
          <a:p>
            <a:pPr lvl="2"/>
            <a:r>
              <a:rPr lang="en-US" sz="1600" dirty="0" smtClean="0"/>
              <a:t>Process then read and write data in shared region.</a:t>
            </a:r>
          </a:p>
          <a:p>
            <a:endParaRPr lang="en-US" sz="2400" dirty="0" smtClean="0"/>
          </a:p>
          <a:p>
            <a:pPr lvl="1"/>
            <a:r>
              <a:rPr lang="en-US" sz="2000" u="sng" dirty="0" smtClean="0"/>
              <a:t>Message passing (MP)</a:t>
            </a:r>
          </a:p>
          <a:p>
            <a:pPr lvl="2"/>
            <a:r>
              <a:rPr lang="en-US" sz="1600" dirty="0" smtClean="0"/>
              <a:t>Messages exchanged between two processes.</a:t>
            </a:r>
          </a:p>
          <a:p>
            <a:endParaRPr lang="en-US" sz="2400" dirty="0" smtClean="0"/>
          </a:p>
          <a:p>
            <a:r>
              <a:rPr lang="en-US" sz="2400" dirty="0" smtClean="0"/>
              <a:t>Many systems implement both mechanisms.</a:t>
            </a:r>
          </a:p>
          <a:p>
            <a:pPr lvl="1"/>
            <a:r>
              <a:rPr lang="en-US" sz="2000" dirty="0" smtClean="0"/>
              <a:t>SM allows maximum speed; System calls required only to establish shared memory region.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MP </a:t>
            </a:r>
            <a:r>
              <a:rPr lang="en-US" sz="2000" dirty="0" smtClean="0"/>
              <a:t>useful for exchange small data; easier to implement for inter-computer communication. Slower than SM as they are implemented using system calls (kernel intervention).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844824"/>
            <a:ext cx="6453717" cy="428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9375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Shared Memory Systems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2736"/>
            <a:ext cx="8100392" cy="5805264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Shared Memory region resides in address space of creating process.</a:t>
            </a:r>
          </a:p>
          <a:p>
            <a:endParaRPr lang="en-US" sz="2400" dirty="0" smtClean="0"/>
          </a:p>
          <a:p>
            <a:r>
              <a:rPr lang="en-US" sz="2400" dirty="0" smtClean="0"/>
              <a:t>Other processes attach them to shared region.</a:t>
            </a:r>
          </a:p>
          <a:p>
            <a:endParaRPr lang="en-US" sz="2400" dirty="0" smtClean="0"/>
          </a:p>
          <a:p>
            <a:r>
              <a:rPr lang="en-US" sz="2400" dirty="0" smtClean="0"/>
              <a:t>OS restricts processes to read/write in other’s space.</a:t>
            </a:r>
          </a:p>
          <a:p>
            <a:pPr lvl="1"/>
            <a:r>
              <a:rPr lang="en-US" sz="2000" dirty="0" smtClean="0"/>
              <a:t>SO Both process must agree to remove this restriction.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Processes ensure that they are not writing to  same location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920880" cy="5400600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Paradigm for cooperating processes, </a:t>
            </a:r>
          </a:p>
          <a:p>
            <a:pPr lvl="1"/>
            <a:r>
              <a:rPr lang="en-US" sz="2000" u="sng" dirty="0" smtClean="0"/>
              <a:t>Producer </a:t>
            </a:r>
            <a:r>
              <a:rPr lang="en-US" sz="2000" dirty="0" smtClean="0"/>
              <a:t>process produces information that is consumed by a </a:t>
            </a:r>
            <a:r>
              <a:rPr lang="en-US" sz="2000" i="1" dirty="0" smtClean="0"/>
              <a:t>consumer</a:t>
            </a:r>
            <a:r>
              <a:rPr lang="en-US" sz="2000" dirty="0" smtClean="0"/>
              <a:t> process. </a:t>
            </a:r>
            <a:endParaRPr lang="en-US" sz="2000" dirty="0" smtClean="0"/>
          </a:p>
          <a:p>
            <a:pPr lvl="2"/>
            <a:r>
              <a:rPr lang="en-US" sz="1600" dirty="0" smtClean="0"/>
              <a:t>E.g</a:t>
            </a:r>
            <a:r>
              <a:rPr lang="en-US" sz="1600" dirty="0" smtClean="0"/>
              <a:t>. compiler produces assembly code that is used by assembler.</a:t>
            </a:r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Shared Memory implementation: </a:t>
            </a:r>
          </a:p>
          <a:p>
            <a:pPr lvl="1"/>
            <a:r>
              <a:rPr lang="en-US" sz="2000" dirty="0" smtClean="0"/>
              <a:t>A buffer in shared memory space available that can be filled by producer and emptied by consumer.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Producer and consumer must synchronize.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920880" cy="5877272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Two types of Buffers.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Unbounded-buffer places no practical limit on the size of the buffer.</a:t>
            </a:r>
          </a:p>
          <a:p>
            <a:pPr lvl="1"/>
            <a:r>
              <a:rPr lang="en-US" sz="2000" dirty="0" smtClean="0"/>
              <a:t>Bounded-buffer assumes that there is a fixed buffer size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The code for accessing and sharing the memory region should be written by application programmer.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79" y="0"/>
            <a:ext cx="8074025" cy="717848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200" dirty="0" smtClean="0"/>
              <a:t>Bounded-Buffer – Shared-Memory 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272808" cy="5472608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Shared data</a:t>
            </a:r>
          </a:p>
          <a:p>
            <a:pPr marL="867569">
              <a:buNone/>
            </a:pPr>
            <a:endParaRPr lang="en-US" sz="2000" dirty="0" smtClean="0"/>
          </a:p>
          <a:p>
            <a:pPr marL="867569">
              <a:buNone/>
            </a:pPr>
            <a:r>
              <a:rPr lang="en-US" sz="2000" dirty="0" smtClean="0"/>
              <a:t>#define BUFFER_SIZE 10</a:t>
            </a:r>
          </a:p>
          <a:p>
            <a:pPr marL="867569">
              <a:buNone/>
            </a:pPr>
            <a:r>
              <a:rPr lang="en-US" sz="2000" dirty="0" smtClean="0"/>
              <a:t>typedef struct {</a:t>
            </a:r>
          </a:p>
          <a:p>
            <a:pPr marL="867569">
              <a:buNone/>
            </a:pPr>
            <a:r>
              <a:rPr lang="en-US" sz="2000" dirty="0" smtClean="0"/>
              <a:t>	. . .</a:t>
            </a:r>
          </a:p>
          <a:p>
            <a:pPr marL="867569">
              <a:buNone/>
            </a:pPr>
            <a:r>
              <a:rPr lang="en-US" sz="2000" dirty="0" smtClean="0"/>
              <a:t>} item;</a:t>
            </a:r>
          </a:p>
          <a:p>
            <a:pPr marL="867569">
              <a:buNone/>
            </a:pPr>
            <a:endParaRPr lang="en-US" sz="1400" dirty="0" smtClean="0"/>
          </a:p>
          <a:p>
            <a:pPr marL="867569">
              <a:buNone/>
            </a:pPr>
            <a:r>
              <a:rPr lang="en-US" sz="2000" dirty="0" smtClean="0"/>
              <a:t>item buffer[BUFFER_SIZE];</a:t>
            </a:r>
          </a:p>
          <a:p>
            <a:pPr marL="867569">
              <a:buNone/>
            </a:pPr>
            <a:r>
              <a:rPr lang="en-US" sz="2000" dirty="0" smtClean="0"/>
              <a:t>int in = 0;</a:t>
            </a:r>
          </a:p>
          <a:p>
            <a:pPr marL="867569">
              <a:buNone/>
            </a:pPr>
            <a:r>
              <a:rPr lang="en-US" sz="2000" dirty="0" smtClean="0"/>
              <a:t>int out = 0;</a:t>
            </a:r>
          </a:p>
          <a:p>
            <a:endParaRPr lang="en-US" sz="2800" dirty="0" smtClean="0"/>
          </a:p>
          <a:p>
            <a:r>
              <a:rPr lang="en-US" sz="2000" dirty="0" smtClean="0"/>
              <a:t>Solution is correct, but can only use BUFFER_SIZE-1 elements</a:t>
            </a:r>
          </a:p>
          <a:p>
            <a:pPr marL="1599089" lvl="3">
              <a:buNone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4140</TotalTime>
  <Words>376</Words>
  <Application>Microsoft Office PowerPoint</Application>
  <PresentationFormat>On-screen Show (4:3)</PresentationFormat>
  <Paragraphs>97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Operating Systems</vt:lpstr>
      <vt:lpstr>Roadmap</vt:lpstr>
      <vt:lpstr>Inter-process Communication</vt:lpstr>
      <vt:lpstr>Inter-process Communication</vt:lpstr>
      <vt:lpstr>Communications Models </vt:lpstr>
      <vt:lpstr>Shared Memory Systems</vt:lpstr>
      <vt:lpstr>Producer-Consumer Problem</vt:lpstr>
      <vt:lpstr>Producer-Consumer Problem</vt:lpstr>
      <vt:lpstr>Bounded-Buffer – Shared-Memory Solution</vt:lpstr>
      <vt:lpstr>Bounded-Buffer – Producer</vt:lpstr>
      <vt:lpstr>Bounded Buffer – Consumer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766</cp:revision>
  <dcterms:created xsi:type="dcterms:W3CDTF">2011-02-04T13:20:42Z</dcterms:created>
  <dcterms:modified xsi:type="dcterms:W3CDTF">2012-10-11T04:08:05Z</dcterms:modified>
</cp:coreProperties>
</file>