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535" r:id="rId2"/>
    <p:sldId id="545" r:id="rId3"/>
    <p:sldId id="546" r:id="rId4"/>
    <p:sldId id="547" r:id="rId5"/>
    <p:sldId id="548" r:id="rId6"/>
    <p:sldId id="607" r:id="rId7"/>
    <p:sldId id="552" r:id="rId8"/>
    <p:sldId id="553" r:id="rId9"/>
    <p:sldId id="554" r:id="rId10"/>
    <p:sldId id="608" r:id="rId11"/>
    <p:sldId id="612" r:id="rId12"/>
    <p:sldId id="555" r:id="rId13"/>
    <p:sldId id="613" r:id="rId14"/>
    <p:sldId id="609" r:id="rId15"/>
    <p:sldId id="556" r:id="rId16"/>
    <p:sldId id="557" r:id="rId17"/>
    <p:sldId id="614" r:id="rId18"/>
    <p:sldId id="559" r:id="rId19"/>
    <p:sldId id="610" r:id="rId20"/>
    <p:sldId id="561" r:id="rId21"/>
    <p:sldId id="562" r:id="rId22"/>
    <p:sldId id="615" r:id="rId23"/>
    <p:sldId id="611" r:id="rId24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74" autoAdjust="0"/>
  </p:normalViewPr>
  <p:slideViewPr>
    <p:cSldViewPr>
      <p:cViewPr varScale="1">
        <p:scale>
          <a:sx n="57" d="100"/>
          <a:sy n="57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304" y="1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1AA375-0382-4490-9DBD-757901B53530}" type="datetimeFigureOut">
              <a:rPr lang="en-GB"/>
              <a:pPr>
                <a:defRPr/>
              </a:pPr>
              <a:t>31/10/2012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38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304" y="9721238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C9F217-98C0-49E4-AD4E-9D968B7604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304" y="1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724996D-15B1-49FA-B0D7-9850013C8387}" type="datetimeFigureOut">
              <a:rPr lang="en-GB"/>
              <a:pPr>
                <a:defRPr/>
              </a:pPr>
              <a:t>31/10/2012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17" y="4862265"/>
            <a:ext cx="5682643" cy="46055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238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304" y="9721238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113E68-8AB4-49FF-BCE4-51FD42D573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451C71-C82B-42BB-A61A-75BC2A1E025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One problem with a pure priority scheduling scheme is that lower-priority processes may suffer starvation.</a:t>
            </a:r>
          </a:p>
          <a:p>
            <a:pPr lvl="1">
              <a:buFontTx/>
              <a:buChar char="•"/>
            </a:pPr>
            <a:r>
              <a:rPr lang="en-NZ" smtClean="0"/>
              <a:t> This will happen if there is always a steady supply of higher-priority ready processes. </a:t>
            </a:r>
          </a:p>
          <a:p>
            <a:pPr lvl="1">
              <a:buFontTx/>
              <a:buChar char="•"/>
            </a:pPr>
            <a:r>
              <a:rPr lang="en-NZ" smtClean="0"/>
              <a:t> If this behaviour is not desirable, the priority of a process can change with its age or execution history.</a:t>
            </a:r>
            <a:endParaRPr lang="en-US" smtClean="0"/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73C412-0A55-4880-9252-935A5AA063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48454B-59C7-4147-A8B1-741153A6506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A clock interrupt is generated at periodic intervals.</a:t>
            </a:r>
          </a:p>
          <a:p>
            <a:pPr lvl="1">
              <a:buFontTx/>
              <a:buChar char="•"/>
            </a:pPr>
            <a:r>
              <a:rPr lang="en-NZ" smtClean="0"/>
              <a:t> When the interrupt occurs, the currently running process is placed in the ready queue, and the next ready job is selected on a FCFS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1A2A2C-7F0C-4358-B928-4E692E88234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48454B-59C7-4147-A8B1-741153A6506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D2B311-8C79-4C45-B1AD-6838AC9A26D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51FB76-C68B-4FF4-911C-3AEA5952457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As per usual:</a:t>
            </a:r>
          </a:p>
          <a:p>
            <a:pPr lvl="1">
              <a:buFontTx/>
              <a:buChar char="•"/>
            </a:pPr>
            <a:r>
              <a:rPr lang="en-NZ" dirty="0" smtClean="0"/>
              <a:t> New processes arrive and join the ready queue, which is managed on an FCFS basis.</a:t>
            </a:r>
          </a:p>
          <a:p>
            <a:pPr lvl="1">
              <a:buFontTx/>
              <a:buChar char="•"/>
            </a:pPr>
            <a:r>
              <a:rPr lang="en-NZ" dirty="0" smtClean="0"/>
              <a:t> When a running process times out, it is returned to the ready queue.</a:t>
            </a:r>
          </a:p>
          <a:p>
            <a:pPr lvl="1">
              <a:buFontTx/>
              <a:buChar char="•"/>
            </a:pPr>
            <a:r>
              <a:rPr lang="en-NZ" dirty="0" smtClean="0"/>
              <a:t> When a process is blocked for I/O, it joins an I/O queue. </a:t>
            </a:r>
          </a:p>
          <a:p>
            <a:endParaRPr lang="en-NZ" dirty="0" smtClean="0"/>
          </a:p>
          <a:p>
            <a:r>
              <a:rPr lang="en-NZ" dirty="0" smtClean="0"/>
              <a:t>The new feature is an FCFS auxiliary queue to which processes are moved after being released from an I/O block. </a:t>
            </a:r>
          </a:p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When a dispatching decision is to be made, processes in the auxiliary queue get preference over those in the main ready queue.</a:t>
            </a:r>
          </a:p>
          <a:p>
            <a:endParaRPr lang="en-NZ" dirty="0" smtClean="0"/>
          </a:p>
          <a:p>
            <a:r>
              <a:rPr lang="en-NZ" dirty="0" smtClean="0"/>
              <a:t>When a process is dispatched from the auxiliary queue, it runs no longer than a time equal to the basic time quantum minus the total time spent running since it was last selected from the main ready queue. </a:t>
            </a:r>
          </a:p>
          <a:p>
            <a:endParaRPr lang="en-NZ" dirty="0" smtClean="0"/>
          </a:p>
          <a:p>
            <a:r>
              <a:rPr lang="en-NZ" dirty="0" smtClean="0"/>
              <a:t>Performance studies indicate that this approach is indeed superior to round robin in terms of fairness.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47C83D-6D45-4543-870E-F1974FD6E0E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AE9AFF-BEA2-45A6-B5D3-EFE2BB145E5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AE9AFF-BEA2-45A6-B5D3-EFE2BB145E5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A670DC-EF1B-419F-AD4D-2D54A840FE7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33FADF-021D-43BF-851A-6EBBEA8FFA6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B0A000-455F-43C6-8D95-80ABA049323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B0A000-455F-43C6-8D95-80ABA049323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A670DC-EF1B-419F-AD4D-2D54A840FE7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03941-C0E6-44A5-B83E-7E1E646B88E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5588E5-2341-45C1-87C1-DF22DEC7247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03941-C0E6-44A5-B83E-7E1E646B88E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5160C-5A1D-4AEA-8C00-BE4436C44CA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4440B3-8FB0-45C4-98EA-54D6B363D2D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D229E-73E5-4B92-BC46-03676CA79CA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4440B3-8FB0-45C4-98EA-54D6B363D2D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CDC7CF-60CB-4AEE-89FA-EB149E32430F}" type="datetimeFigureOut">
              <a:rPr lang="en-GB"/>
              <a:pPr>
                <a:defRPr/>
              </a:pPr>
              <a:t>31/10/2012</a:t>
            </a:fld>
            <a:endParaRPr lang="en-GB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AE5F5B-A856-4F6B-8E20-29466F3A52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65B24-8800-49B4-AF5E-C04D1ACD5E0A}" type="datetimeFigureOut">
              <a:rPr lang="en-GB"/>
              <a:pPr>
                <a:defRPr/>
              </a:pPr>
              <a:t>31/10/2012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2CA0B-86DD-40BC-ABD7-6E6272D091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C1600-FB92-40BF-B443-63A366367DA7}" type="datetimeFigureOut">
              <a:rPr lang="en-GB"/>
              <a:pPr>
                <a:defRPr/>
              </a:pPr>
              <a:t>31/10/2012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F22CF-BE72-4376-9748-6B585BEACE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7423C-E403-4520-95B3-B77871793254}" type="datetimeFigureOut">
              <a:rPr lang="en-GB"/>
              <a:pPr>
                <a:defRPr/>
              </a:pPr>
              <a:t>31/10/2012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A6656-99CA-4640-9CA4-2B3CBF8752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38683F-3696-46B2-9227-FD2747DB3801}" type="datetimeFigureOut">
              <a:rPr lang="en-GB"/>
              <a:pPr>
                <a:defRPr/>
              </a:pPr>
              <a:t>31/10/2012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EC320D-E8DA-4E22-9E89-16916DE742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51654-2E38-4676-AB24-BF3DB07119AF}" type="datetimeFigureOut">
              <a:rPr lang="en-GB"/>
              <a:pPr>
                <a:defRPr/>
              </a:pPr>
              <a:t>31/10/2012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BF4E4-D122-460F-ADFB-EE3F2D1716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811D4E-51D9-4961-9DE7-A2DA3D3B3C6C}" type="datetimeFigureOut">
              <a:rPr lang="en-GB"/>
              <a:pPr>
                <a:defRPr/>
              </a:pPr>
              <a:t>31/10/2012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1F4693-D796-4D6A-BA36-5EC3A1A222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49432-9345-4487-AFCE-7098C0272C9F}" type="datetimeFigureOut">
              <a:rPr lang="en-GB"/>
              <a:pPr>
                <a:defRPr/>
              </a:pPr>
              <a:t>31/10/2012</a:t>
            </a:fld>
            <a:endParaRPr lang="en-GB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C44BE-11E1-430C-8F48-D064CFE7CD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41BFF8-E006-446F-B916-51F9ADDE250D}" type="datetimeFigureOut">
              <a:rPr lang="en-GB"/>
              <a:pPr>
                <a:defRPr/>
              </a:pPr>
              <a:t>31/10/2012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8541D8-D175-472A-A4F2-AD3CE7BB72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1626AC-640A-4D15-A21C-76F52E8746EE}" type="datetimeFigureOut">
              <a:rPr lang="en-GB"/>
              <a:pPr>
                <a:defRPr/>
              </a:pPr>
              <a:t>31/10/2012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9D2D22-083B-44E3-AC72-04E54E7347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8083BF-BDB8-4BED-97B6-B907CD9336C9}" type="datetimeFigureOut">
              <a:rPr lang="en-GB"/>
              <a:pPr>
                <a:defRPr/>
              </a:pPr>
              <a:t>31/10/2012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162E1C-1F56-47B7-B42D-8149CD0A58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282293A-4B2D-4D24-BAF2-3A2E99B7E15F}" type="datetimeFigureOut">
              <a:rPr lang="en-GB"/>
              <a:pPr>
                <a:defRPr/>
              </a:pPr>
              <a:t>31/10/2012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113616D-D2F5-4892-A339-4EDD071062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28" r:id="rId2"/>
    <p:sldLayoutId id="2147483934" r:id="rId3"/>
    <p:sldLayoutId id="2147483929" r:id="rId4"/>
    <p:sldLayoutId id="2147483935" r:id="rId5"/>
    <p:sldLayoutId id="2147483930" r:id="rId6"/>
    <p:sldLayoutId id="2147483936" r:id="rId7"/>
    <p:sldLayoutId id="2147483937" r:id="rId8"/>
    <p:sldLayoutId id="2147483938" r:id="rId9"/>
    <p:sldLayoutId id="2147483931" r:id="rId10"/>
    <p:sldLayoutId id="21474839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188640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267200"/>
            <a:ext cx="6019800" cy="6016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0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16013" y="4572000"/>
            <a:ext cx="2436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ill Sans MT"/>
              </a:rPr>
              <a:t>hammad.afzal@mcs.edu.pk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292725" y="1916113"/>
            <a:ext cx="38512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Gill Sans MT"/>
              </a:rPr>
              <a:t>Chapter </a:t>
            </a:r>
            <a:r>
              <a:rPr lang="en-US" sz="2800" dirty="0" smtClean="0">
                <a:latin typeface="Gill Sans MT"/>
              </a:rPr>
              <a:t>5b</a:t>
            </a:r>
            <a:endParaRPr lang="en-US" sz="2800" dirty="0">
              <a:latin typeface="Gill Sans MT"/>
            </a:endParaRPr>
          </a:p>
          <a:p>
            <a:r>
              <a:rPr lang="en-US" sz="2800" b="1" dirty="0">
                <a:latin typeface="Gill Sans MT"/>
              </a:rPr>
              <a:t>Process Scheduling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772318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Priority Scheduling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08720"/>
            <a:ext cx="8100392" cy="3744416"/>
          </a:xfrm>
        </p:spPr>
        <p:txBody>
          <a:bodyPr/>
          <a:lstStyle/>
          <a:p>
            <a:r>
              <a:rPr lang="en-US" sz="2000" dirty="0" smtClean="0"/>
              <a:t>Internal and External Priorities</a:t>
            </a:r>
          </a:p>
          <a:p>
            <a:r>
              <a:rPr lang="en-US" sz="2000" dirty="0" smtClean="0">
                <a:sym typeface="Symbol" pitchFamily="18" charset="2"/>
              </a:rPr>
              <a:t>Internal</a:t>
            </a:r>
          </a:p>
          <a:p>
            <a:pPr lvl="1"/>
            <a:r>
              <a:rPr lang="en-US" sz="1600" dirty="0" smtClean="0">
                <a:sym typeface="Symbol" pitchFamily="18" charset="2"/>
              </a:rPr>
              <a:t>Features internal to OS determine this priority.</a:t>
            </a:r>
          </a:p>
          <a:p>
            <a:pPr lvl="1"/>
            <a:r>
              <a:rPr lang="en-US" sz="1600" dirty="0" smtClean="0">
                <a:sym typeface="Symbol" pitchFamily="18" charset="2"/>
              </a:rPr>
              <a:t>Examples: time limits, memory </a:t>
            </a:r>
            <a:r>
              <a:rPr lang="en-US" sz="1600" dirty="0" smtClean="0">
                <a:sym typeface="Symbol" pitchFamily="18" charset="2"/>
              </a:rPr>
              <a:t>requirements, </a:t>
            </a:r>
            <a:r>
              <a:rPr lang="en-US" sz="1600" dirty="0" err="1" smtClean="0">
                <a:sym typeface="Symbol" pitchFamily="18" charset="2"/>
              </a:rPr>
              <a:t>nunmber</a:t>
            </a:r>
            <a:r>
              <a:rPr lang="en-US" sz="1600" dirty="0" smtClean="0">
                <a:sym typeface="Symbol" pitchFamily="18" charset="2"/>
              </a:rPr>
              <a:t> of open files, ratio of </a:t>
            </a:r>
            <a:r>
              <a:rPr lang="en-US" sz="1600" dirty="0" err="1" smtClean="0">
                <a:sym typeface="Symbol" pitchFamily="18" charset="2"/>
              </a:rPr>
              <a:t>avg</a:t>
            </a:r>
            <a:r>
              <a:rPr lang="en-US" sz="1600" dirty="0" smtClean="0">
                <a:sym typeface="Symbol" pitchFamily="18" charset="2"/>
              </a:rPr>
              <a:t> I/O burst to CPU burst </a:t>
            </a:r>
            <a:r>
              <a:rPr lang="en-US" sz="1600" dirty="0" smtClean="0">
                <a:sym typeface="Symbol" pitchFamily="18" charset="2"/>
              </a:rPr>
              <a:t>etc.</a:t>
            </a:r>
          </a:p>
          <a:p>
            <a:endParaRPr lang="en-US" sz="2000" dirty="0" smtClean="0">
              <a:sym typeface="Symbol" pitchFamily="18" charset="2"/>
            </a:endParaRPr>
          </a:p>
          <a:p>
            <a:r>
              <a:rPr lang="en-US" sz="2000" dirty="0" smtClean="0">
                <a:sym typeface="Symbol" pitchFamily="18" charset="2"/>
              </a:rPr>
              <a:t>External</a:t>
            </a:r>
            <a:endParaRPr lang="en-US" sz="2000" dirty="0" smtClean="0">
              <a:sym typeface="Symbol" pitchFamily="18" charset="2"/>
            </a:endParaRPr>
          </a:p>
          <a:p>
            <a:pPr lvl="1"/>
            <a:r>
              <a:rPr lang="en-US" sz="1600" dirty="0" smtClean="0">
                <a:sym typeface="Symbol" pitchFamily="18" charset="2"/>
              </a:rPr>
              <a:t>Features external to OS determine this priority</a:t>
            </a:r>
            <a:r>
              <a:rPr lang="en-US" sz="1600" dirty="0" smtClean="0">
                <a:sym typeface="Symbol" pitchFamily="18" charset="2"/>
              </a:rPr>
              <a:t>.</a:t>
            </a:r>
          </a:p>
          <a:p>
            <a:pPr lvl="1"/>
            <a:r>
              <a:rPr lang="en-US" sz="1600" dirty="0" smtClean="0">
                <a:sym typeface="Symbol" pitchFamily="18" charset="2"/>
              </a:rPr>
              <a:t>Examples: importance of the process, the type and amount of funds being paid for computer use etc.</a:t>
            </a:r>
            <a:endParaRPr lang="en-US" sz="1600" dirty="0" smtClean="0">
              <a:sym typeface="Symbol" pitchFamily="18" charset="2"/>
            </a:endParaRPr>
          </a:p>
          <a:p>
            <a:endParaRPr lang="en-US" sz="2000" dirty="0" smtClean="0"/>
          </a:p>
          <a:p>
            <a:r>
              <a:rPr lang="en-US" sz="2000" dirty="0" smtClean="0"/>
              <a:t>Priority scheduling can be</a:t>
            </a:r>
          </a:p>
          <a:p>
            <a:pPr lvl="1"/>
            <a:r>
              <a:rPr lang="en-US" sz="1600" dirty="0" smtClean="0"/>
              <a:t>Preemptive</a:t>
            </a:r>
          </a:p>
          <a:p>
            <a:pPr lvl="1"/>
            <a:r>
              <a:rPr lang="en-US" sz="1600" dirty="0" smtClean="0"/>
              <a:t>Non-preemptive</a:t>
            </a:r>
          </a:p>
          <a:p>
            <a:pPr lvl="1"/>
            <a:endParaRPr lang="en-US" sz="1600" dirty="0" smtClean="0">
              <a:sym typeface="Symbol" pitchFamily="18" charset="2"/>
            </a:endParaRPr>
          </a:p>
          <a:p>
            <a:endParaRPr lang="en-US" sz="2000" dirty="0" smtClean="0">
              <a:sym typeface="Symbol" pitchFamily="18" charset="2"/>
            </a:endParaRPr>
          </a:p>
          <a:p>
            <a:pPr algn="ctr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A very interesting example in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Priority Scheduling: </a:t>
            </a:r>
            <a:r>
              <a:rPr lang="en-NZ" sz="3600" dirty="0" smtClean="0"/>
              <a:t>Starvation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1403648" y="1600200"/>
            <a:ext cx="6264696" cy="391703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Problem:</a:t>
            </a:r>
          </a:p>
          <a:p>
            <a:pPr lvl="1" eaLnBrk="1" hangingPunct="1"/>
            <a:r>
              <a:rPr lang="en-US" sz="2000" dirty="0" smtClean="0"/>
              <a:t>Lower-priority may suffer starvation if there is a steady supply of high priority processes.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Solution</a:t>
            </a:r>
          </a:p>
          <a:p>
            <a:pPr lvl="1" eaLnBrk="1" hangingPunct="1"/>
            <a:r>
              <a:rPr lang="en-US" sz="2000" b="1" dirty="0" smtClean="0"/>
              <a:t>Aging</a:t>
            </a:r>
            <a:r>
              <a:rPr lang="en-US" sz="2000" dirty="0" smtClean="0"/>
              <a:t>: Allow </a:t>
            </a:r>
            <a:r>
              <a:rPr lang="en-US" sz="2000" dirty="0" smtClean="0"/>
              <a:t>a process to change its priority based on its age or execution history</a:t>
            </a:r>
          </a:p>
          <a:p>
            <a:pPr eaLnBrk="1" hangingPunct="1"/>
            <a:endParaRPr lang="en-NZ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836712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Round Robin (RR)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702550" cy="3816424"/>
          </a:xfrm>
        </p:spPr>
        <p:txBody>
          <a:bodyPr/>
          <a:lstStyle/>
          <a:p>
            <a:r>
              <a:rPr lang="en-US" sz="2000" dirty="0" smtClean="0"/>
              <a:t>Designed specially for time-sharing systems.</a:t>
            </a:r>
          </a:p>
          <a:p>
            <a:endParaRPr lang="en-US" sz="2000" dirty="0" smtClean="0"/>
          </a:p>
          <a:p>
            <a:r>
              <a:rPr lang="en-US" sz="2000" dirty="0" smtClean="0"/>
              <a:t>A small unit of time called time quantum or time slice is used.</a:t>
            </a:r>
          </a:p>
          <a:p>
            <a:pPr lvl="1"/>
            <a:r>
              <a:rPr lang="en-US" sz="1600" dirty="0" smtClean="0"/>
              <a:t>Timer interrupts every quantum to schedule next </a:t>
            </a:r>
            <a:r>
              <a:rPr lang="en-US" sz="1600" dirty="0" smtClean="0"/>
              <a:t>process</a:t>
            </a:r>
          </a:p>
          <a:p>
            <a:endParaRPr lang="en-US" sz="2000" dirty="0" smtClean="0"/>
          </a:p>
          <a:p>
            <a:r>
              <a:rPr lang="en-US" sz="2000" dirty="0" smtClean="0"/>
              <a:t>Each process gets a small unit of CPU time (</a:t>
            </a:r>
            <a:r>
              <a:rPr lang="en-US" sz="2000" b="1" dirty="0" smtClean="0"/>
              <a:t>time quantum </a:t>
            </a:r>
            <a:r>
              <a:rPr lang="en-US" sz="2000" dirty="0" smtClean="0"/>
              <a:t>q), usually 10-100 milliseconds.  After this time has elapsed, the process is preempted and added to the end of the ready queue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 smtClean="0"/>
              <a:t>The ready queue is circular queue</a:t>
            </a:r>
          </a:p>
          <a:p>
            <a:endParaRPr lang="en-US" sz="2000" dirty="0" smtClean="0"/>
          </a:p>
          <a:p>
            <a:r>
              <a:rPr lang="en-US" sz="2000" dirty="0" smtClean="0"/>
              <a:t>Is it preemptive or non-preemptive?</a:t>
            </a:r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43808" y="5013176"/>
            <a:ext cx="47756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Similar to FCFS, but preemption is added.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allAtOnce"/>
      <p:bldP spid="4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Round Robin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>
          <a:xfrm>
            <a:off x="1115616" y="1600200"/>
            <a:ext cx="7571184" cy="495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Clock interrupt is generated at periodic intervals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When an interrupt occurs, the currently running process is placed in the ready queue</a:t>
            </a:r>
          </a:p>
          <a:p>
            <a:pPr lvl="1" eaLnBrk="1" hangingPunct="1"/>
            <a:r>
              <a:rPr lang="en-US" sz="2000" dirty="0" smtClean="0"/>
              <a:t>Next ready job is selected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836712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Round Robin (RR)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702550" cy="5544616"/>
          </a:xfrm>
        </p:spPr>
        <p:txBody>
          <a:bodyPr/>
          <a:lstStyle/>
          <a:p>
            <a:r>
              <a:rPr lang="en-US" sz="2000" dirty="0" smtClean="0"/>
              <a:t>If there are </a:t>
            </a:r>
            <a:r>
              <a:rPr lang="en-US" sz="2000" i="1" dirty="0" smtClean="0"/>
              <a:t>n</a:t>
            </a:r>
            <a:r>
              <a:rPr lang="en-US" sz="2000" dirty="0" smtClean="0"/>
              <a:t> processes in the ready queue and the time quantum is </a:t>
            </a:r>
            <a:r>
              <a:rPr lang="en-US" sz="2000" i="1" dirty="0" smtClean="0"/>
              <a:t>q</a:t>
            </a:r>
            <a:r>
              <a:rPr lang="en-US" sz="2000" dirty="0" smtClean="0"/>
              <a:t>, then each process gets 1/</a:t>
            </a:r>
            <a:r>
              <a:rPr lang="en-US" sz="2000" i="1" dirty="0" smtClean="0"/>
              <a:t>n</a:t>
            </a:r>
            <a:r>
              <a:rPr lang="en-US" sz="2000" dirty="0" smtClean="0"/>
              <a:t> of the CPU time in chunks of at most </a:t>
            </a:r>
            <a:r>
              <a:rPr lang="en-US" sz="2000" i="1" dirty="0" smtClean="0"/>
              <a:t>q</a:t>
            </a:r>
            <a:r>
              <a:rPr lang="en-US" sz="2000" dirty="0" smtClean="0"/>
              <a:t> time units at once.  No process waits more than (</a:t>
            </a:r>
            <a:r>
              <a:rPr lang="en-US" sz="2000" i="1" dirty="0" smtClean="0"/>
              <a:t>n</a:t>
            </a:r>
            <a:r>
              <a:rPr lang="en-US" sz="2000" dirty="0" smtClean="0"/>
              <a:t>-1)</a:t>
            </a:r>
            <a:r>
              <a:rPr lang="en-US" sz="2000" i="1" dirty="0" smtClean="0"/>
              <a:t>q </a:t>
            </a:r>
            <a:r>
              <a:rPr lang="en-US" sz="2000" dirty="0" smtClean="0"/>
              <a:t>time units.</a:t>
            </a:r>
          </a:p>
          <a:p>
            <a:endParaRPr lang="en-US" sz="2000" dirty="0" smtClean="0"/>
          </a:p>
          <a:p>
            <a:r>
              <a:rPr lang="en-US" sz="2000" dirty="0" smtClean="0"/>
              <a:t>Performance depends heavily on Quantum</a:t>
            </a:r>
          </a:p>
          <a:p>
            <a:pPr lvl="1"/>
            <a:r>
              <a:rPr lang="en-US" sz="1800" i="1" dirty="0" smtClean="0"/>
              <a:t>q</a:t>
            </a:r>
            <a:r>
              <a:rPr lang="en-US" sz="1800" dirty="0" smtClean="0"/>
              <a:t> large </a:t>
            </a:r>
            <a:r>
              <a:rPr lang="en-US" sz="1800" dirty="0" smtClean="0">
                <a:sym typeface="Symbol" pitchFamily="18" charset="2"/>
              </a:rPr>
              <a:t> FIFO</a:t>
            </a:r>
          </a:p>
          <a:p>
            <a:pPr lvl="1"/>
            <a:r>
              <a:rPr lang="en-US" sz="1800" i="1" dirty="0" smtClean="0">
                <a:sym typeface="Symbol" pitchFamily="18" charset="2"/>
              </a:rPr>
              <a:t>q </a:t>
            </a:r>
            <a:r>
              <a:rPr lang="en-US" sz="1800" dirty="0" smtClean="0">
                <a:sym typeface="Symbol" pitchFamily="18" charset="2"/>
              </a:rPr>
              <a:t>small  </a:t>
            </a:r>
            <a:r>
              <a:rPr lang="en-US" sz="1800" i="1" dirty="0" smtClean="0">
                <a:sym typeface="Symbol" pitchFamily="18" charset="2"/>
              </a:rPr>
              <a:t>q </a:t>
            </a:r>
            <a:r>
              <a:rPr lang="en-US" sz="1800" dirty="0" smtClean="0">
                <a:sym typeface="Symbol" pitchFamily="18" charset="2"/>
              </a:rPr>
              <a:t>must be large with respect to context switch, otherwise overhead is too high</a:t>
            </a:r>
          </a:p>
          <a:p>
            <a:endParaRPr lang="en-US" sz="2200" dirty="0" smtClean="0">
              <a:sym typeface="Symbol" pitchFamily="18" charset="2"/>
            </a:endParaRPr>
          </a:p>
          <a:p>
            <a:endParaRPr lang="en-US" sz="2200" dirty="0" smtClean="0">
              <a:sym typeface="Symbol" pitchFamily="18" charset="2"/>
            </a:endParaRPr>
          </a:p>
          <a:p>
            <a:r>
              <a:rPr lang="en-US" sz="2200" dirty="0" smtClean="0">
                <a:sym typeface="Symbol" pitchFamily="18" charset="2"/>
              </a:rPr>
              <a:t>With q small, it becomes </a:t>
            </a:r>
            <a:r>
              <a:rPr lang="en-US" sz="2200" b="1" dirty="0" smtClean="0">
                <a:sym typeface="Symbol" pitchFamily="18" charset="2"/>
              </a:rPr>
              <a:t>processor sharing. </a:t>
            </a:r>
          </a:p>
          <a:p>
            <a:pPr lvl="1"/>
            <a:r>
              <a:rPr lang="en-US" sz="1800" dirty="0" smtClean="0">
                <a:sym typeface="Symbol" pitchFamily="18" charset="2"/>
              </a:rPr>
              <a:t>What is the context of this name?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050"/>
            <a:ext cx="8054975" cy="844550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Example of RR with Time Quantum = 4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704856" cy="5544616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		</a:t>
            </a:r>
            <a:r>
              <a:rPr lang="en-US" sz="1800" u="sng" dirty="0" smtClean="0"/>
              <a:t>Process</a:t>
            </a:r>
            <a:r>
              <a:rPr lang="en-US" sz="1800" dirty="0" smtClean="0"/>
              <a:t>	</a:t>
            </a:r>
            <a:r>
              <a:rPr lang="en-US" sz="1800" u="sng" dirty="0" smtClean="0"/>
              <a:t>Burst Time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i="1" dirty="0" smtClean="0"/>
              <a:t>		P</a:t>
            </a:r>
            <a:r>
              <a:rPr lang="en-US" sz="1800" i="1" baseline="-25000" dirty="0" smtClean="0"/>
              <a:t>1	</a:t>
            </a:r>
            <a:r>
              <a:rPr lang="en-US" sz="1800" dirty="0" smtClean="0"/>
              <a:t>24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2	 </a:t>
            </a:r>
            <a:r>
              <a:rPr lang="en-US" sz="1800" dirty="0" smtClean="0"/>
              <a:t>3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3	</a:t>
            </a:r>
            <a:r>
              <a:rPr lang="en-US" sz="1800" dirty="0" smtClean="0"/>
              <a:t>3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		</a:t>
            </a:r>
          </a:p>
          <a:p>
            <a:pPr>
              <a:lnSpc>
                <a:spcPct val="90000"/>
              </a:lnSpc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The Gantt chart is: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90000"/>
              </a:lnSpc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Typically, higher average turnaround than SJF, but better </a:t>
            </a:r>
            <a:r>
              <a:rPr lang="en-US" sz="1800" i="1" dirty="0" smtClean="0"/>
              <a:t>response</a:t>
            </a:r>
          </a:p>
          <a:p>
            <a:pPr>
              <a:lnSpc>
                <a:spcPct val="90000"/>
              </a:lnSpc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20913" algn="ctr"/>
                <a:tab pos="3995738" algn="ctr"/>
              </a:tabLst>
            </a:pPr>
            <a:r>
              <a:rPr lang="en-US" sz="1800" dirty="0" smtClean="0"/>
              <a:t>q usually 10ms to 100ms, context switch &lt; 10 </a:t>
            </a:r>
            <a:r>
              <a:rPr lang="en-US" sz="1800" dirty="0" err="1" smtClean="0"/>
              <a:t>usec</a:t>
            </a:r>
            <a:endParaRPr lang="en-US" sz="1800" dirty="0" smtClean="0"/>
          </a:p>
        </p:txBody>
      </p:sp>
      <p:grpSp>
        <p:nvGrpSpPr>
          <p:cNvPr id="30724" name="Group 27"/>
          <p:cNvGrpSpPr>
            <a:grpSpLocks/>
          </p:cNvGrpSpPr>
          <p:nvPr/>
        </p:nvGrpSpPr>
        <p:grpSpPr bwMode="auto">
          <a:xfrm>
            <a:off x="2424584" y="3068960"/>
            <a:ext cx="4811712" cy="989012"/>
            <a:chOff x="1055" y="2640"/>
            <a:chExt cx="3031" cy="623"/>
          </a:xfrm>
        </p:grpSpPr>
        <p:grpSp>
          <p:nvGrpSpPr>
            <p:cNvPr id="30725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30735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30736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30737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30738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0739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0740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0741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0742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30726" name="Text Box 15"/>
            <p:cNvSpPr txBox="1">
              <a:spLocks noChangeArrowheads="1"/>
            </p:cNvSpPr>
            <p:nvPr/>
          </p:nvSpPr>
          <p:spPr bwMode="auto">
            <a:xfrm>
              <a:off x="1055" y="302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30727" name="Text Box 16"/>
            <p:cNvSpPr txBox="1">
              <a:spLocks noChangeArrowheads="1"/>
            </p:cNvSpPr>
            <p:nvPr/>
          </p:nvSpPr>
          <p:spPr bwMode="auto">
            <a:xfrm>
              <a:off x="1386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30728" name="Text Box 17"/>
            <p:cNvSpPr txBox="1">
              <a:spLocks noChangeArrowheads="1"/>
            </p:cNvSpPr>
            <p:nvPr/>
          </p:nvSpPr>
          <p:spPr bwMode="auto">
            <a:xfrm>
              <a:off x="1770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7</a:t>
              </a:r>
            </a:p>
          </p:txBody>
        </p:sp>
        <p:sp>
          <p:nvSpPr>
            <p:cNvPr id="30729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30730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14</a:t>
              </a:r>
            </a:p>
          </p:txBody>
        </p:sp>
        <p:sp>
          <p:nvSpPr>
            <p:cNvPr id="30731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30732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22</a:t>
              </a:r>
            </a:p>
          </p:txBody>
        </p:sp>
        <p:sp>
          <p:nvSpPr>
            <p:cNvPr id="30733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30734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829550" cy="5254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sz="3100" b="1" dirty="0" smtClean="0"/>
              <a:t>Time Quantum and Context Switch Time</a:t>
            </a:r>
          </a:p>
        </p:txBody>
      </p:sp>
      <p:pic>
        <p:nvPicPr>
          <p:cNvPr id="317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39" y="1556792"/>
            <a:ext cx="712239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>
          <a:xfrm>
            <a:off x="1043608" y="0"/>
            <a:ext cx="8100392" cy="836712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 smtClean="0"/>
              <a:t>‘</a:t>
            </a:r>
            <a:r>
              <a:rPr lang="en-US" sz="3600" dirty="0" smtClean="0"/>
              <a:t>Virtual Round Robin’</a:t>
            </a:r>
          </a:p>
        </p:txBody>
      </p:sp>
      <p:pic>
        <p:nvPicPr>
          <p:cNvPr id="36867" name="Content Placeholder 3" descr="Fig09_07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09800" y="1284288"/>
            <a:ext cx="4876800" cy="541496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713662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Multilevel Queue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836712"/>
            <a:ext cx="7920880" cy="6021288"/>
          </a:xfrm>
        </p:spPr>
        <p:txBody>
          <a:bodyPr/>
          <a:lstStyle/>
          <a:p>
            <a:r>
              <a:rPr lang="en-US" sz="2400" dirty="0" smtClean="0"/>
              <a:t>Processes can be classified into different groups</a:t>
            </a:r>
          </a:p>
          <a:p>
            <a:pPr lvl="1"/>
            <a:r>
              <a:rPr lang="en-US" sz="2000" dirty="0" smtClean="0"/>
              <a:t>foreground (interactive)</a:t>
            </a:r>
          </a:p>
          <a:p>
            <a:pPr lvl="1"/>
            <a:r>
              <a:rPr lang="en-US" sz="2000" dirty="0" smtClean="0"/>
              <a:t>background (batch)</a:t>
            </a:r>
          </a:p>
          <a:p>
            <a:pPr lvl="1"/>
            <a:r>
              <a:rPr lang="en-US" sz="2000" dirty="0" smtClean="0"/>
              <a:t>Different response times, different scheduling needs</a:t>
            </a:r>
          </a:p>
          <a:p>
            <a:endParaRPr lang="en-US" sz="2400" dirty="0" smtClean="0"/>
          </a:p>
          <a:p>
            <a:r>
              <a:rPr lang="en-US" sz="2400" dirty="0" smtClean="0"/>
              <a:t>Ready queue is partitioned into separate queues.</a:t>
            </a:r>
          </a:p>
          <a:p>
            <a:pPr lvl="1"/>
            <a:r>
              <a:rPr lang="en-US" sz="1800" dirty="0" smtClean="0"/>
              <a:t>Process permanently in a given queue.</a:t>
            </a:r>
          </a:p>
          <a:p>
            <a:pPr lvl="1"/>
            <a:r>
              <a:rPr lang="en-US" sz="1800" dirty="0" smtClean="0"/>
              <a:t>Processor assigned based on some property. E.g. memory size, process priority.</a:t>
            </a:r>
          </a:p>
          <a:p>
            <a:pPr lvl="2"/>
            <a:endParaRPr lang="en-US" sz="200" dirty="0" smtClean="0"/>
          </a:p>
          <a:p>
            <a:pPr lvl="1"/>
            <a:r>
              <a:rPr lang="en-US" sz="1800" dirty="0" smtClean="0"/>
              <a:t>Each queue has its own scheduling algorithm:</a:t>
            </a:r>
          </a:p>
          <a:p>
            <a:pPr lvl="2"/>
            <a:r>
              <a:rPr lang="en-US" sz="1600" dirty="0" smtClean="0"/>
              <a:t>foreground – RR</a:t>
            </a:r>
          </a:p>
          <a:p>
            <a:pPr lvl="2"/>
            <a:r>
              <a:rPr lang="en-US" sz="1600" dirty="0" smtClean="0"/>
              <a:t>background – FCFS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713662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Multilevel Queue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836712"/>
            <a:ext cx="7920880" cy="6021288"/>
          </a:xfrm>
        </p:spPr>
        <p:txBody>
          <a:bodyPr/>
          <a:lstStyle/>
          <a:p>
            <a:r>
              <a:rPr lang="en-US" sz="2000" dirty="0" smtClean="0"/>
              <a:t>Scheduling must be done between the queues:</a:t>
            </a:r>
          </a:p>
          <a:p>
            <a:r>
              <a:rPr lang="en-US" sz="2200" dirty="0" smtClean="0"/>
              <a:t>Fixed priority scheduling; (i.e., serve all from foreground then from background).  </a:t>
            </a:r>
          </a:p>
          <a:p>
            <a:r>
              <a:rPr lang="en-US" sz="2200" dirty="0" smtClean="0"/>
              <a:t>Problem: Possibility of starvation. 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200" dirty="0" smtClean="0"/>
              <a:t>Solution: </a:t>
            </a:r>
          </a:p>
          <a:p>
            <a:pPr lvl="1"/>
            <a:r>
              <a:rPr lang="en-US" sz="1800" dirty="0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sz="1800" dirty="0" smtClean="0"/>
              <a:t>20% to background in FCFS </a:t>
            </a:r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564904"/>
            <a:ext cx="3384376" cy="23427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8004175" cy="457200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2800" dirty="0" smtClean="0"/>
              <a:t>First-Come, First-Served (FCFS)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836712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r>
              <a:rPr lang="en-US" sz="1200" dirty="0" smtClean="0"/>
              <a:t>		</a:t>
            </a:r>
            <a:r>
              <a:rPr lang="en-US" sz="2400" u="sng" dirty="0" smtClean="0"/>
              <a:t>Process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24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	3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	 </a:t>
            </a:r>
            <a:r>
              <a:rPr lang="en-US" sz="2400" dirty="0" smtClean="0"/>
              <a:t>3</a:t>
            </a:r>
            <a:r>
              <a:rPr lang="en-US" sz="2400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Suppose that the processes arrive in the order: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 </a:t>
            </a:r>
            <a:br>
              <a:rPr lang="en-US" sz="2400" i="1" baseline="-25000" dirty="0" smtClean="0"/>
            </a:br>
            <a:r>
              <a:rPr lang="en-US" sz="2400" dirty="0" smtClean="0"/>
              <a:t>The Gantt Chart for the schedule is:</a:t>
            </a:r>
            <a:br>
              <a:rPr lang="en-US" sz="24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  <a:tabLst>
                <a:tab pos="3030538" algn="ctr"/>
                <a:tab pos="4633913" algn="ctr"/>
              </a:tabLst>
            </a:pPr>
            <a:endParaRPr lang="en-US" sz="1200" dirty="0" smtClean="0"/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Waiting time for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 = 0;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 = 24;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</a:t>
            </a:r>
            <a:r>
              <a:rPr lang="en-US" sz="2400" dirty="0" smtClean="0"/>
              <a:t>= 27</a:t>
            </a:r>
          </a:p>
          <a:p>
            <a:pPr>
              <a:lnSpc>
                <a:spcPct val="90000"/>
              </a:lnSpc>
              <a:tabLst>
                <a:tab pos="3030538" algn="ctr"/>
                <a:tab pos="4633913" algn="ctr"/>
              </a:tabLst>
            </a:pPr>
            <a:r>
              <a:rPr lang="en-US" sz="2400" dirty="0" smtClean="0"/>
              <a:t>Average waiting time:  (0 + 24 + 27)/3 = 17</a:t>
            </a:r>
          </a:p>
        </p:txBody>
      </p:sp>
      <p:grpSp>
        <p:nvGrpSpPr>
          <p:cNvPr id="20484" name="Group 18"/>
          <p:cNvGrpSpPr>
            <a:grpSpLocks/>
          </p:cNvGrpSpPr>
          <p:nvPr/>
        </p:nvGrpSpPr>
        <p:grpSpPr bwMode="auto">
          <a:xfrm>
            <a:off x="2339752" y="3933056"/>
            <a:ext cx="5559425" cy="1130300"/>
            <a:chOff x="855" y="2688"/>
            <a:chExt cx="3502" cy="711"/>
          </a:xfrm>
        </p:grpSpPr>
        <p:sp>
          <p:nvSpPr>
            <p:cNvPr id="20485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Text Box 5"/>
            <p:cNvSpPr txBox="1">
              <a:spLocks noChangeArrowheads="1"/>
            </p:cNvSpPr>
            <p:nvPr/>
          </p:nvSpPr>
          <p:spPr bwMode="auto">
            <a:xfrm>
              <a:off x="1775" y="2735"/>
              <a:ext cx="26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3263" y="2735"/>
              <a:ext cx="26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839" y="2735"/>
              <a:ext cx="26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0489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5" name="Text Box 14"/>
            <p:cNvSpPr txBox="1">
              <a:spLocks noChangeArrowheads="1"/>
            </p:cNvSpPr>
            <p:nvPr/>
          </p:nvSpPr>
          <p:spPr bwMode="auto">
            <a:xfrm>
              <a:off x="2927" y="3167"/>
              <a:ext cx="2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503" y="3167"/>
              <a:ext cx="2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4079" y="3167"/>
              <a:ext cx="2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855" y="3167"/>
              <a:ext cx="19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026400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Multilevel Feedback Queue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908720"/>
            <a:ext cx="7344816" cy="1944216"/>
          </a:xfrm>
        </p:spPr>
        <p:txBody>
          <a:bodyPr/>
          <a:lstStyle/>
          <a:p>
            <a:r>
              <a:rPr lang="en-US" sz="2800" dirty="0" smtClean="0"/>
              <a:t>A process can move between the various queues; </a:t>
            </a:r>
          </a:p>
          <a:p>
            <a:pPr lvl="1"/>
            <a:r>
              <a:rPr lang="en-US" sz="2000" dirty="0" smtClean="0"/>
              <a:t>E.g. Separate processes according to characteristics of CPU bursts.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If process uses too much CPU time, move it to low priority queue.</a:t>
            </a:r>
          </a:p>
          <a:p>
            <a:pPr lvl="2"/>
            <a:r>
              <a:rPr lang="en-US" sz="1600" dirty="0" smtClean="0"/>
              <a:t>I/O bound and interactive will have high priority.</a:t>
            </a:r>
          </a:p>
          <a:p>
            <a:pPr lvl="1"/>
            <a:endParaRPr lang="en-US" sz="2000" u="sng" dirty="0" smtClean="0"/>
          </a:p>
          <a:p>
            <a:pPr lvl="1"/>
            <a:r>
              <a:rPr lang="en-US" sz="2000" u="sng" dirty="0" smtClean="0"/>
              <a:t>Aging</a:t>
            </a:r>
            <a:r>
              <a:rPr lang="en-US" sz="2000" dirty="0" smtClean="0"/>
              <a:t> can be implemented this way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0"/>
            <a:ext cx="7772400" cy="844550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/>
              <a:t>Example of Multilevel Feedback Queue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9"/>
            <a:ext cx="7607300" cy="1728191"/>
          </a:xfrm>
        </p:spPr>
        <p:txBody>
          <a:bodyPr/>
          <a:lstStyle/>
          <a:p>
            <a:r>
              <a:rPr lang="en-US" sz="2000" dirty="0" smtClean="0"/>
              <a:t>Three queues: </a:t>
            </a:r>
          </a:p>
          <a:p>
            <a:pPr lvl="1"/>
            <a:r>
              <a:rPr lang="en-US" sz="1800" i="1" dirty="0" smtClean="0"/>
              <a:t>Q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 – RR with time quantum 8 milliseconds</a:t>
            </a:r>
          </a:p>
          <a:p>
            <a:pPr lvl="1"/>
            <a:r>
              <a:rPr lang="en-US" sz="1800" i="1" dirty="0" smtClean="0"/>
              <a:t>Q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– RR with time quantum 16 milliseconds</a:t>
            </a:r>
          </a:p>
          <a:p>
            <a:pPr lvl="1"/>
            <a:r>
              <a:rPr lang="en-US" sz="1800" i="1" dirty="0" smtClean="0"/>
              <a:t>Q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– </a:t>
            </a:r>
            <a:r>
              <a:rPr lang="en-US" sz="1800" dirty="0" smtClean="0"/>
              <a:t>FCFS</a:t>
            </a:r>
            <a:endParaRPr lang="en-US" sz="1800" dirty="0" smtClean="0"/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924944"/>
            <a:ext cx="5688632" cy="310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0"/>
            <a:ext cx="7772400" cy="844550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/>
              <a:t>Example of Multilevel Feedback Queue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9"/>
            <a:ext cx="7607300" cy="3384375"/>
          </a:xfrm>
        </p:spPr>
        <p:txBody>
          <a:bodyPr/>
          <a:lstStyle/>
          <a:p>
            <a:r>
              <a:rPr lang="en-US" sz="2400" dirty="0" smtClean="0"/>
              <a:t>Scheduling</a:t>
            </a:r>
            <a:endParaRPr lang="en-US" sz="2400" dirty="0" smtClean="0"/>
          </a:p>
          <a:p>
            <a:pPr lvl="1"/>
            <a:r>
              <a:rPr lang="en-US" sz="2000" dirty="0" smtClean="0"/>
              <a:t>A new job enters queue </a:t>
            </a:r>
            <a:r>
              <a:rPr lang="en-US" sz="2000" i="1" dirty="0" smtClean="0"/>
              <a:t>Q</a:t>
            </a:r>
            <a:r>
              <a:rPr lang="en-US" sz="2000" i="1" baseline="-25000" dirty="0" smtClean="0"/>
              <a:t>0</a:t>
            </a:r>
            <a:r>
              <a:rPr lang="en-US" sz="2000" i="1" dirty="0" smtClean="0"/>
              <a:t> </a:t>
            </a:r>
            <a:r>
              <a:rPr lang="en-US" sz="2000" dirty="0" smtClean="0"/>
              <a:t>which is served</a:t>
            </a:r>
            <a:r>
              <a:rPr lang="en-US" sz="2000" i="1" dirty="0" smtClean="0"/>
              <a:t> </a:t>
            </a:r>
            <a:r>
              <a:rPr lang="en-US" sz="2000" dirty="0" smtClean="0"/>
              <a:t>FCFS</a:t>
            </a:r>
          </a:p>
          <a:p>
            <a:pPr lvl="2"/>
            <a:r>
              <a:rPr lang="en-US" sz="1800" dirty="0" smtClean="0"/>
              <a:t>When it gains CPU, job receives 8 milliseconds</a:t>
            </a:r>
          </a:p>
          <a:p>
            <a:pPr lvl="2"/>
            <a:r>
              <a:rPr lang="en-US" sz="1800" dirty="0" smtClean="0"/>
              <a:t>If it does not finish in 8 milliseconds, job is moved to queue </a:t>
            </a:r>
            <a:r>
              <a:rPr lang="en-US" sz="1800" i="1" dirty="0" smtClean="0"/>
              <a:t>Q</a:t>
            </a:r>
            <a:r>
              <a:rPr lang="en-US" sz="1800" baseline="-25000" dirty="0" smtClean="0"/>
              <a:t>1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At </a:t>
            </a:r>
            <a:r>
              <a:rPr lang="en-US" sz="2000" i="1" dirty="0" smtClean="0"/>
              <a:t>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job is again served FCFS and receives 16 additional milliseconds</a:t>
            </a:r>
          </a:p>
          <a:p>
            <a:pPr lvl="2"/>
            <a:r>
              <a:rPr lang="en-US" sz="1800" dirty="0" smtClean="0"/>
              <a:t>If it still does not complete, it is preempted and moved to queue </a:t>
            </a:r>
            <a:r>
              <a:rPr lang="en-US" sz="1800" i="1" dirty="0" smtClean="0"/>
              <a:t>Q</a:t>
            </a:r>
            <a:r>
              <a:rPr lang="en-US" sz="1800" baseline="-25000" dirty="0" smtClean="0"/>
              <a:t>2</a:t>
            </a:r>
            <a:endParaRPr lang="en-US" sz="1800" dirty="0" smtClean="0"/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005064"/>
            <a:ext cx="5688632" cy="259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8026400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Multilevel Feedback Queue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908720"/>
            <a:ext cx="7344816" cy="5472608"/>
          </a:xfrm>
        </p:spPr>
        <p:txBody>
          <a:bodyPr/>
          <a:lstStyle/>
          <a:p>
            <a:r>
              <a:rPr lang="en-US" sz="2400" dirty="0" smtClean="0"/>
              <a:t>Multilevel-feedback-queue scheduler defined by the following parameters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number of queues</a:t>
            </a:r>
          </a:p>
          <a:p>
            <a:pPr lvl="1"/>
            <a:r>
              <a:rPr lang="en-US" sz="2000" dirty="0" smtClean="0"/>
              <a:t>scheduling algorithms for each queue</a:t>
            </a:r>
          </a:p>
          <a:p>
            <a:pPr lvl="1"/>
            <a:r>
              <a:rPr lang="en-US" sz="2000" dirty="0" smtClean="0"/>
              <a:t>method used to determine when to upgrade a process</a:t>
            </a:r>
          </a:p>
          <a:p>
            <a:pPr lvl="1"/>
            <a:r>
              <a:rPr lang="en-US" sz="2000" dirty="0" smtClean="0"/>
              <a:t>method used to determine when to demote a process</a:t>
            </a:r>
          </a:p>
          <a:p>
            <a:pPr lvl="1"/>
            <a:r>
              <a:rPr lang="en-US" sz="2000" dirty="0" smtClean="0"/>
              <a:t>method used to determine which queue a process will enter when that process needs service</a:t>
            </a:r>
          </a:p>
          <a:p>
            <a:pPr lvl="1"/>
            <a:endParaRPr lang="en-US" sz="1800" dirty="0" smtClean="0"/>
          </a:p>
          <a:p>
            <a:endParaRPr lang="en-US" sz="2200" dirty="0" smtClean="0"/>
          </a:p>
          <a:p>
            <a:r>
              <a:rPr lang="en-US" sz="2200" dirty="0" smtClean="0"/>
              <a:t>Most </a:t>
            </a:r>
            <a:r>
              <a:rPr lang="en-US" sz="2200" dirty="0" smtClean="0"/>
              <a:t>general CPU scheduling algorithm but is complex.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FCFS Scheduling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  <a:tabLst>
                <a:tab pos="3649663" algn="ctr"/>
              </a:tabLst>
            </a:pPr>
            <a:r>
              <a:rPr lang="en-US" sz="1800" dirty="0" smtClean="0"/>
              <a:t>Suppose that the processes arrive in the order:</a:t>
            </a:r>
          </a:p>
          <a:p>
            <a:pPr>
              <a:buFont typeface="Wingdings 2" pitchFamily="18" charset="2"/>
              <a:buNone/>
              <a:tabLst>
                <a:tab pos="364966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2</a:t>
            </a:r>
            <a:r>
              <a:rPr lang="en-US" sz="1800" dirty="0" smtClean="0"/>
              <a:t> ,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3</a:t>
            </a:r>
            <a:r>
              <a:rPr lang="en-US" sz="1800" dirty="0" smtClean="0"/>
              <a:t> ,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1</a:t>
            </a:r>
            <a:r>
              <a:rPr lang="en-US" sz="1800" dirty="0" smtClean="0"/>
              <a:t> </a:t>
            </a:r>
          </a:p>
          <a:p>
            <a:pPr>
              <a:tabLst>
                <a:tab pos="3649663" algn="ctr"/>
              </a:tabLst>
            </a:pPr>
            <a:r>
              <a:rPr lang="en-US" sz="1800" dirty="0" smtClean="0"/>
              <a:t>The Gantt chart for the schedule is:</a:t>
            </a:r>
            <a:br>
              <a:rPr lang="en-US" sz="1800" dirty="0" smtClean="0"/>
            </a:br>
            <a:endParaRPr lang="en-US" sz="1800" dirty="0" smtClean="0"/>
          </a:p>
          <a:p>
            <a:pPr>
              <a:tabLst>
                <a:tab pos="3649663" algn="ctr"/>
              </a:tabLst>
            </a:pPr>
            <a:endParaRPr lang="en-US" sz="1800" dirty="0" smtClean="0"/>
          </a:p>
          <a:p>
            <a:pPr>
              <a:tabLst>
                <a:tab pos="3649663" algn="ctr"/>
              </a:tabLst>
            </a:pPr>
            <a:endParaRPr lang="en-US" sz="1800" dirty="0" smtClean="0"/>
          </a:p>
          <a:p>
            <a:pPr>
              <a:tabLst>
                <a:tab pos="3649663" algn="ctr"/>
              </a:tabLst>
            </a:pPr>
            <a:endParaRPr lang="en-US" sz="1800" dirty="0" smtClean="0"/>
          </a:p>
          <a:p>
            <a:pPr>
              <a:tabLst>
                <a:tab pos="3649663" algn="ctr"/>
              </a:tabLst>
            </a:pPr>
            <a:r>
              <a:rPr lang="en-US" sz="1800" dirty="0" smtClean="0"/>
              <a:t>Waiting time for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1 </a:t>
            </a:r>
            <a:r>
              <a:rPr lang="en-US" sz="1800" i="1" dirty="0" smtClean="0"/>
              <a:t>=</a:t>
            </a:r>
            <a:r>
              <a:rPr lang="en-US" sz="1800" dirty="0" smtClean="0"/>
              <a:t> 6</a:t>
            </a:r>
            <a:r>
              <a:rPr lang="en-US" sz="1800" i="1" dirty="0" smtClean="0"/>
              <a:t>;</a:t>
            </a:r>
            <a:r>
              <a:rPr lang="en-US" sz="1800" i="1" baseline="-25000" dirty="0" smtClean="0"/>
              <a:t>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2</a:t>
            </a:r>
            <a:r>
              <a:rPr lang="en-US" sz="1800" dirty="0" smtClean="0"/>
              <a:t> = 0</a:t>
            </a:r>
            <a:r>
              <a:rPr lang="en-US" sz="1800" i="1" baseline="-25000" dirty="0" smtClean="0"/>
              <a:t>;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3 </a:t>
            </a:r>
            <a:r>
              <a:rPr lang="en-US" sz="1800" i="1" dirty="0" smtClean="0"/>
              <a:t>= </a:t>
            </a:r>
            <a:r>
              <a:rPr lang="en-US" sz="1800" dirty="0" smtClean="0"/>
              <a:t>3</a:t>
            </a:r>
            <a:endParaRPr lang="en-US" sz="1800" i="1" dirty="0" smtClean="0"/>
          </a:p>
          <a:p>
            <a:pPr>
              <a:tabLst>
                <a:tab pos="3649663" algn="ctr"/>
              </a:tabLst>
            </a:pPr>
            <a:r>
              <a:rPr lang="en-US" sz="1800" dirty="0" smtClean="0"/>
              <a:t>Average waiting time:   (6 + 0 + 3)/3 = 3</a:t>
            </a:r>
          </a:p>
          <a:p>
            <a:pPr>
              <a:tabLst>
                <a:tab pos="3649663" algn="ctr"/>
              </a:tabLst>
            </a:pPr>
            <a:r>
              <a:rPr lang="en-US" sz="1800" dirty="0" smtClean="0"/>
              <a:t>Much better than previous case</a:t>
            </a:r>
          </a:p>
          <a:p>
            <a:pPr>
              <a:tabLst>
                <a:tab pos="3649663" algn="ctr"/>
              </a:tabLst>
            </a:pPr>
            <a:r>
              <a:rPr lang="en-US" sz="1800" b="1" dirty="0" smtClean="0"/>
              <a:t>Convoy effect </a:t>
            </a:r>
            <a:r>
              <a:rPr lang="en-US" sz="1800" dirty="0" smtClean="0"/>
              <a:t>- short process behind long process</a:t>
            </a:r>
          </a:p>
          <a:p>
            <a:pPr lvl="1">
              <a:tabLst>
                <a:tab pos="3649663" algn="ctr"/>
              </a:tabLst>
            </a:pPr>
            <a:r>
              <a:rPr lang="en-US" sz="1600" dirty="0" smtClean="0"/>
              <a:t>Consider one CPU-bound and many I/O-bound processes</a:t>
            </a:r>
          </a:p>
          <a:p>
            <a:pPr algn="ctr">
              <a:tabLst>
                <a:tab pos="3649663" algn="ctr"/>
              </a:tabLst>
            </a:pPr>
            <a:r>
              <a:rPr lang="en-US" sz="2000" b="1" dirty="0" smtClean="0"/>
              <a:t>FCFS is non-preemptive</a:t>
            </a:r>
          </a:p>
        </p:txBody>
      </p:sp>
      <p:grpSp>
        <p:nvGrpSpPr>
          <p:cNvPr id="21508" name="Group 20"/>
          <p:cNvGrpSpPr>
            <a:grpSpLocks/>
          </p:cNvGrpSpPr>
          <p:nvPr/>
        </p:nvGrpSpPr>
        <p:grpSpPr bwMode="auto">
          <a:xfrm>
            <a:off x="1887538" y="2605088"/>
            <a:ext cx="5578475" cy="1130300"/>
            <a:chOff x="851" y="1650"/>
            <a:chExt cx="3514" cy="712"/>
          </a:xfrm>
        </p:grpSpPr>
        <p:sp>
          <p:nvSpPr>
            <p:cNvPr id="21509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Text Box 7"/>
            <p:cNvSpPr txBox="1">
              <a:spLocks noChangeArrowheads="1"/>
            </p:cNvSpPr>
            <p:nvPr/>
          </p:nvSpPr>
          <p:spPr bwMode="auto">
            <a:xfrm flipH="1">
              <a:off x="3178" y="1697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1511" name="Text Box 8"/>
            <p:cNvSpPr txBox="1">
              <a:spLocks noChangeArrowheads="1"/>
            </p:cNvSpPr>
            <p:nvPr/>
          </p:nvSpPr>
          <p:spPr bwMode="auto">
            <a:xfrm flipH="1">
              <a:off x="1690" y="1697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1512" name="Text Box 9"/>
            <p:cNvSpPr txBox="1">
              <a:spLocks noChangeArrowheads="1"/>
            </p:cNvSpPr>
            <p:nvPr/>
          </p:nvSpPr>
          <p:spPr bwMode="auto">
            <a:xfrm flipH="1">
              <a:off x="1114" y="1697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1513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4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5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6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7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8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9" name="Text Box 16"/>
            <p:cNvSpPr txBox="1">
              <a:spLocks noChangeArrowheads="1"/>
            </p:cNvSpPr>
            <p:nvPr/>
          </p:nvSpPr>
          <p:spPr bwMode="auto">
            <a:xfrm flipH="1">
              <a:off x="2055" y="21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21520" name="Text Box 17"/>
            <p:cNvSpPr txBox="1">
              <a:spLocks noChangeArrowheads="1"/>
            </p:cNvSpPr>
            <p:nvPr/>
          </p:nvSpPr>
          <p:spPr bwMode="auto">
            <a:xfrm flipH="1">
              <a:off x="1479" y="21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21521" name="Text Box 18"/>
            <p:cNvSpPr txBox="1">
              <a:spLocks noChangeArrowheads="1"/>
            </p:cNvSpPr>
            <p:nvPr/>
          </p:nvSpPr>
          <p:spPr bwMode="auto">
            <a:xfrm flipH="1">
              <a:off x="4087" y="2129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21522" name="Text Box 19"/>
            <p:cNvSpPr txBox="1">
              <a:spLocks noChangeArrowheads="1"/>
            </p:cNvSpPr>
            <p:nvPr/>
          </p:nvSpPr>
          <p:spPr bwMode="auto">
            <a:xfrm flipH="1">
              <a:off x="851" y="21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77813"/>
            <a:ext cx="783113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Shortest-Job-First (SJF) Scheduling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233488"/>
            <a:ext cx="7402463" cy="4530725"/>
          </a:xfrm>
        </p:spPr>
        <p:txBody>
          <a:bodyPr/>
          <a:lstStyle/>
          <a:p>
            <a:r>
              <a:rPr lang="en-US" sz="2400" dirty="0" smtClean="0"/>
              <a:t>Associate with each process the length of its next CPU burst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Use these lengths to schedule the process with the shortest time.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This algorithm may also be called as </a:t>
            </a:r>
            <a:r>
              <a:rPr lang="en-US" sz="2000" i="1" dirty="0" smtClean="0"/>
              <a:t>shortest-next-CPU-burst algorithm</a:t>
            </a:r>
            <a:endParaRPr lang="en-US" sz="20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7499350" cy="764704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Example of SJF</a:t>
            </a:r>
          </a:p>
        </p:txBody>
      </p:sp>
      <p:sp>
        <p:nvSpPr>
          <p:cNvPr id="23555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      	         </a:t>
            </a:r>
            <a:r>
              <a:rPr lang="en-US" sz="2000" u="sng" dirty="0" err="1" smtClean="0"/>
              <a:t>Process</a:t>
            </a:r>
            <a:r>
              <a:rPr lang="en-US" sz="2000" u="sng" dirty="0" err="1" smtClean="0">
                <a:solidFill>
                  <a:schemeClr val="bg1"/>
                </a:solidFill>
              </a:rPr>
              <a:t>Arriva</a:t>
            </a:r>
            <a:r>
              <a:rPr lang="en-US" sz="2000" u="sng" dirty="0" smtClean="0">
                <a:solidFill>
                  <a:schemeClr val="bg1"/>
                </a:solidFill>
              </a:rPr>
              <a:t>	l Time</a:t>
            </a:r>
            <a:r>
              <a:rPr lang="en-US" sz="2000" dirty="0" smtClean="0"/>
              <a:t>	</a:t>
            </a:r>
            <a:r>
              <a:rPr lang="en-US" sz="2000" u="sng" dirty="0" smtClean="0"/>
              <a:t>Burst Time</a:t>
            </a:r>
            <a:endParaRPr lang="en-US" sz="2000" dirty="0" smtClean="0"/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0.0</a:t>
            </a:r>
            <a:r>
              <a:rPr lang="en-US" sz="2000" dirty="0" smtClean="0"/>
              <a:t>	6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2 	</a:t>
            </a:r>
            <a:r>
              <a:rPr lang="en-US" sz="2000" dirty="0" smtClean="0">
                <a:solidFill>
                  <a:schemeClr val="bg1"/>
                </a:solidFill>
              </a:rPr>
              <a:t>2.0</a:t>
            </a:r>
            <a:r>
              <a:rPr lang="en-US" sz="2000" dirty="0" smtClean="0"/>
              <a:t>	8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3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4.0</a:t>
            </a:r>
            <a:r>
              <a:rPr lang="en-US" sz="2000" dirty="0" smtClean="0"/>
              <a:t>	7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4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5.0</a:t>
            </a:r>
            <a:r>
              <a:rPr lang="en-US" sz="2000" dirty="0" smtClean="0"/>
              <a:t>	3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SJF scheduling chart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Average waiting time = (3 + 16 + 9 + 0) / 4 = 7</a:t>
            </a:r>
            <a:endParaRPr lang="en-US" sz="2000" i="1" baseline="-25000" dirty="0" smtClean="0"/>
          </a:p>
        </p:txBody>
      </p:sp>
      <p:grpSp>
        <p:nvGrpSpPr>
          <p:cNvPr id="23556" name="Group 74"/>
          <p:cNvGrpSpPr>
            <a:grpSpLocks/>
          </p:cNvGrpSpPr>
          <p:nvPr/>
        </p:nvGrpSpPr>
        <p:grpSpPr bwMode="auto">
          <a:xfrm>
            <a:off x="2097484" y="3921546"/>
            <a:ext cx="5930900" cy="1163638"/>
            <a:chOff x="863" y="2352"/>
            <a:chExt cx="3735" cy="733"/>
          </a:xfrm>
        </p:grpSpPr>
        <p:sp>
          <p:nvSpPr>
            <p:cNvPr id="2355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23559" name="Text Box 39"/>
            <p:cNvSpPr txBox="1">
              <a:spLocks noChangeArrowheads="1"/>
            </p:cNvSpPr>
            <p:nvPr/>
          </p:nvSpPr>
          <p:spPr bwMode="auto">
            <a:xfrm flipH="1">
              <a:off x="2975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3560" name="Text Box 40"/>
            <p:cNvSpPr txBox="1">
              <a:spLocks noChangeArrowheads="1"/>
            </p:cNvSpPr>
            <p:nvPr/>
          </p:nvSpPr>
          <p:spPr bwMode="auto">
            <a:xfrm flipH="1">
              <a:off x="1968" y="2448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3561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2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3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4" name="Text Box 48"/>
            <p:cNvSpPr txBox="1">
              <a:spLocks noChangeArrowheads="1"/>
            </p:cNvSpPr>
            <p:nvPr/>
          </p:nvSpPr>
          <p:spPr bwMode="auto">
            <a:xfrm flipH="1">
              <a:off x="1536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23565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23566" name="Text Box 50"/>
            <p:cNvSpPr txBox="1">
              <a:spLocks noChangeArrowheads="1"/>
            </p:cNvSpPr>
            <p:nvPr/>
          </p:nvSpPr>
          <p:spPr bwMode="auto">
            <a:xfrm flipH="1">
              <a:off x="863" y="285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23567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8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9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0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1" name="Text Box 64"/>
            <p:cNvSpPr txBox="1">
              <a:spLocks noChangeArrowheads="1"/>
            </p:cNvSpPr>
            <p:nvPr/>
          </p:nvSpPr>
          <p:spPr bwMode="auto">
            <a:xfrm flipH="1">
              <a:off x="2592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9</a:t>
              </a:r>
            </a:p>
          </p:txBody>
        </p:sp>
        <p:sp>
          <p:nvSpPr>
            <p:cNvPr id="23572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3" name="Text Box 70"/>
            <p:cNvSpPr txBox="1">
              <a:spLocks noChangeArrowheads="1"/>
            </p:cNvSpPr>
            <p:nvPr/>
          </p:nvSpPr>
          <p:spPr bwMode="auto">
            <a:xfrm flipH="1">
              <a:off x="3743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3574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83113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Shortest-Job-First (SJF) Scheduling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233488"/>
            <a:ext cx="7402463" cy="4530725"/>
          </a:xfrm>
        </p:spPr>
        <p:txBody>
          <a:bodyPr/>
          <a:lstStyle/>
          <a:p>
            <a:r>
              <a:rPr lang="en-US" sz="2400" dirty="0" smtClean="0"/>
              <a:t>SJF is optimal – gives minimum average waiting time for a given set of processes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difficulty is knowing the length of the next CPU request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Could ask the user in batch systems. SJF is more popular for batch systems and long term scheduling.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Can not be </a:t>
            </a:r>
            <a:r>
              <a:rPr lang="en-US" sz="2000" dirty="0" smtClean="0"/>
              <a:t>easily implemented </a:t>
            </a:r>
            <a:r>
              <a:rPr lang="en-US" sz="2000" dirty="0" smtClean="0"/>
              <a:t>at level of Short Term Scheduling</a:t>
            </a:r>
            <a:r>
              <a:rPr lang="en-US" sz="2000" dirty="0" smtClean="0"/>
              <a:t>.</a:t>
            </a:r>
          </a:p>
          <a:p>
            <a:pPr lvl="2"/>
            <a:r>
              <a:rPr lang="en-US" sz="1600" dirty="0" smtClean="0"/>
              <a:t>One solution is to predict the next CPU burst time on the basis of previous history of the process.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399" cy="854075"/>
          </a:xfrm>
        </p:spPr>
        <p:txBody>
          <a:bodyPr lIns="64008" tIns="32004" rIns="64008" bIns="32004"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Example of Shortest-remaining-time-first</a:t>
            </a:r>
          </a:p>
        </p:txBody>
      </p:sp>
      <p:sp>
        <p:nvSpPr>
          <p:cNvPr id="2662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59632" y="1124744"/>
            <a:ext cx="7499350" cy="4800600"/>
          </a:xfrm>
          <a:noFill/>
        </p:spPr>
        <p:txBody>
          <a:bodyPr/>
          <a:lstStyle/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SJF can be preemptive and non-preemptive.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Lets </a:t>
            </a:r>
            <a:r>
              <a:rPr lang="en-US" sz="1800" dirty="0" smtClean="0"/>
              <a:t>add </a:t>
            </a:r>
            <a:r>
              <a:rPr lang="en-US" sz="1800" dirty="0" smtClean="0"/>
              <a:t>the concepts of varying arrival times and preemption to the analysis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        </a:t>
            </a:r>
            <a:r>
              <a:rPr lang="en-US" sz="1800" u="sng" dirty="0" err="1" smtClean="0"/>
              <a:t>Process</a:t>
            </a:r>
            <a:r>
              <a:rPr lang="en-US" sz="1800" u="sng" dirty="0" err="1" smtClean="0">
                <a:solidFill>
                  <a:schemeClr val="bg1"/>
                </a:solidFill>
              </a:rPr>
              <a:t>A</a:t>
            </a:r>
            <a:r>
              <a:rPr lang="en-US" sz="1800" u="sng" dirty="0" smtClean="0">
                <a:solidFill>
                  <a:schemeClr val="bg1"/>
                </a:solidFill>
              </a:rPr>
              <a:t>	</a:t>
            </a:r>
            <a:r>
              <a:rPr lang="en-US" sz="1800" u="sng" dirty="0" err="1" smtClean="0">
                <a:solidFill>
                  <a:schemeClr val="bg1"/>
                </a:solidFill>
              </a:rPr>
              <a:t>arri</a:t>
            </a:r>
            <a:r>
              <a:rPr lang="en-US" sz="1800" u="sng" dirty="0" smtClean="0">
                <a:solidFill>
                  <a:schemeClr val="bg1"/>
                </a:solidFill>
              </a:rPr>
              <a:t> </a:t>
            </a:r>
            <a:r>
              <a:rPr lang="en-US" sz="1800" i="1" u="sng" dirty="0" smtClean="0"/>
              <a:t>Arrival </a:t>
            </a:r>
            <a:r>
              <a:rPr lang="en-US" sz="1800" u="sng" dirty="0" err="1" smtClean="0"/>
              <a:t>Time</a:t>
            </a:r>
            <a:r>
              <a:rPr lang="en-US" sz="1800" u="sng" dirty="0" err="1" smtClean="0">
                <a:solidFill>
                  <a:schemeClr val="bg1"/>
                </a:solidFill>
              </a:rPr>
              <a:t>T</a:t>
            </a:r>
            <a:r>
              <a:rPr lang="en-US" sz="1800" dirty="0" smtClean="0"/>
              <a:t>	</a:t>
            </a:r>
            <a:r>
              <a:rPr lang="en-US" sz="1800" u="sng" dirty="0" smtClean="0"/>
              <a:t>Burst Time</a:t>
            </a:r>
            <a:endParaRPr lang="en-US" sz="1800" dirty="0" smtClean="0"/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1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0</a:t>
            </a:r>
            <a:r>
              <a:rPr lang="en-US" sz="1800" dirty="0" smtClean="0"/>
              <a:t>	8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2 	</a:t>
            </a:r>
            <a:r>
              <a:rPr lang="en-US" sz="18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/>
              <a:t>	4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3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/>
              <a:t>	9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		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4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3</a:t>
            </a:r>
            <a:r>
              <a:rPr lang="en-US" sz="1800" dirty="0" smtClean="0"/>
              <a:t>	5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i="1" dirty="0" smtClean="0"/>
              <a:t>Preemptive </a:t>
            </a:r>
            <a:r>
              <a:rPr lang="en-US" sz="1800" dirty="0" smtClean="0"/>
              <a:t>SJF Gantt Chart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1800" dirty="0" smtClean="0"/>
              <a:t>Average waiting time = [(10-1)+(1-1)+(17-2)+5-3)]/4 = 26/4 = 6.5 </a:t>
            </a:r>
            <a:r>
              <a:rPr lang="en-US" sz="1800" dirty="0" err="1" smtClean="0"/>
              <a:t>msec</a:t>
            </a:r>
            <a:endParaRPr lang="en-US" sz="18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1800" i="1" baseline="-25000" dirty="0" smtClean="0"/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endParaRPr lang="en-US" sz="1800" i="1" baseline="-25000" dirty="0" smtClean="0"/>
          </a:p>
        </p:txBody>
      </p:sp>
      <p:grpSp>
        <p:nvGrpSpPr>
          <p:cNvPr id="26628" name="Group 74"/>
          <p:cNvGrpSpPr>
            <a:grpSpLocks/>
          </p:cNvGrpSpPr>
          <p:nvPr/>
        </p:nvGrpSpPr>
        <p:grpSpPr bwMode="auto">
          <a:xfrm>
            <a:off x="1547664" y="4437112"/>
            <a:ext cx="5929312" cy="1085850"/>
            <a:chOff x="868" y="2366"/>
            <a:chExt cx="3735" cy="684"/>
          </a:xfrm>
        </p:grpSpPr>
        <p:sp>
          <p:nvSpPr>
            <p:cNvPr id="26629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6631" name="Text Box 39"/>
            <p:cNvSpPr txBox="1">
              <a:spLocks noChangeArrowheads="1"/>
            </p:cNvSpPr>
            <p:nvPr/>
          </p:nvSpPr>
          <p:spPr bwMode="auto">
            <a:xfrm flipH="1">
              <a:off x="2975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26632" name="Text Box 40"/>
            <p:cNvSpPr txBox="1">
              <a:spLocks noChangeArrowheads="1"/>
            </p:cNvSpPr>
            <p:nvPr/>
          </p:nvSpPr>
          <p:spPr bwMode="auto">
            <a:xfrm flipH="1">
              <a:off x="1454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6633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4" name="Text Box 48"/>
            <p:cNvSpPr txBox="1">
              <a:spLocks noChangeArrowheads="1"/>
            </p:cNvSpPr>
            <p:nvPr/>
          </p:nvSpPr>
          <p:spPr bwMode="auto">
            <a:xfrm flipH="1">
              <a:off x="1211" y="2816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26635" name="Text Box 49"/>
            <p:cNvSpPr txBox="1">
              <a:spLocks noChangeArrowheads="1"/>
            </p:cNvSpPr>
            <p:nvPr/>
          </p:nvSpPr>
          <p:spPr bwMode="auto">
            <a:xfrm flipH="1">
              <a:off x="3307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17</a:t>
              </a:r>
            </a:p>
          </p:txBody>
        </p:sp>
        <p:sp>
          <p:nvSpPr>
            <p:cNvPr id="26636" name="Text Box 50"/>
            <p:cNvSpPr txBox="1">
              <a:spLocks noChangeArrowheads="1"/>
            </p:cNvSpPr>
            <p:nvPr/>
          </p:nvSpPr>
          <p:spPr bwMode="auto">
            <a:xfrm flipH="1">
              <a:off x="86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26637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8" name="Text Box 64"/>
            <p:cNvSpPr txBox="1">
              <a:spLocks noChangeArrowheads="1"/>
            </p:cNvSpPr>
            <p:nvPr/>
          </p:nvSpPr>
          <p:spPr bwMode="auto">
            <a:xfrm flipH="1">
              <a:off x="2551" y="2816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26639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0" name="Text Box 70"/>
            <p:cNvSpPr txBox="1">
              <a:spLocks noChangeArrowheads="1"/>
            </p:cNvSpPr>
            <p:nvPr/>
          </p:nvSpPr>
          <p:spPr bwMode="auto">
            <a:xfrm flipH="1">
              <a:off x="3743" y="239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6641" name="Text Box 73"/>
            <p:cNvSpPr txBox="1">
              <a:spLocks noChangeArrowheads="1"/>
            </p:cNvSpPr>
            <p:nvPr/>
          </p:nvSpPr>
          <p:spPr bwMode="auto">
            <a:xfrm flipH="1">
              <a:off x="4325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26642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3" name="Text Box 64"/>
            <p:cNvSpPr txBox="1">
              <a:spLocks noChangeArrowheads="1"/>
            </p:cNvSpPr>
            <p:nvPr/>
          </p:nvSpPr>
          <p:spPr bwMode="auto">
            <a:xfrm flipH="1">
              <a:off x="182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26644" name="Text Box 39"/>
            <p:cNvSpPr txBox="1">
              <a:spLocks noChangeArrowheads="1"/>
            </p:cNvSpPr>
            <p:nvPr/>
          </p:nvSpPr>
          <p:spPr bwMode="auto">
            <a:xfrm flipH="1">
              <a:off x="2141" y="240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772318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Priority Scheduling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08720"/>
            <a:ext cx="8100392" cy="2376264"/>
          </a:xfrm>
        </p:spPr>
        <p:txBody>
          <a:bodyPr/>
          <a:lstStyle/>
          <a:p>
            <a:r>
              <a:rPr lang="en-US" sz="2000" dirty="0" smtClean="0"/>
              <a:t>A priority number (integer) is associated with each process</a:t>
            </a:r>
          </a:p>
          <a:p>
            <a:endParaRPr lang="en-US" sz="500" dirty="0" smtClean="0"/>
          </a:p>
          <a:p>
            <a:r>
              <a:rPr lang="en-US" sz="2000" dirty="0" smtClean="0"/>
              <a:t>The CPU is allocated to the process with the highest priority (smallest integer </a:t>
            </a:r>
            <a:r>
              <a:rPr lang="en-US" sz="2000" dirty="0" smtClean="0">
                <a:sym typeface="Symbol" pitchFamily="18" charset="2"/>
              </a:rPr>
              <a:t> highest priority)</a:t>
            </a:r>
          </a:p>
          <a:p>
            <a:endParaRPr lang="en-US" sz="2000" dirty="0" smtClean="0">
              <a:sym typeface="Symbol" pitchFamily="18" charset="2"/>
            </a:endParaRPr>
          </a:p>
          <a:p>
            <a:r>
              <a:rPr lang="en-US" sz="2000" dirty="0" smtClean="0">
                <a:sym typeface="Symbol" pitchFamily="18" charset="2"/>
              </a:rPr>
              <a:t>Equal Priority processes are scheduled in FCFS order.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3645024"/>
            <a:ext cx="777686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SJF is priority scheduling where priority is the inverse of predicted next CPU burst time</a:t>
            </a:r>
          </a:p>
          <a:p>
            <a:pPr algn="ctr"/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0"/>
            <a:ext cx="7280275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Example of Priority Scheduling</a:t>
            </a:r>
          </a:p>
        </p:txBody>
      </p:sp>
      <p:sp>
        <p:nvSpPr>
          <p:cNvPr id="2867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403648" y="1052736"/>
            <a:ext cx="7499350" cy="4800600"/>
          </a:xfrm>
          <a:noFill/>
        </p:spPr>
        <p:txBody>
          <a:bodyPr/>
          <a:lstStyle/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        </a:t>
            </a:r>
            <a:r>
              <a:rPr lang="en-US" sz="2000" u="sng" dirty="0" err="1" smtClean="0"/>
              <a:t>Process</a:t>
            </a:r>
            <a:r>
              <a:rPr lang="en-US" sz="2000" u="sng" dirty="0" err="1" smtClean="0">
                <a:solidFill>
                  <a:schemeClr val="bg1"/>
                </a:solidFill>
              </a:rPr>
              <a:t>A</a:t>
            </a:r>
            <a:r>
              <a:rPr lang="en-US" sz="2000" u="sng" dirty="0" smtClean="0">
                <a:solidFill>
                  <a:schemeClr val="bg1"/>
                </a:solidFill>
              </a:rPr>
              <a:t>	</a:t>
            </a:r>
            <a:r>
              <a:rPr lang="en-US" sz="2000" u="sng" dirty="0" err="1" smtClean="0">
                <a:solidFill>
                  <a:schemeClr val="bg1"/>
                </a:solidFill>
              </a:rPr>
              <a:t>arri</a:t>
            </a:r>
            <a:r>
              <a:rPr lang="en-US" sz="2000" u="sng" dirty="0" smtClean="0">
                <a:solidFill>
                  <a:schemeClr val="bg1"/>
                </a:solidFill>
              </a:rPr>
              <a:t> </a:t>
            </a:r>
            <a:r>
              <a:rPr lang="en-US" sz="2000" u="sng" dirty="0" smtClean="0"/>
              <a:t>Burst </a:t>
            </a:r>
            <a:r>
              <a:rPr lang="en-US" sz="2000" u="sng" dirty="0" err="1" smtClean="0"/>
              <a:t>Time</a:t>
            </a:r>
            <a:r>
              <a:rPr lang="en-US" sz="2000" u="sng" dirty="0" err="1" smtClean="0">
                <a:solidFill>
                  <a:schemeClr val="bg1"/>
                </a:solidFill>
              </a:rPr>
              <a:t>T</a:t>
            </a:r>
            <a:r>
              <a:rPr lang="en-US" sz="2000" dirty="0" smtClean="0"/>
              <a:t>	</a:t>
            </a:r>
            <a:r>
              <a:rPr lang="en-US" sz="2000" u="sng" dirty="0" smtClean="0"/>
              <a:t>Priority</a:t>
            </a:r>
            <a:endParaRPr lang="en-US" sz="2000" dirty="0" smtClean="0"/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	1</a:t>
            </a:r>
            <a:r>
              <a:rPr lang="en-US" sz="2000" dirty="0" smtClean="0">
                <a:solidFill>
                  <a:srgbClr val="000000"/>
                </a:solidFill>
              </a:rPr>
              <a:t>0</a:t>
            </a:r>
            <a:r>
              <a:rPr lang="en-US" sz="2000" dirty="0" smtClean="0"/>
              <a:t>	3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2 	</a:t>
            </a:r>
            <a:r>
              <a:rPr lang="en-US" sz="2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/>
              <a:t>	1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3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/>
              <a:t>	4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4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/>
              <a:t>	5</a:t>
            </a:r>
          </a:p>
          <a:p>
            <a:pPr>
              <a:buFont typeface="Wingdings 2" pitchFamily="18" charset="2"/>
              <a:buNone/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		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5	</a:t>
            </a:r>
            <a:r>
              <a:rPr lang="en-US" sz="2000" dirty="0" smtClean="0"/>
              <a:t>5	2</a:t>
            </a:r>
            <a:endParaRPr lang="en-US" sz="2000" baseline="-25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Priority scheduling Gantt Chart</a:t>
            </a:r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endParaRPr lang="en-US" sz="2000" dirty="0" smtClean="0"/>
          </a:p>
          <a:p>
            <a:pPr>
              <a:tabLst>
                <a:tab pos="1601788" algn="ctr"/>
                <a:tab pos="3252788" algn="ctr"/>
                <a:tab pos="5141913" algn="ctr"/>
              </a:tabLst>
            </a:pPr>
            <a:r>
              <a:rPr lang="en-US" sz="2000" dirty="0" smtClean="0"/>
              <a:t>Average waiting time = 8.2 </a:t>
            </a:r>
            <a:r>
              <a:rPr lang="en-US" sz="2000" dirty="0" err="1" smtClean="0"/>
              <a:t>msec</a:t>
            </a:r>
            <a:endParaRPr lang="en-US" sz="2000" i="1" baseline="-25000" dirty="0" smtClean="0"/>
          </a:p>
        </p:txBody>
      </p:sp>
      <p:grpSp>
        <p:nvGrpSpPr>
          <p:cNvPr id="28676" name="Group 74"/>
          <p:cNvGrpSpPr>
            <a:grpSpLocks/>
          </p:cNvGrpSpPr>
          <p:nvPr/>
        </p:nvGrpSpPr>
        <p:grpSpPr bwMode="auto">
          <a:xfrm>
            <a:off x="2339752" y="4005064"/>
            <a:ext cx="5165725" cy="1085850"/>
            <a:chOff x="868" y="2366"/>
            <a:chExt cx="3254" cy="684"/>
          </a:xfrm>
        </p:grpSpPr>
        <p:sp>
          <p:nvSpPr>
            <p:cNvPr id="2867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28679" name="Text Box 39"/>
            <p:cNvSpPr txBox="1">
              <a:spLocks noChangeArrowheads="1"/>
            </p:cNvSpPr>
            <p:nvPr/>
          </p:nvSpPr>
          <p:spPr bwMode="auto">
            <a:xfrm flipH="1">
              <a:off x="3191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28680" name="Text Box 40"/>
            <p:cNvSpPr txBox="1">
              <a:spLocks noChangeArrowheads="1"/>
            </p:cNvSpPr>
            <p:nvPr/>
          </p:nvSpPr>
          <p:spPr bwMode="auto">
            <a:xfrm flipH="1">
              <a:off x="1454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5</a:t>
              </a:r>
              <a:endParaRPr lang="en-US">
                <a:latin typeface="Helvetica" charset="0"/>
              </a:endParaRPr>
            </a:p>
          </p:txBody>
        </p:sp>
        <p:sp>
          <p:nvSpPr>
            <p:cNvPr id="28681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2" name="Text Box 48"/>
            <p:cNvSpPr txBox="1">
              <a:spLocks noChangeArrowheads="1"/>
            </p:cNvSpPr>
            <p:nvPr/>
          </p:nvSpPr>
          <p:spPr bwMode="auto">
            <a:xfrm flipH="1">
              <a:off x="1211" y="2816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28683" name="Text Box 49"/>
            <p:cNvSpPr txBox="1">
              <a:spLocks noChangeArrowheads="1"/>
            </p:cNvSpPr>
            <p:nvPr/>
          </p:nvSpPr>
          <p:spPr bwMode="auto">
            <a:xfrm flipH="1">
              <a:off x="3534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28684" name="Text Box 50"/>
            <p:cNvSpPr txBox="1">
              <a:spLocks noChangeArrowheads="1"/>
            </p:cNvSpPr>
            <p:nvPr/>
          </p:nvSpPr>
          <p:spPr bwMode="auto">
            <a:xfrm flipH="1">
              <a:off x="86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28685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6" name="Text Box 64"/>
            <p:cNvSpPr txBox="1">
              <a:spLocks noChangeArrowheads="1"/>
            </p:cNvSpPr>
            <p:nvPr/>
          </p:nvSpPr>
          <p:spPr bwMode="auto">
            <a:xfrm flipH="1">
              <a:off x="3043" y="2816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28687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8" name="Text Box 70"/>
            <p:cNvSpPr txBox="1">
              <a:spLocks noChangeArrowheads="1"/>
            </p:cNvSpPr>
            <p:nvPr/>
          </p:nvSpPr>
          <p:spPr bwMode="auto">
            <a:xfrm flipH="1">
              <a:off x="3678" y="2410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28689" name="Text Box 73"/>
            <p:cNvSpPr txBox="1">
              <a:spLocks noChangeArrowheads="1"/>
            </p:cNvSpPr>
            <p:nvPr/>
          </p:nvSpPr>
          <p:spPr bwMode="auto">
            <a:xfrm flipH="1">
              <a:off x="3844" y="281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19</a:t>
              </a:r>
            </a:p>
          </p:txBody>
        </p:sp>
        <p:sp>
          <p:nvSpPr>
            <p:cNvPr id="28690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91" name="Text Box 64"/>
            <p:cNvSpPr txBox="1">
              <a:spLocks noChangeArrowheads="1"/>
            </p:cNvSpPr>
            <p:nvPr/>
          </p:nvSpPr>
          <p:spPr bwMode="auto">
            <a:xfrm flipH="1">
              <a:off x="1828" y="281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28692" name="Text Box 39"/>
            <p:cNvSpPr txBox="1">
              <a:spLocks noChangeArrowheads="1"/>
            </p:cNvSpPr>
            <p:nvPr/>
          </p:nvSpPr>
          <p:spPr bwMode="auto">
            <a:xfrm flipH="1">
              <a:off x="2525" y="2409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4697</TotalTime>
  <Words>1191</Words>
  <Application>Microsoft Office PowerPoint</Application>
  <PresentationFormat>On-screen Show (4:3)</PresentationFormat>
  <Paragraphs>315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Operating Systems</vt:lpstr>
      <vt:lpstr>First-Come, First-Served (FCFS) Scheduling</vt:lpstr>
      <vt:lpstr>FCFS Scheduling (Cont.)</vt:lpstr>
      <vt:lpstr>Shortest-Job-First (SJF) Scheduling</vt:lpstr>
      <vt:lpstr>Example of SJF</vt:lpstr>
      <vt:lpstr>Shortest-Job-First (SJF) Scheduling</vt:lpstr>
      <vt:lpstr>Example of Shortest-remaining-time-first</vt:lpstr>
      <vt:lpstr>Priority Scheduling</vt:lpstr>
      <vt:lpstr>Example of Priority Scheduling</vt:lpstr>
      <vt:lpstr>Priority Scheduling</vt:lpstr>
      <vt:lpstr>Priority Scheduling: Starvation</vt:lpstr>
      <vt:lpstr>Round Robin (RR)</vt:lpstr>
      <vt:lpstr>Round Robin</vt:lpstr>
      <vt:lpstr>Round Robin (RR)</vt:lpstr>
      <vt:lpstr>Example of RR with Time Quantum = 4</vt:lpstr>
      <vt:lpstr>Time Quantum and Context Switch Time</vt:lpstr>
      <vt:lpstr>‘Virtual Round Robin’</vt:lpstr>
      <vt:lpstr>Multilevel Queue</vt:lpstr>
      <vt:lpstr>Multilevel Queue</vt:lpstr>
      <vt:lpstr>Multilevel Feedback Queue</vt:lpstr>
      <vt:lpstr>Example of Multilevel Feedback Queue</vt:lpstr>
      <vt:lpstr>Example of Multilevel Feedback Queue</vt:lpstr>
      <vt:lpstr>Multilevel Feedback Queue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914</cp:revision>
  <dcterms:created xsi:type="dcterms:W3CDTF">2011-02-04T13:20:42Z</dcterms:created>
  <dcterms:modified xsi:type="dcterms:W3CDTF">2012-10-31T12:38:36Z</dcterms:modified>
</cp:coreProperties>
</file>