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8"/>
  </p:notesMasterIdLst>
  <p:handoutMasterIdLst>
    <p:handoutMasterId r:id="rId29"/>
  </p:handoutMasterIdLst>
  <p:sldIdLst>
    <p:sldId id="535" r:id="rId2"/>
    <p:sldId id="536" r:id="rId3"/>
    <p:sldId id="547" r:id="rId4"/>
    <p:sldId id="607" r:id="rId5"/>
    <p:sldId id="618" r:id="rId6"/>
    <p:sldId id="608" r:id="rId7"/>
    <p:sldId id="549" r:id="rId8"/>
    <p:sldId id="609" r:id="rId9"/>
    <p:sldId id="620" r:id="rId10"/>
    <p:sldId id="621" r:id="rId11"/>
    <p:sldId id="554" r:id="rId12"/>
    <p:sldId id="622" r:id="rId13"/>
    <p:sldId id="555" r:id="rId14"/>
    <p:sldId id="611" r:id="rId15"/>
    <p:sldId id="626" r:id="rId16"/>
    <p:sldId id="610" r:id="rId17"/>
    <p:sldId id="612" r:id="rId18"/>
    <p:sldId id="556" r:id="rId19"/>
    <p:sldId id="614" r:id="rId20"/>
    <p:sldId id="615" r:id="rId21"/>
    <p:sldId id="616" r:id="rId22"/>
    <p:sldId id="627" r:id="rId23"/>
    <p:sldId id="623" r:id="rId24"/>
    <p:sldId id="624" r:id="rId25"/>
    <p:sldId id="617" r:id="rId26"/>
    <p:sldId id="625" r:id="rId2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69" autoAdjust="0"/>
  </p:normalViewPr>
  <p:slideViewPr>
    <p:cSldViewPr>
      <p:cViewPr varScale="1">
        <p:scale>
          <a:sx n="48" d="100"/>
          <a:sy n="48" d="100"/>
        </p:scale>
        <p:origin x="-171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504C05-18D6-4617-9C92-43F4A594D22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8B2E8-360B-4F5A-99BE-9F9ED528C0A7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 example of a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1A02F-AB1A-431E-AF31-91FCAA03B18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Figure 5.7, shows a possible sequence for three processes using the mutual exclusion discipline of Figure 5.6.</a:t>
            </a:r>
          </a:p>
          <a:p>
            <a:endParaRPr lang="en-NZ" smtClean="0"/>
          </a:p>
          <a:p>
            <a:r>
              <a:rPr lang="en-NZ" smtClean="0"/>
              <a:t>Three processes (A,B, C) access a shared resource protected by the semaphore </a:t>
            </a:r>
            <a:r>
              <a:rPr lang="en-NZ" i="1" smtClean="0"/>
              <a:t>lock. </a:t>
            </a:r>
          </a:p>
          <a:p>
            <a:pPr lvl="1">
              <a:buFontTx/>
              <a:buChar char="•"/>
            </a:pPr>
            <a:r>
              <a:rPr lang="en-NZ" i="1" smtClean="0"/>
              <a:t>Process-</a:t>
            </a:r>
            <a:r>
              <a:rPr lang="en-NZ" smtClean="0"/>
              <a:t>A executes semWait(lock); </a:t>
            </a:r>
          </a:p>
          <a:p>
            <a:pPr lvl="2">
              <a:buFontTx/>
              <a:buChar char="•"/>
            </a:pPr>
            <a:r>
              <a:rPr lang="en-NZ" smtClean="0"/>
              <a:t> because the semaphore has a value of 1 at the time of the semWait operation, A can immediately enter its critical section and the semaphore takes on the value 0.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While A is in its critical section, both B and C perform a semWait operation and are blocked pending the availability of the semaphore. 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When A exits its critical section and performs semSignal(lock), B, which was the first process in the queue, can now enter its critical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446F6C-C8F2-4A2A-895A-681767C5A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a uniprocessor system, concurrent processes cannot have overlapped execution;</a:t>
            </a:r>
          </a:p>
          <a:p>
            <a:pPr lvl="1"/>
            <a:r>
              <a:rPr lang="en-NZ" smtClean="0"/>
              <a:t>they can only be interleaved.</a:t>
            </a:r>
          </a:p>
          <a:p>
            <a:endParaRPr lang="en-NZ" smtClean="0"/>
          </a:p>
          <a:p>
            <a:r>
              <a:rPr lang="en-NZ" smtClean="0"/>
              <a:t>To guarantee mutual exclusion, it is sufficient to prevent a process from being interrupted.</a:t>
            </a:r>
          </a:p>
          <a:p>
            <a:endParaRPr lang="en-NZ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CA024-C7BD-47B8-9666-60ED454DD0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E634-A088-4DE9-AFB7-3EFDD13F73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Busy waiting </a:t>
            </a:r>
          </a:p>
          <a:p>
            <a:pPr lvl="1"/>
            <a:r>
              <a:rPr lang="en-NZ" smtClean="0"/>
              <a:t>While a process is waiting for access to a critical section, it continues to consume processor time.</a:t>
            </a:r>
          </a:p>
          <a:p>
            <a:pPr lvl="1"/>
            <a:endParaRPr lang="en-NZ" smtClean="0"/>
          </a:p>
          <a:p>
            <a:r>
              <a:rPr lang="en-NZ" b="1" smtClean="0"/>
              <a:t>Starvation is possible. </a:t>
            </a:r>
          </a:p>
          <a:p>
            <a:pPr lvl="1"/>
            <a:r>
              <a:rPr lang="en-NZ" smtClean="0"/>
              <a:t>When a process leaves a critical section and more than one process is waiting, the selection of a waiting process is arbitrary. </a:t>
            </a:r>
          </a:p>
          <a:p>
            <a:pPr lvl="1"/>
            <a:r>
              <a:rPr lang="en-NZ" smtClean="0"/>
              <a:t>Thus, some process could indefinitely be denied access.</a:t>
            </a:r>
          </a:p>
          <a:p>
            <a:pPr lvl="1"/>
            <a:endParaRPr lang="en-NZ" smtClean="0"/>
          </a:p>
          <a:p>
            <a:r>
              <a:rPr lang="en-NZ" b="1" smtClean="0"/>
              <a:t>Deadlock is possible. </a:t>
            </a:r>
          </a:p>
          <a:p>
            <a:pPr lvl="1"/>
            <a:r>
              <a:rPr lang="en-NZ" smtClean="0"/>
              <a:t>Example (on a uniprocessor).</a:t>
            </a:r>
          </a:p>
          <a:p>
            <a:pPr lvl="1">
              <a:buFontTx/>
              <a:buChar char="•"/>
            </a:pPr>
            <a:r>
              <a:rPr lang="en-NZ" smtClean="0"/>
              <a:t> Process P1 executes the special instruction (e.g., compare&amp;swap, exchange) and enters its critical section. </a:t>
            </a:r>
          </a:p>
          <a:p>
            <a:pPr lvl="1">
              <a:buFontTx/>
              <a:buChar char="•"/>
            </a:pPr>
            <a:r>
              <a:rPr lang="en-NZ" smtClean="0"/>
              <a:t> P1 is then interrupted to give the processor to P2, which has higher priority. </a:t>
            </a:r>
          </a:p>
          <a:p>
            <a:pPr lvl="1">
              <a:buFontTx/>
              <a:buChar char="•"/>
            </a:pPr>
            <a:r>
              <a:rPr lang="en-NZ" smtClean="0"/>
              <a:t> If P2 now attempts to use the same resource as P1, it will be denied access because of the mutual exclusion mechanism. </a:t>
            </a:r>
          </a:p>
          <a:p>
            <a:pPr lvl="2">
              <a:buFontTx/>
              <a:buChar char="•"/>
            </a:pPr>
            <a:r>
              <a:rPr lang="en-NZ" smtClean="0"/>
              <a:t> Thus it will go into a busy waiting loop. </a:t>
            </a:r>
          </a:p>
          <a:p>
            <a:pPr lvl="1">
              <a:buFontTx/>
              <a:buChar char="•"/>
            </a:pPr>
            <a:r>
              <a:rPr lang="en-NZ" smtClean="0"/>
              <a:t>However, P1 will never be dispatched because it is of lower priority than another ready process, P2.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3D2D7-99E1-4F57-B972-7FBF3841F7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07/11/2012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6b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Disadvantages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Busy-waiting consumes processor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Starvation is possible when a process leaves a critical section and more than one process is waiting.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Deadlock is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3672408"/>
          </a:xfrm>
        </p:spPr>
        <p:txBody>
          <a:bodyPr>
            <a:noAutofit/>
          </a:bodyPr>
          <a:lstStyle/>
          <a:p>
            <a:r>
              <a:rPr lang="en-NZ" sz="2800" dirty="0" smtClean="0"/>
              <a:t>Semaphore:  </a:t>
            </a:r>
          </a:p>
          <a:p>
            <a:pPr lvl="1"/>
            <a:r>
              <a:rPr lang="en-NZ" sz="2400" dirty="0" smtClean="0"/>
              <a:t>An integer value used for signalling among processes. </a:t>
            </a:r>
          </a:p>
          <a:p>
            <a:endParaRPr lang="en-NZ" sz="2800" dirty="0" smtClean="0"/>
          </a:p>
          <a:p>
            <a:r>
              <a:rPr lang="en-NZ" sz="2800" dirty="0" smtClean="0"/>
              <a:t>Only three operations may be performed on a semaphore, all of which are atomic: </a:t>
            </a:r>
          </a:p>
          <a:p>
            <a:pPr lvl="1"/>
            <a:r>
              <a:rPr lang="en-NZ" sz="2400" dirty="0" smtClean="0"/>
              <a:t>initialize, </a:t>
            </a:r>
          </a:p>
          <a:p>
            <a:pPr lvl="1"/>
            <a:r>
              <a:rPr lang="en-NZ" sz="2400" dirty="0" smtClean="0"/>
              <a:t>Decrement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lvl="1"/>
            <a:r>
              <a:rPr lang="en-NZ" sz="2400" dirty="0" smtClean="0"/>
              <a:t>increment.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one process modifies semaphore value, no other process can simultaneously modify that semaphore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3703578" cy="20959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wait (S) </a:t>
            </a:r>
          </a:p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while S &lt;= 0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		; // no-op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 S--;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844824"/>
            <a:ext cx="3347864" cy="1791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signal (S) </a:t>
            </a:r>
          </a:p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S++;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800" dirty="0" smtClean="0">
                <a:solidFill>
                  <a:srgbClr val="3366FF"/>
                </a:solidFill>
              </a:rPr>
              <a:t>Two types of Semaphores: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>
                <a:solidFill>
                  <a:srgbClr val="3366FF"/>
                </a:solidFill>
              </a:rPr>
              <a:t>Counting and Binary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Counting </a:t>
            </a:r>
            <a:r>
              <a:rPr lang="en-US" sz="2400" dirty="0" smtClean="0"/>
              <a:t>semaphore – integer value can range over an unrestricted domain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Binary </a:t>
            </a:r>
            <a:r>
              <a:rPr lang="en-US" sz="2400" dirty="0" smtClean="0"/>
              <a:t>semaphore – integer value can range only between 0 and 1; can be simpler to implement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Also known as mutex locks: Locks that provide mutual exclusion.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Binary semaphores can be used to deal with critical section problem.</a:t>
            </a: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Counting semaphores can be used to control access to a given resource with finite number of instances.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Semaphore is initialized to number of resources.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Each process that wants to use resource performs a wait operation.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</a:t>
            </a:r>
            <a:r>
              <a:rPr lang="en-US" sz="2400" dirty="0" smtClean="0"/>
              <a:t>a process releases resource, it performs signal.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count goes to 0, all resources are being used.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After that, process that wish to use a resource will block until count becomes greater than 0.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Can implement a counting semaphore 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as a binary semaphore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Provides mutual exclusion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Semaphore mutex;    //  initialized to 1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do {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wait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    // Critical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	signal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// remainder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} while (TRUE);</a:t>
            </a:r>
          </a:p>
          <a:p>
            <a:pPr eaLnBrk="1" hangingPunct="1">
              <a:buFont typeface="Wingdings 2" pitchFamily="18" charset="2"/>
              <a:buNone/>
              <a:tabLst>
                <a:tab pos="2003425" algn="ctr"/>
                <a:tab pos="4514850" algn="ctr"/>
              </a:tabLst>
            </a:pPr>
            <a:endParaRPr lang="en-US" sz="2000" dirty="0" smtClean="0">
              <a:solidFill>
                <a:srgbClr val="0000FF"/>
              </a:solidFill>
              <a:sym typeface="MT Extra" pitchFamily="18" charset="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for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331236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3200" dirty="0" smtClean="0"/>
              <a:t>Consider two running processes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P1 with S1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P2 with S2.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If we require S2 be executed only after S1 has completed.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Implement:</a:t>
            </a:r>
          </a:p>
          <a:p>
            <a:pPr lvl="2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P1 and P2 share a semaphore, initialized to 0 and insert statements</a:t>
            </a:r>
          </a:p>
          <a:p>
            <a:pPr lvl="2">
              <a:tabLst>
                <a:tab pos="2003425" algn="ctr"/>
                <a:tab pos="4514850" algn="ctr"/>
              </a:tabLst>
            </a:pPr>
            <a:endParaRPr lang="en-US" sz="20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5313982"/>
            <a:ext cx="21602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Wait(synch);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S2;</a:t>
            </a:r>
          </a:p>
          <a:p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5313982"/>
            <a:ext cx="20162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S1;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Signal (synch);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Disadvantage</a:t>
            </a:r>
            <a:r>
              <a:rPr lang="en-US" sz="2400" dirty="0" smtClean="0"/>
              <a:t>: </a:t>
            </a:r>
            <a:r>
              <a:rPr lang="en-US" sz="2400" u="sng" dirty="0" smtClean="0"/>
              <a:t>busy waiting</a:t>
            </a:r>
            <a:r>
              <a:rPr lang="en-US" sz="2400" dirty="0" smtClean="0"/>
              <a:t>: one process in critical section, other process must loop continuously the entry code.</a:t>
            </a:r>
          </a:p>
          <a:p>
            <a:pPr lvl="1"/>
            <a:r>
              <a:rPr lang="en-US" sz="2000" dirty="0" smtClean="0"/>
              <a:t>Busy wait consumes CPU cycles.</a:t>
            </a:r>
          </a:p>
          <a:p>
            <a:pPr lvl="1"/>
            <a:r>
              <a:rPr lang="en-US" sz="2000" dirty="0" smtClean="0"/>
              <a:t>Also known as “</a:t>
            </a:r>
            <a:r>
              <a:rPr lang="en-US" sz="2000" b="1" dirty="0" smtClean="0"/>
              <a:t>spinlock”: </a:t>
            </a:r>
            <a:r>
              <a:rPr lang="en-US" sz="2000" dirty="0" smtClean="0"/>
              <a:t>Process spins while waiting for lock.</a:t>
            </a:r>
          </a:p>
          <a:p>
            <a:pPr lvl="1"/>
            <a:endParaRPr lang="en-US" sz="2400" dirty="0" smtClean="0"/>
          </a:p>
          <a:p>
            <a:pPr eaLnBrk="1" hangingPunct="1"/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Modify wait and signal.</a:t>
            </a:r>
          </a:p>
          <a:p>
            <a:pPr lvl="1"/>
            <a:r>
              <a:rPr lang="en-US" sz="2000" dirty="0" smtClean="0"/>
              <a:t>When process executes wait and finds semaphore value is not positive, it blocks itself and put it into a waiting queue associated with semaphore (state changed to waiting).</a:t>
            </a:r>
          </a:p>
          <a:p>
            <a:pPr lvl="1"/>
            <a:r>
              <a:rPr lang="en-US" sz="2000" dirty="0" smtClean="0"/>
              <a:t>When some other process executes signal(), process waiting starts restarted.</a:t>
            </a:r>
          </a:p>
          <a:p>
            <a:pPr lvl="1"/>
            <a:r>
              <a:rPr lang="en-US" sz="2000" dirty="0" smtClean="0"/>
              <a:t>Process started with wakeup(): changes process from waiting to ready.</a:t>
            </a:r>
          </a:p>
          <a:p>
            <a:pPr lvl="1"/>
            <a:r>
              <a:rPr lang="en-US" sz="2000" dirty="0" smtClean="0"/>
              <a:t>Process placed in ready queue. </a:t>
            </a:r>
          </a:p>
          <a:p>
            <a:pPr lvl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Each semaphore has integer value and list of waiting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When process waits on semaphore, it is added to list of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signal operation removes one process from list of waiting processes and wakens that process.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Semaphore implemented as C struct having</a:t>
            </a:r>
          </a:p>
          <a:p>
            <a:pPr lvl="1" eaLnBrk="1" hangingPunct="1"/>
            <a:r>
              <a:rPr lang="en-US" sz="1800" dirty="0" smtClean="0"/>
              <a:t> value (of type integer)</a:t>
            </a:r>
          </a:p>
          <a:p>
            <a:pPr lvl="1" eaLnBrk="1" hangingPunct="1"/>
            <a:r>
              <a:rPr lang="en-US" sz="1800" dirty="0" smtClean="0"/>
              <a:t> pointer to next record in the list</a:t>
            </a:r>
          </a:p>
          <a:p>
            <a:pPr lvl="1" eaLnBrk="1" hangingPunct="1">
              <a:buFont typeface="Monotype Sorts"/>
              <a:buNone/>
            </a:pPr>
            <a:endParaRPr lang="en-US" sz="1800" dirty="0" smtClean="0"/>
          </a:p>
          <a:p>
            <a:pPr eaLnBrk="1" hangingPunct="1"/>
            <a:r>
              <a:rPr lang="en-US" sz="2000" dirty="0" smtClean="0"/>
              <a:t>Two operations:</a:t>
            </a: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block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place the process invoking the operation on the appropriate waiting queue</a:t>
            </a:r>
          </a:p>
          <a:p>
            <a:pPr lvl="1" eaLnBrk="1" hangingPunct="1"/>
            <a:endParaRPr 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wakeup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remove one of processes in the waiting queue and place it in the ready queue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764704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Synchronization Hardware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Semaphores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8164512" cy="703263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wait: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wait(semaphore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S-&gt;value--;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add this process to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block();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signal: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signal(semaphore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S-&gt;value++;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&lt;=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remove a process P from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wakeup(P);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7325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Semaphore values may be negative.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Magnitude represents number of processes waiting for semaphore.</a:t>
            </a:r>
          </a:p>
          <a:p>
            <a:pPr lvl="1"/>
            <a:endParaRPr lang="en-US" sz="1800" dirty="0" smtClean="0">
              <a:solidFill>
                <a:srgbClr val="0000FF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Semaphores </a:t>
            </a:r>
            <a:r>
              <a:rPr lang="en-US" sz="2400" dirty="0" smtClean="0"/>
              <a:t>should be executed atomically.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Must </a:t>
            </a:r>
            <a:r>
              <a:rPr lang="en-US" sz="2400" dirty="0" smtClean="0"/>
              <a:t>guarantee that no two processes can execute </a:t>
            </a:r>
            <a:r>
              <a:rPr lang="en-US" sz="2400" dirty="0" smtClean="0">
                <a:solidFill>
                  <a:srgbClr val="0000FF"/>
                </a:solidFill>
              </a:rPr>
              <a:t>wait ()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signal ()</a:t>
            </a:r>
            <a:r>
              <a:rPr lang="en-US" sz="2400" dirty="0" smtClean="0"/>
              <a:t> on the same semaphore at the same time</a:t>
            </a:r>
          </a:p>
          <a:p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Thus</a:t>
            </a:r>
            <a:r>
              <a:rPr lang="en-US" sz="2800" dirty="0" smtClean="0"/>
              <a:t>, implementation becomes the critical section problem where the wait and signal code are placed in the critical section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/>
              <a:t>uniprocessor, inhibit interrupts during the time wait() and signal() operations are executing.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/>
              <a:t>multi-processor system, some alternative locking scheme such as spinlocks to ensure wait() and signal() are performed atomically.</a:t>
            </a:r>
          </a:p>
          <a:p>
            <a:pPr lvl="1"/>
            <a:endParaRPr lang="en-US" sz="2000" dirty="0" smtClean="0">
              <a:solidFill>
                <a:srgbClr val="0000FF"/>
              </a:solidFill>
            </a:endParaRPr>
          </a:p>
          <a:p>
            <a:pPr lvl="1"/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9675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2400" dirty="0" smtClean="0"/>
              <a:t>Semaphore Primitives (Additional slides for better understanding)</a:t>
            </a:r>
          </a:p>
        </p:txBody>
      </p:sp>
      <p:pic>
        <p:nvPicPr>
          <p:cNvPr id="32771" name="Content Placeholder 3" descr="Fig05_03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b="7042"/>
          <a:stretch>
            <a:fillRect/>
          </a:stretch>
        </p:blipFill>
        <p:spPr>
          <a:xfrm>
            <a:off x="381000" y="1219200"/>
            <a:ext cx="8534400" cy="5638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b="18842"/>
          <a:stretch>
            <a:fillRect/>
          </a:stretch>
        </p:blipFill>
        <p:spPr bwMode="auto">
          <a:xfrm>
            <a:off x="609600" y="9906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Semaphore Primitives (Additional slides for better understanding)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56886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Deadlock </a:t>
            </a:r>
            <a:r>
              <a:rPr lang="en-US" dirty="0" smtClean="0"/>
              <a:t>– two or more processes are waiting indefinitely for an event that can be caused by only one of the waiting processes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Let </a:t>
            </a:r>
            <a:r>
              <a:rPr lang="en-US" sz="1600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sz="1600" dirty="0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be two semaphores initialized to 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i="1" dirty="0" smtClean="0"/>
              <a:t>		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	                    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dirty="0" smtClean="0">
                <a:solidFill>
                  <a:srgbClr val="0000FF"/>
                </a:solidFill>
              </a:rPr>
              <a:t>		     </a:t>
            </a:r>
            <a:r>
              <a:rPr lang="en-US" sz="1600" dirty="0" smtClean="0">
                <a:solidFill>
                  <a:srgbClr val="0000FF"/>
                </a:solidFill>
              </a:rPr>
              <a:t>wait (S); 	                                   wait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wait (Q); 	                                   wait (S);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(S); 	                                  signal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(Q); 	                                  signal (S);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  <a:sym typeface="MT Extra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  <a:sym typeface="MT Extra" pitchFamily="18" charset="2"/>
              </a:rPr>
              <a:t>Starvation</a:t>
            </a:r>
            <a:r>
              <a:rPr lang="en-US" dirty="0" smtClean="0">
                <a:solidFill>
                  <a:srgbClr val="3366FF"/>
                </a:solidFill>
                <a:sym typeface="MT Extra" pitchFamily="18" charset="2"/>
              </a:rPr>
              <a:t> </a:t>
            </a:r>
            <a:r>
              <a:rPr lang="en-US" dirty="0" smtClean="0"/>
              <a:t>– indefinite blocking  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A process may never be removed from the semaphore queue in which it is suspended.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For example, when using LIFO queue for keeping the blocked processes.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30243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Priority Inversion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Scheduling problem when lower-priority process holds a lock needed by higher-priority process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Solved via </a:t>
            </a:r>
            <a:r>
              <a:rPr lang="en-US" b="1" dirty="0" smtClean="0">
                <a:solidFill>
                  <a:srgbClr val="3366FF"/>
                </a:solidFill>
              </a:rPr>
              <a:t>priority-inheritance protocol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077072"/>
            <a:ext cx="6552728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800" b="1" dirty="0" smtClean="0">
                <a:solidFill>
                  <a:srgbClr val="3366FF"/>
                </a:solidFill>
              </a:rPr>
              <a:t>Details from Book – Included in Exam Syllabus</a:t>
            </a:r>
          </a:p>
          <a:p>
            <a:pPr algn="ctr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Any solution to critical section problem requires a </a:t>
            </a:r>
            <a:r>
              <a:rPr lang="en-US" sz="2400" b="1" dirty="0" smtClean="0"/>
              <a:t>lock.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Race conditions are prevented by requiring that critical section be protected by locks.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Design of such locks can be sophisticated.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Many systems provide hardware support for critical section code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2924944"/>
            <a:ext cx="5688632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acquire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critical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release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while (TRUE);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800" dirty="0" err="1" smtClean="0"/>
              <a:t>Uni</a:t>
            </a:r>
            <a:r>
              <a:rPr lang="en-US" sz="2800" dirty="0" smtClean="0"/>
              <a:t>-Processors – could disable interrupts while a shared variable being modified.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Currently running code would execute without preemption.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Approach taken by non-preemptive kernels.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Generally too inefficient on multiprocessor systems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Too much time consumed as message is passed to all processors. 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Message passing delays entry into critical section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sz="4000" b="0" dirty="0" smtClean="0"/>
              <a:t>Disabling Interrupts: </a:t>
            </a:r>
            <a:r>
              <a:rPr lang="en-US" sz="4000" b="0" dirty="0" err="1" smtClean="0"/>
              <a:t>Pseudocode</a:t>
            </a:r>
            <a:endParaRPr lang="en-US" sz="4000" b="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disable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critical section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enable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remainder */;</a:t>
            </a:r>
          </a:p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Modern machines provide special atomic hardware instructions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Test &amp; Set Instruction 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Either test and modify content of word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NZ" sz="24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Exchange Instruction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Or swap contents of two memory words atomically. 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Atomic = non-</a:t>
            </a:r>
            <a:r>
              <a:rPr lang="en-US" sz="2000" dirty="0" err="1" smtClean="0">
                <a:solidFill>
                  <a:schemeClr val="tx2"/>
                </a:solidFill>
              </a:rPr>
              <a:t>interruptable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836712"/>
            <a:ext cx="8748464" cy="22322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TestAndSet: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00FF"/>
                </a:solidFill>
              </a:rPr>
              <a:t>boolean TestAndSet (boolean *target)    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		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boolean rv = *target;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*target = TRUE;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return rv: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TestAndSet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3284984"/>
            <a:ext cx="9036496" cy="3311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Test&amp;Set;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lock, initialized to FALSE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while ( TestAndSet (&amp;lock ))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;   // do nothing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//    critical section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lock = FALSE;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//      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 while (TRUE);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692696"/>
            <a:ext cx="8748464" cy="1872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SWAP: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rgbClr val="0000FF"/>
                </a:solidFill>
              </a:rPr>
              <a:t>void Swap (boolean *a, boolean *b)  {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boolean temp = *a;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*a = *b;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*b = temp: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SWAP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2780928"/>
            <a:ext cx="8784976" cy="3672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SWAP;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 initialized to FALSE;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Each process has a local Boolean variable key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do {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key = TRUE;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while ( key == TRUE)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         Swap (&amp;lock, &amp;key );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critical section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lock = FALSE;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  remainder section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} while (TRUE);</a:t>
            </a:r>
            <a:r>
              <a:rPr lang="en-US" dirty="0" smtClean="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Advantages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Applicable to any number of processes on either a single processor or multiple processors sharing main memory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is simple and therefore easy to verify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can be used to support multiple critical sections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4043</TotalTime>
  <Words>1426</Words>
  <Application>Microsoft Office PowerPoint</Application>
  <PresentationFormat>On-screen Show (4:3)</PresentationFormat>
  <Paragraphs>317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Operating Systems</vt:lpstr>
      <vt:lpstr>Process Synchronization</vt:lpstr>
      <vt:lpstr>Synchronization Hardware</vt:lpstr>
      <vt:lpstr>Synchronization Hardware</vt:lpstr>
      <vt:lpstr>Disabling Interrupts: Pseudocode</vt:lpstr>
      <vt:lpstr>Synchronization Hardware</vt:lpstr>
      <vt:lpstr>Solution using TestAndSet</vt:lpstr>
      <vt:lpstr>Solution using SWAP</vt:lpstr>
      <vt:lpstr>Hardware Mutual Exclusion: Advantages</vt:lpstr>
      <vt:lpstr>Hardware Mutual Exclusion: Disadvantages</vt:lpstr>
      <vt:lpstr>Semaphore</vt:lpstr>
      <vt:lpstr>Semaphore</vt:lpstr>
      <vt:lpstr>Semaphore as General Synchronization Tool</vt:lpstr>
      <vt:lpstr>Semaphore as General Synchronization Tool</vt:lpstr>
      <vt:lpstr>Semaphore as General Synchronization Tool</vt:lpstr>
      <vt:lpstr>Semaphore for mutual exclusion</vt:lpstr>
      <vt:lpstr>Semaphore as General Synchronization Tool</vt:lpstr>
      <vt:lpstr>Semaphore Implementation</vt:lpstr>
      <vt:lpstr>Semaphore Implementation with no Busy waiting </vt:lpstr>
      <vt:lpstr>Semaphore Implementation with no Busy waiting (Cont.)</vt:lpstr>
      <vt:lpstr>Semaphore Implementation with no Busy waiting </vt:lpstr>
      <vt:lpstr>Semaphore Implementation with no Busy waiting </vt:lpstr>
      <vt:lpstr>Semaphore Primitives (Additional slides for better understanding)</vt:lpstr>
      <vt:lpstr>Slide 24</vt:lpstr>
      <vt:lpstr>Deadlock and Starvation</vt:lpstr>
      <vt:lpstr>Deadlock and Starvation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765</cp:revision>
  <dcterms:created xsi:type="dcterms:W3CDTF">2011-02-04T13:20:42Z</dcterms:created>
  <dcterms:modified xsi:type="dcterms:W3CDTF">2012-11-07T10:30:02Z</dcterms:modified>
</cp:coreProperties>
</file>