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7"/>
  </p:notesMasterIdLst>
  <p:handoutMasterIdLst>
    <p:handoutMasterId r:id="rId28"/>
  </p:handoutMasterIdLst>
  <p:sldIdLst>
    <p:sldId id="535" r:id="rId2"/>
    <p:sldId id="536" r:id="rId3"/>
    <p:sldId id="560" r:id="rId4"/>
    <p:sldId id="561" r:id="rId5"/>
    <p:sldId id="562" r:id="rId6"/>
    <p:sldId id="563" r:id="rId7"/>
    <p:sldId id="564" r:id="rId8"/>
    <p:sldId id="607" r:id="rId9"/>
    <p:sldId id="565" r:id="rId10"/>
    <p:sldId id="566" r:id="rId11"/>
    <p:sldId id="567" r:id="rId12"/>
    <p:sldId id="568" r:id="rId13"/>
    <p:sldId id="608" r:id="rId14"/>
    <p:sldId id="569" r:id="rId15"/>
    <p:sldId id="610" r:id="rId16"/>
    <p:sldId id="570" r:id="rId17"/>
    <p:sldId id="611" r:id="rId18"/>
    <p:sldId id="612" r:id="rId19"/>
    <p:sldId id="613" r:id="rId20"/>
    <p:sldId id="571" r:id="rId21"/>
    <p:sldId id="615" r:id="rId22"/>
    <p:sldId id="614" r:id="rId23"/>
    <p:sldId id="616" r:id="rId24"/>
    <p:sldId id="617" r:id="rId25"/>
    <p:sldId id="575" r:id="rId26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67" autoAdjust="0"/>
  </p:normalViewPr>
  <p:slideViewPr>
    <p:cSldViewPr>
      <p:cViewPr varScale="1">
        <p:scale>
          <a:sx n="64" d="100"/>
          <a:sy n="64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ED8F52-50B0-4C9D-8DC7-1113AE9241FE}" type="datetimeFigureOut">
              <a:rPr lang="en-GB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367C71-184F-455B-846D-ED466CC80B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CF151D-19C0-4CFB-B936-918C2B979F4D}" type="datetimeFigureOut">
              <a:rPr lang="en-GB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EA5306-2348-4E3D-8975-78FE81D970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56539-306F-4DFE-947D-AFAE5AC6BAC1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492ED-AE2A-463E-9AA6-B6821CEB423A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492ED-AE2A-463E-9AA6-B6821CEB423A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88E5B4-E2FB-49D9-9FB1-B1F1994B6FD2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88E5B4-E2FB-49D9-9FB1-B1F1994B6FD2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F4291-9C68-48F9-A892-8F0919F4ABBF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BBEA-333D-4E6F-831A-F923445C4F9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The chief characteristics of a monitor are the following:</a:t>
            </a:r>
          </a:p>
          <a:p>
            <a:endParaRPr lang="en-NZ" smtClean="0"/>
          </a:p>
          <a:p>
            <a:r>
              <a:rPr lang="en-NZ" smtClean="0"/>
              <a:t>1. The local data variables are accessible only by the monitor’s procedures and not by any external procedure.</a:t>
            </a:r>
          </a:p>
          <a:p>
            <a:endParaRPr lang="en-NZ" smtClean="0"/>
          </a:p>
          <a:p>
            <a:r>
              <a:rPr lang="en-NZ" smtClean="0"/>
              <a:t>2. A process enters the monitor by invoking one of its procedures.</a:t>
            </a:r>
          </a:p>
          <a:p>
            <a:endParaRPr lang="en-NZ" smtClean="0"/>
          </a:p>
          <a:p>
            <a:r>
              <a:rPr lang="en-NZ" smtClean="0"/>
              <a:t>3. Only one process may be executing in the monitor at a time; any other processes that have invoked the monitor are blocked, waiting for the monitor to become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B5D723-B3E5-48DC-A265-64AA617EA2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A monitor supports synchronization by the use of </a:t>
            </a:r>
            <a:r>
              <a:rPr lang="en-NZ" b="1" dirty="0" smtClean="0"/>
              <a:t>condition variables that are</a:t>
            </a:r>
          </a:p>
          <a:p>
            <a:r>
              <a:rPr lang="en-NZ" dirty="0" smtClean="0"/>
              <a:t>contained within the monitor and accessible only within the monitor.</a:t>
            </a:r>
          </a:p>
          <a:p>
            <a:endParaRPr lang="en-NZ" dirty="0" smtClean="0"/>
          </a:p>
          <a:p>
            <a:r>
              <a:rPr lang="en-NZ" dirty="0" err="1" smtClean="0"/>
              <a:t>cwait</a:t>
            </a:r>
            <a:r>
              <a:rPr lang="en-NZ" dirty="0" smtClean="0"/>
              <a:t>(c): Suspend execution of the calling process on condition </a:t>
            </a:r>
            <a:r>
              <a:rPr lang="en-NZ" i="1" dirty="0" smtClean="0"/>
              <a:t>c.</a:t>
            </a:r>
          </a:p>
          <a:p>
            <a:pPr lvl="1"/>
            <a:r>
              <a:rPr lang="en-NZ" dirty="0" smtClean="0"/>
              <a:t>The monitor is now available for use by another process.</a:t>
            </a:r>
          </a:p>
          <a:p>
            <a:endParaRPr lang="en-NZ" dirty="0" smtClean="0"/>
          </a:p>
          <a:p>
            <a:r>
              <a:rPr lang="en-NZ" dirty="0" err="1" smtClean="0"/>
              <a:t>csignal</a:t>
            </a:r>
            <a:r>
              <a:rPr lang="en-NZ" dirty="0" smtClean="0"/>
              <a:t>(c): Resume execution of some process blocked after a </a:t>
            </a:r>
            <a:r>
              <a:rPr lang="en-NZ" dirty="0" err="1" smtClean="0"/>
              <a:t>cwait</a:t>
            </a:r>
            <a:r>
              <a:rPr lang="en-NZ" dirty="0" smtClean="0"/>
              <a:t> on the same condition. </a:t>
            </a:r>
          </a:p>
          <a:p>
            <a:pPr lvl="1"/>
            <a:r>
              <a:rPr lang="en-NZ" dirty="0" smtClean="0"/>
              <a:t>If there are several such processes, choose one of them; if there is no such process, do nothing.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76AC2-E365-4855-BC93-F0A163F2D10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4E1441-17CB-4EE1-8129-C3ED945FF279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20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4560D2-EC5D-4269-A165-391949B60098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21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67BA2-67A2-4CD8-89CA-D5235188ABEB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Although a process can enter the monitor by invoking any of its procedures, we can think of the monitor as having a single entry point that is guarded so that only one process may be in the monitor at a time. </a:t>
            </a:r>
          </a:p>
          <a:p>
            <a:pPr lvl="1">
              <a:buFontTx/>
              <a:buChar char="•"/>
            </a:pPr>
            <a:r>
              <a:rPr lang="en-NZ" smtClean="0"/>
              <a:t>Other processes that attempt to enter the monitor join a queue of processes blocked waiting for monitor availability. </a:t>
            </a:r>
          </a:p>
          <a:p>
            <a:endParaRPr lang="en-NZ" smtClean="0"/>
          </a:p>
          <a:p>
            <a:r>
              <a:rPr lang="en-NZ" smtClean="0"/>
              <a:t>Once a process is in the monitor, it may temporarily block itself on condition x by issuing cwait(x); </a:t>
            </a:r>
          </a:p>
          <a:p>
            <a:pPr lvl="1">
              <a:buFontTx/>
              <a:buChar char="•"/>
            </a:pPr>
            <a:r>
              <a:rPr lang="en-NZ" smtClean="0"/>
              <a:t> it is then placed in a queue of processes waiting to re-enter the monitor when the condition changes, and resume execution at the point in its program following the cwait(x) call.</a:t>
            </a:r>
          </a:p>
          <a:p>
            <a:pPr lvl="1"/>
            <a:endParaRPr lang="en-NZ" smtClean="0"/>
          </a:p>
          <a:p>
            <a:r>
              <a:rPr lang="en-NZ" smtClean="0"/>
              <a:t>If a process that is executing in the monitor detects a change in the condition variable x, it issues csignal(x), </a:t>
            </a:r>
          </a:p>
          <a:p>
            <a:pPr lvl="1"/>
            <a:r>
              <a:rPr lang="en-NZ" smtClean="0"/>
              <a:t>which alerts the corresponding condition queue that the condition has changed.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9199B3-774C-4298-AB55-78471F99A01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Returning to the bounded-buffer producer/consumer problem – this is a solution using a monitor.</a:t>
            </a:r>
          </a:p>
          <a:p>
            <a:endParaRPr lang="en-NZ" smtClean="0"/>
          </a:p>
          <a:p>
            <a:r>
              <a:rPr lang="en-NZ" smtClean="0"/>
              <a:t>The module, </a:t>
            </a:r>
            <a:r>
              <a:rPr lang="en-NZ" i="1" smtClean="0"/>
              <a:t>boundedbuffer</a:t>
            </a:r>
            <a:r>
              <a:rPr lang="en-NZ" smtClean="0"/>
              <a:t>, controls the buffer used to store and retrieve characters. </a:t>
            </a:r>
          </a:p>
          <a:p>
            <a:endParaRPr lang="en-NZ" smtClean="0"/>
          </a:p>
          <a:p>
            <a:r>
              <a:rPr lang="en-NZ" smtClean="0"/>
              <a:t>The monitor includes two condition variables (declared with the construct cond): </a:t>
            </a:r>
          </a:p>
          <a:p>
            <a:pPr lvl="1">
              <a:buFontTx/>
              <a:buChar char="•"/>
            </a:pPr>
            <a:r>
              <a:rPr lang="en-NZ" i="1" smtClean="0"/>
              <a:t> notfull </a:t>
            </a:r>
            <a:r>
              <a:rPr lang="en-NZ" smtClean="0"/>
              <a:t>is true when there is room to add at least one character to the buffer, </a:t>
            </a:r>
          </a:p>
          <a:p>
            <a:pPr lvl="1">
              <a:buFontTx/>
              <a:buChar char="•"/>
            </a:pPr>
            <a:r>
              <a:rPr lang="en-NZ" smtClean="0"/>
              <a:t> and </a:t>
            </a:r>
            <a:r>
              <a:rPr lang="en-NZ" i="1" smtClean="0"/>
              <a:t>notempty </a:t>
            </a:r>
            <a:r>
              <a:rPr lang="en-NZ" smtClean="0"/>
              <a:t>is true when there is at least one character in the buffer.</a:t>
            </a:r>
          </a:p>
          <a:p>
            <a:endParaRPr lang="en-NZ" smtClean="0"/>
          </a:p>
          <a:p>
            <a:r>
              <a:rPr lang="en-NZ" smtClean="0"/>
              <a:t>This example points out the division of responsibility with monitors compared to semaphores. </a:t>
            </a:r>
          </a:p>
          <a:p>
            <a:endParaRPr lang="en-NZ" smtClean="0"/>
          </a:p>
          <a:p>
            <a:r>
              <a:rPr lang="en-NZ" smtClean="0"/>
              <a:t>In the case of monitors, the monitor construct itself enforces mutual exclusion:</a:t>
            </a:r>
          </a:p>
          <a:p>
            <a:pPr lvl="1">
              <a:buFontTx/>
              <a:buChar char="•"/>
            </a:pPr>
            <a:r>
              <a:rPr lang="en-NZ" smtClean="0"/>
              <a:t> It is not possible for both a producer and a consumer simultaneously to access the buffer. </a:t>
            </a:r>
          </a:p>
          <a:p>
            <a:pPr lvl="1">
              <a:buFontTx/>
              <a:buChar char="•"/>
            </a:pPr>
            <a:r>
              <a:rPr lang="en-NZ" smtClean="0"/>
              <a:t> However, the programmer must place the appropriate </a:t>
            </a:r>
            <a:r>
              <a:rPr lang="en-NZ" i="1" smtClean="0"/>
              <a:t>cwait</a:t>
            </a:r>
            <a:r>
              <a:rPr lang="en-NZ" smtClean="0"/>
              <a:t> and </a:t>
            </a:r>
            <a:r>
              <a:rPr lang="en-NZ" i="1" smtClean="0"/>
              <a:t>csignal</a:t>
            </a:r>
            <a:r>
              <a:rPr lang="en-NZ" smtClean="0"/>
              <a:t> primitives inside the monitor to prevent processes from depositing items in a full buffer or removing them from an empty one. </a:t>
            </a:r>
          </a:p>
          <a:p>
            <a:endParaRPr lang="en-NZ" smtClean="0"/>
          </a:p>
          <a:p>
            <a:r>
              <a:rPr lang="en-NZ" smtClean="0"/>
              <a:t>In the case of semaphores, both mutual exclusion and synchronization are the responsibility of the programmer.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2C681F-B716-44D8-B17C-F8C6F63A249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Note here that </a:t>
            </a:r>
            <a:r>
              <a:rPr lang="en-NZ" smtClean="0"/>
              <a:t>a process exits the monitor immediately after executing the csignal function.</a:t>
            </a:r>
          </a:p>
          <a:p>
            <a:pPr lvl="1"/>
            <a:r>
              <a:rPr lang="en-NZ" smtClean="0"/>
              <a:t>One language, ConcurrentPascal,  insists that nothing follows a csignal call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A2F95-1A85-4684-8DEB-89AD4902BA4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D90B59-3CA8-4E53-868D-0020EEABF2FB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FF266-422B-4FB2-B927-B4AFDF966DED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9BE6D-14EB-4888-97E6-459A7C4E999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2309E-DB50-4AC0-B2B4-9E21AB63C21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000B2C-F8CF-4D86-A544-82875D11E31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000B2C-F8CF-4D86-A544-82875D11E31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22D80-D53A-446D-A78F-AD79D822D95C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9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A8E84F-9B9A-4DA8-8935-CAFE9CD00891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10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A38910D-F097-4935-AE81-89E2E0271703}" type="datetimeFigureOut">
              <a:rPr lang="en-GB" smtClean="0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397C232-BF97-43F3-877C-CE4C4EB013B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A9180B-E146-45F1-B8EA-BFFC341C96F5}" type="datetimeFigureOut">
              <a:rPr lang="en-GB" smtClean="0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AF93CD1-4BEC-45D3-88BD-E8B1E282453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438B5E-9D22-4460-A17B-9056E1B5CEAA}" type="datetimeFigureOut">
              <a:rPr lang="en-GB" smtClean="0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3B404A-B39B-480D-BB23-F09C3638D4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73E443-E95C-48DA-81FF-B8FB14CE74FC}" type="datetimeFigureOut">
              <a:rPr lang="en-GB" smtClean="0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B5241C4-BB1B-42C2-BCCB-4194AF860F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E2BC543-CAFD-4D89-A0B9-3C9794BB3F95}" type="datetimeFigureOut">
              <a:rPr lang="en-GB" smtClean="0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2AC1FB3-9B3D-45EA-AA76-0B5455EAF38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57B64C-D915-428F-9174-5B50FB155CA1}" type="datetimeFigureOut">
              <a:rPr lang="en-GB" smtClean="0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1E546E8-3EA3-46E6-BBAB-AA75744EA0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E2DCC7-E331-4FBE-8B2D-603839F57044}" type="datetimeFigureOut">
              <a:rPr lang="en-GB" smtClean="0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B823FB-8CA6-4B2B-921F-A2B5AF1520C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3B10A44-654D-42CE-A756-0954C4EB6DE2}" type="datetimeFigureOut">
              <a:rPr lang="en-GB" smtClean="0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111DB9-7248-4D60-9AF9-40FCFDC774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EDBE8A-0D20-44F6-8E71-6E281CFC51E1}" type="datetimeFigureOut">
              <a:rPr lang="en-GB" smtClean="0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81980BC-66F1-4088-9FFC-8FE95EDCC5B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874AEE06-1FEB-49FE-8EE6-24D6D6F3BE43}" type="datetimeFigureOut">
              <a:rPr lang="en-GB" smtClean="0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3F793-D7D3-4562-90E8-A8FBC393028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7EF49F8-EAFD-49D2-B00D-87C3ECCE1CB6}" type="datetimeFigureOut">
              <a:rPr lang="en-GB" smtClean="0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3124967-17BE-4D2B-B51B-1EB8B302CA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A2610F1-E71D-43FC-A376-E2D6C6A16152}" type="datetimeFigureOut">
              <a:rPr lang="en-GB" smtClean="0"/>
              <a:pPr>
                <a:defRPr/>
              </a:pPr>
              <a:t>26/12/2011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DF0378B-2849-49B6-916C-D71E50A42B1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077072"/>
            <a:ext cx="6019800" cy="385936"/>
          </a:xfrm>
        </p:spPr>
        <p:txBody>
          <a:bodyPr>
            <a:normAutofit fontScale="92500" lnSpcReduction="10000"/>
          </a:bodyPr>
          <a:lstStyle/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8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200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16013" y="4572000"/>
            <a:ext cx="30476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ill Sans MT"/>
              </a:rPr>
              <a:t>hammad.afzal@mcs.edu.pk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004048" y="1916113"/>
            <a:ext cx="41399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/>
              </a:rPr>
              <a:t>Chapter </a:t>
            </a:r>
            <a:r>
              <a:rPr lang="en-US" sz="2400" dirty="0" smtClean="0">
                <a:latin typeface="Gill Sans MT"/>
              </a:rPr>
              <a:t>6c</a:t>
            </a:r>
            <a:endParaRPr lang="en-US" sz="2400" dirty="0">
              <a:latin typeface="Gill Sans MT"/>
            </a:endParaRPr>
          </a:p>
          <a:p>
            <a:r>
              <a:rPr lang="en-US" sz="2400" b="1" dirty="0">
                <a:latin typeface="Gill Sans MT"/>
              </a:rPr>
              <a:t>Process Synchronization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747000" cy="506571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structure of a reader process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do {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wait (mutex)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readcount ++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if (readcount == 1) 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          wait (wrt)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signal (mutex)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       // reading is performed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wait (mutex)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readcount  - -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if (readcount  == 0) 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         signal (wrt)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signal (mutex)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} while (TRUE);       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277813"/>
            <a:ext cx="7651750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Readers-Writers Problem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/>
              <a:t>First variation </a:t>
            </a:r>
            <a:r>
              <a:rPr lang="en-US" dirty="0" smtClean="0"/>
              <a:t>– no reader kept waiting unless writer has permission to use shared object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Second  variation</a:t>
            </a:r>
            <a:r>
              <a:rPr lang="en-US" dirty="0" smtClean="0"/>
              <a:t> – once writer is ready, it performs write asap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Both may have starvation leading to even more variations</a:t>
            </a:r>
          </a:p>
          <a:p>
            <a:pPr lvl="1"/>
            <a:r>
              <a:rPr lang="en-US" dirty="0" smtClean="0"/>
              <a:t>In first case, writers may starve</a:t>
            </a:r>
          </a:p>
          <a:p>
            <a:pPr lvl="1"/>
            <a:r>
              <a:rPr lang="en-US" dirty="0" smtClean="0"/>
              <a:t>In second case, readers may starve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Problem is solved on some systems by kernel providing reader-writer locks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Readers-Writers Problem Variations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77813"/>
            <a:ext cx="7670800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Dining-Philosophers Problem</a:t>
            </a:r>
          </a:p>
        </p:txBody>
      </p:sp>
      <p:pic>
        <p:nvPicPr>
          <p:cNvPr id="45060" name="Picture 5" descr="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268760"/>
            <a:ext cx="4753123" cy="456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568952" cy="5805264"/>
          </a:xfrm>
        </p:spPr>
        <p:txBody>
          <a:bodyPr>
            <a:normAutofit/>
          </a:bodyPr>
          <a:lstStyle/>
          <a:p>
            <a:pPr eaLnBrk="1" hangingPunct="1">
              <a:tabLst>
                <a:tab pos="1366838" algn="l"/>
                <a:tab pos="1539875" algn="l"/>
              </a:tabLst>
            </a:pPr>
            <a:r>
              <a:rPr lang="en-US" sz="2400" dirty="0" smtClean="0"/>
              <a:t>Philosophers spend their lives thinking and eating</a:t>
            </a:r>
          </a:p>
          <a:p>
            <a:pPr eaLnBrk="1" hangingPunct="1">
              <a:tabLst>
                <a:tab pos="1366838" algn="l"/>
                <a:tab pos="1539875" algn="l"/>
              </a:tabLst>
            </a:pPr>
            <a:endParaRPr lang="en-US" sz="2400" dirty="0" smtClean="0"/>
          </a:p>
          <a:p>
            <a:pPr eaLnBrk="1" hangingPunct="1">
              <a:tabLst>
                <a:tab pos="1366838" algn="l"/>
                <a:tab pos="1539875" algn="l"/>
              </a:tabLst>
            </a:pPr>
            <a:r>
              <a:rPr lang="en-US" sz="2400" dirty="0" smtClean="0"/>
              <a:t>Don’t interact with their neighbors, occasionally try to pick up 2 chopsticks (one at a time) to eat from bowl</a:t>
            </a:r>
          </a:p>
          <a:p>
            <a:pPr lvl="1" eaLnBrk="1" hangingPunct="1">
              <a:tabLst>
                <a:tab pos="1366838" algn="l"/>
                <a:tab pos="1539875" algn="l"/>
              </a:tabLst>
            </a:pPr>
            <a:r>
              <a:rPr lang="en-US" sz="2000" dirty="0" smtClean="0"/>
              <a:t>Need both sticks to eat, then release both when done</a:t>
            </a:r>
          </a:p>
          <a:p>
            <a:pPr eaLnBrk="1" hangingPunct="1">
              <a:tabLst>
                <a:tab pos="1366838" algn="l"/>
                <a:tab pos="1539875" algn="l"/>
              </a:tabLst>
            </a:pPr>
            <a:endParaRPr lang="en-US" sz="2400" dirty="0" smtClean="0"/>
          </a:p>
          <a:p>
            <a:pPr eaLnBrk="1" hangingPunct="1">
              <a:tabLst>
                <a:tab pos="1366838" algn="l"/>
                <a:tab pos="1539875" algn="l"/>
              </a:tabLst>
            </a:pPr>
            <a:endParaRPr lang="en-US" sz="2400" dirty="0" smtClean="0"/>
          </a:p>
          <a:p>
            <a:pPr eaLnBrk="1" hangingPunct="1">
              <a:tabLst>
                <a:tab pos="1366838" algn="l"/>
                <a:tab pos="1539875" algn="l"/>
              </a:tabLst>
            </a:pPr>
            <a:r>
              <a:rPr lang="en-US" sz="2400" dirty="0" smtClean="0"/>
              <a:t>In the case of 5 philosophers</a:t>
            </a:r>
          </a:p>
          <a:p>
            <a:pPr lvl="1" eaLnBrk="1" hangingPunct="1">
              <a:tabLst>
                <a:tab pos="1366838" algn="l"/>
                <a:tab pos="1539875" algn="l"/>
              </a:tabLst>
            </a:pPr>
            <a:r>
              <a:rPr lang="en-US" sz="2000" dirty="0" smtClean="0"/>
              <a:t>Shared data </a:t>
            </a:r>
          </a:p>
          <a:p>
            <a:pPr lvl="2" eaLnBrk="1" hangingPunct="1">
              <a:tabLst>
                <a:tab pos="1366838" algn="l"/>
                <a:tab pos="1539875" algn="l"/>
              </a:tabLst>
            </a:pPr>
            <a:r>
              <a:rPr lang="en-US" sz="2000" dirty="0" smtClean="0"/>
              <a:t>Bowl of rice (data set)</a:t>
            </a:r>
          </a:p>
          <a:p>
            <a:pPr lvl="2" eaLnBrk="1" hangingPunct="1">
              <a:tabLst>
                <a:tab pos="1366838" algn="l"/>
                <a:tab pos="1539875" algn="l"/>
              </a:tabLst>
            </a:pPr>
            <a:r>
              <a:rPr lang="en-US" sz="2000" dirty="0" smtClean="0"/>
              <a:t>Semaphore </a:t>
            </a:r>
            <a:r>
              <a:rPr lang="en-US" sz="2000" dirty="0" smtClean="0">
                <a:solidFill>
                  <a:srgbClr val="FF0000"/>
                </a:solidFill>
              </a:rPr>
              <a:t>chopstick [5]</a:t>
            </a:r>
            <a:r>
              <a:rPr lang="en-US" sz="2000" dirty="0" smtClean="0"/>
              <a:t> initialized to 1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77813"/>
            <a:ext cx="7670800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Dining-Philosophers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107237" cy="4784725"/>
          </a:xfrm>
        </p:spPr>
        <p:txBody>
          <a:bodyPr>
            <a:normAutofit fontScale="92500" lnSpcReduction="10000"/>
          </a:bodyPr>
          <a:lstStyle/>
          <a:p>
            <a:pPr marL="377825" indent="-377825" eaLnBrk="1" hangingPunct="1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The structure of Philosopher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:</a:t>
            </a:r>
          </a:p>
          <a:p>
            <a:pPr marL="377825" indent="-3778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/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do  { 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         wait ( chopstick[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] );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     wait ( </a:t>
            </a:r>
            <a:r>
              <a:rPr lang="en-US" dirty="0" err="1" smtClean="0">
                <a:solidFill>
                  <a:srgbClr val="0000FF"/>
                </a:solidFill>
              </a:rPr>
              <a:t>chopStick</a:t>
            </a:r>
            <a:r>
              <a:rPr lang="en-US" dirty="0" smtClean="0">
                <a:solidFill>
                  <a:srgbClr val="0000FF"/>
                </a:solidFill>
              </a:rPr>
              <a:t>[ 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+ 1) % 5] );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             //  eat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>
              <a:solidFill>
                <a:srgbClr val="0000FF"/>
              </a:solidFill>
            </a:endParaRP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     signal ( chopstick[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] );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     signal (chopstick[ 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+ 1) % 5] );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                //  think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>
              <a:solidFill>
                <a:srgbClr val="0000FF"/>
              </a:solidFill>
            </a:endParaRP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} while (TRUE);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>
              <a:solidFill>
                <a:srgbClr val="0000FF"/>
              </a:solidFill>
            </a:endParaRPr>
          </a:p>
          <a:p>
            <a:pPr marL="377825" indent="-377825" eaLnBrk="1" hangingPunct="1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What is the problem with this algorithm?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54075"/>
          </a:xfrm>
        </p:spPr>
        <p:txBody>
          <a:bodyPr lIns="64008" tIns="32004" rIns="64008" bIns="32004"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  Dining-Philosophers Problem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8424936" cy="5472609"/>
          </a:xfrm>
        </p:spPr>
        <p:txBody>
          <a:bodyPr>
            <a:normAutofit/>
          </a:bodyPr>
          <a:lstStyle/>
          <a:p>
            <a:pPr marL="377825" indent="-377825" eaLnBrk="1" hangingPunct="1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What is the problem with this algorithm?</a:t>
            </a:r>
          </a:p>
          <a:p>
            <a:pPr marL="633857" lvl="1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Suppose all philosophers become hungry at same time and each of them picks up one stick.</a:t>
            </a:r>
          </a:p>
          <a:p>
            <a:pPr marL="633857" lvl="1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/>
          </a:p>
          <a:p>
            <a:pPr marL="633857" lvl="1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Several possible remedies:</a:t>
            </a:r>
          </a:p>
          <a:p>
            <a:pPr marL="871601" lvl="2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Allow at most four philosophers to be sitting simultaneously at the table.</a:t>
            </a:r>
          </a:p>
          <a:p>
            <a:pPr marL="871601" lvl="2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/>
          </a:p>
          <a:p>
            <a:pPr marL="871601" lvl="2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Allow to pick up both together (must be picked up in critical section)</a:t>
            </a:r>
          </a:p>
          <a:p>
            <a:pPr marL="871601" lvl="2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/>
          </a:p>
          <a:p>
            <a:pPr marL="871601" lvl="2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Use an asymmetric solution, an odd professor picks up first her left chopstick and then her right chop stick.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54075"/>
          </a:xfrm>
        </p:spPr>
        <p:txBody>
          <a:bodyPr lIns="64008" tIns="32004" rIns="64008" bIns="32004"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  Dining-Philosophers Problem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82700"/>
            <a:ext cx="7849368" cy="5242644"/>
          </a:xfrm>
        </p:spPr>
        <p:txBody>
          <a:bodyPr/>
          <a:lstStyle/>
          <a:p>
            <a:pPr eaLnBrk="1" hangingPunct="1"/>
            <a:r>
              <a:rPr lang="en-US" dirty="0" smtClean="0"/>
              <a:t> Incorrect use of semaphore operations:</a:t>
            </a:r>
            <a:br>
              <a:rPr lang="en-US" dirty="0" smtClean="0"/>
            </a:br>
            <a:endParaRPr lang="en-US" dirty="0" smtClean="0"/>
          </a:p>
          <a:p>
            <a:pPr lvl="1" eaLnBrk="1" hangingPunct="1"/>
            <a:r>
              <a:rPr lang="en-US" dirty="0" smtClean="0"/>
              <a:t> signal (mutex)  ….  wait (mutex)</a:t>
            </a:r>
            <a:br>
              <a:rPr lang="en-US" dirty="0" smtClean="0"/>
            </a:br>
            <a:endParaRPr lang="en-US" dirty="0" smtClean="0"/>
          </a:p>
          <a:p>
            <a:pPr lvl="1" eaLnBrk="1" hangingPunct="1"/>
            <a:r>
              <a:rPr lang="en-US" dirty="0" smtClean="0"/>
              <a:t> wait (mutex)  …  wait (mutex)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 Omitting  of wait (mutex) or signal (mutex) (or both)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Deadlock and starvation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277813"/>
            <a:ext cx="7762875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Problems with 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dirty="0" smtClean="0"/>
              <a:t>Monitors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NZ" dirty="0" smtClean="0"/>
              <a:t>The monitor is a programming-language construct that provides equivalent functionality to that of semaphores and that is easier to control.</a:t>
            </a:r>
          </a:p>
          <a:p>
            <a:pPr eaLnBrk="1" hangingPunct="1"/>
            <a:endParaRPr lang="en-NZ" dirty="0" smtClean="0"/>
          </a:p>
          <a:p>
            <a:pPr eaLnBrk="1" hangingPunct="1"/>
            <a:r>
              <a:rPr lang="en-NZ" dirty="0" smtClean="0"/>
              <a:t>Implemented in a number of programming languages, including </a:t>
            </a:r>
          </a:p>
          <a:p>
            <a:pPr lvl="1" eaLnBrk="1" hangingPunct="1"/>
            <a:r>
              <a:rPr lang="en-NZ" dirty="0" smtClean="0"/>
              <a:t>Concurrent Pascal, Pascal-Plus,</a:t>
            </a:r>
          </a:p>
          <a:p>
            <a:pPr lvl="1" eaLnBrk="1" hangingPunct="1"/>
            <a:r>
              <a:rPr lang="en-NZ" dirty="0" smtClean="0"/>
              <a:t>Modula-2, Modula-3, and Java.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6712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Chief characteristics</a:t>
            </a:r>
            <a:endParaRPr lang="en-NZ" dirty="0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>
          <a:xfrm>
            <a:off x="539552" y="1340768"/>
            <a:ext cx="82296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Local data variables are accessible only by the monitor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Process enters monitor by invoking one of its procedures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Only one process may be executing in the monitor at a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NZ" smtClean="0"/>
              <a:t>Synchronization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NZ" dirty="0" smtClean="0"/>
              <a:t>Synchronisation achieved by </a:t>
            </a:r>
            <a:r>
              <a:rPr lang="en-NZ" b="1" dirty="0" smtClean="0"/>
              <a:t>condition variables </a:t>
            </a:r>
            <a:r>
              <a:rPr lang="en-NZ" dirty="0" smtClean="0"/>
              <a:t>within a monitor </a:t>
            </a:r>
          </a:p>
          <a:p>
            <a:pPr lvl="1" eaLnBrk="1" hangingPunct="1"/>
            <a:r>
              <a:rPr lang="en-NZ" dirty="0" smtClean="0"/>
              <a:t>only accessible by the monitor.</a:t>
            </a:r>
          </a:p>
          <a:p>
            <a:pPr eaLnBrk="1" hangingPunct="1"/>
            <a:endParaRPr lang="en-NZ" dirty="0" smtClean="0"/>
          </a:p>
          <a:p>
            <a:pPr eaLnBrk="1" hangingPunct="1"/>
            <a:r>
              <a:rPr lang="en-NZ" dirty="0" smtClean="0"/>
              <a:t>Monitor Functions:</a:t>
            </a:r>
          </a:p>
          <a:p>
            <a:pPr lvl="1" eaLnBrk="1" hangingPunct="1"/>
            <a:r>
              <a:rPr lang="en-NZ" sz="3900" dirty="0" err="1" smtClean="0">
                <a:latin typeface="Cordia New" pitchFamily="34" charset="-34"/>
                <a:cs typeface="Cordia New" pitchFamily="34" charset="-34"/>
              </a:rPr>
              <a:t>Cwait</a:t>
            </a:r>
            <a:r>
              <a:rPr lang="en-NZ" sz="3900" dirty="0" smtClean="0">
                <a:latin typeface="Cordia New" pitchFamily="34" charset="-34"/>
                <a:cs typeface="Cordia New" pitchFamily="34" charset="-34"/>
              </a:rPr>
              <a:t>(c)</a:t>
            </a:r>
            <a:r>
              <a:rPr lang="en-NZ" dirty="0" smtClean="0"/>
              <a:t>: Suspend execution of the calling process on condition </a:t>
            </a:r>
            <a:r>
              <a:rPr lang="en-NZ" i="1" dirty="0" smtClean="0"/>
              <a:t>c</a:t>
            </a:r>
          </a:p>
          <a:p>
            <a:pPr lvl="1" eaLnBrk="1" hangingPunct="1"/>
            <a:endParaRPr lang="en-NZ" sz="3900" dirty="0" smtClean="0">
              <a:latin typeface="Cordia New" pitchFamily="34" charset="-34"/>
              <a:cs typeface="Cordia New" pitchFamily="34" charset="-34"/>
            </a:endParaRPr>
          </a:p>
          <a:p>
            <a:pPr lvl="1" eaLnBrk="1" hangingPunct="1"/>
            <a:r>
              <a:rPr lang="en-NZ" sz="3900" dirty="0" err="1" smtClean="0">
                <a:latin typeface="Cordia New" pitchFamily="34" charset="-34"/>
                <a:cs typeface="Cordia New" pitchFamily="34" charset="-34"/>
              </a:rPr>
              <a:t>Csignal</a:t>
            </a:r>
            <a:r>
              <a:rPr lang="en-NZ" sz="3900" dirty="0" smtClean="0">
                <a:latin typeface="Cordia New" pitchFamily="34" charset="-34"/>
                <a:cs typeface="Cordia New" pitchFamily="34" charset="-34"/>
              </a:rPr>
              <a:t>(c) </a:t>
            </a:r>
            <a:r>
              <a:rPr lang="en-NZ" dirty="0" smtClean="0"/>
              <a:t>Resume execution of some process blocked after a </a:t>
            </a:r>
            <a:r>
              <a:rPr lang="en-NZ" dirty="0" err="1" smtClean="0"/>
              <a:t>cwait</a:t>
            </a:r>
            <a:r>
              <a:rPr lang="en-NZ" dirty="0" smtClean="0"/>
              <a:t> on the same condition</a:t>
            </a:r>
          </a:p>
          <a:p>
            <a:pPr eaLnBrk="1" hangingPunct="1"/>
            <a:endParaRPr lang="en-NZ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96752"/>
            <a:ext cx="8101012" cy="5329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Classic Problems of Synchronization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Monitors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0"/>
            <a:ext cx="8164512" cy="703263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Process Synchronization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764704"/>
            <a:ext cx="8424936" cy="576064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Only one process may be active within the monitor at a time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But not powerful enough to model some synchronization schemes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monitor </a:t>
            </a:r>
            <a:r>
              <a:rPr lang="en-US" sz="2000" dirty="0" err="1" smtClean="0">
                <a:solidFill>
                  <a:srgbClr val="0000FF"/>
                </a:solidFill>
              </a:rPr>
              <a:t>monitor</a:t>
            </a:r>
            <a:r>
              <a:rPr lang="en-US" sz="2000" dirty="0" smtClean="0">
                <a:solidFill>
                  <a:srgbClr val="0000FF"/>
                </a:solidFill>
              </a:rPr>
              <a:t>-name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{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// shared variable declarations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procedure P1 (…) { …. }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procedure </a:t>
            </a:r>
            <a:r>
              <a:rPr lang="en-US" sz="2000" dirty="0" err="1" smtClean="0">
                <a:solidFill>
                  <a:srgbClr val="0000FF"/>
                </a:solidFill>
              </a:rPr>
              <a:t>Pn</a:t>
            </a:r>
            <a:r>
              <a:rPr lang="en-US" sz="2000" dirty="0" smtClean="0">
                <a:solidFill>
                  <a:srgbClr val="0000FF"/>
                </a:solidFill>
              </a:rPr>
              <a:t> (…) {……}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Initialization code (…) { … }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}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 lIns="64008" tIns="32004" rIns="64008" bIns="32004"/>
          <a:lstStyle/>
          <a:p>
            <a:pPr algn="ctr" eaLnBrk="1" hangingPunct="1">
              <a:defRPr/>
            </a:pPr>
            <a:r>
              <a:rPr lang="en-US" dirty="0" smtClean="0"/>
              <a:t>Monitors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>
          <a:xfrm>
            <a:off x="467544" y="1382712"/>
            <a:ext cx="8025581" cy="507062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condition x, y;</a:t>
            </a:r>
          </a:p>
          <a:p>
            <a:pPr eaLnBrk="1" hangingPunct="1"/>
            <a:endParaRPr 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 smtClean="0"/>
              <a:t>Two operations on a condition variable: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x.wait () </a:t>
            </a:r>
            <a:r>
              <a:rPr lang="en-US" dirty="0" smtClean="0"/>
              <a:t> – a process that invokes the operation is suspended until </a:t>
            </a:r>
            <a:r>
              <a:rPr lang="en-US" dirty="0" err="1" smtClean="0">
                <a:solidFill>
                  <a:srgbClr val="0000FF"/>
                </a:solidFill>
              </a:rPr>
              <a:t>x.signal</a:t>
            </a:r>
            <a:r>
              <a:rPr lang="en-US" dirty="0" smtClean="0">
                <a:solidFill>
                  <a:srgbClr val="0000FF"/>
                </a:solidFill>
              </a:rPr>
              <a:t> () 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x.signal</a:t>
            </a:r>
            <a:r>
              <a:rPr lang="en-US" dirty="0" smtClean="0">
                <a:solidFill>
                  <a:srgbClr val="0000FF"/>
                </a:solidFill>
              </a:rPr>
              <a:t> () </a:t>
            </a:r>
            <a:r>
              <a:rPr lang="en-US" dirty="0" smtClean="0"/>
              <a:t>–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resumes one of processes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(if any)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that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 invoked</a:t>
            </a:r>
            <a:r>
              <a:rPr lang="en-US" dirty="0" smtClean="0">
                <a:solidFill>
                  <a:srgbClr val="0000FF"/>
                </a:solidFill>
              </a:rPr>
              <a:t> x.wait ()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If no </a:t>
            </a:r>
            <a:r>
              <a:rPr lang="en-US" dirty="0" smtClean="0">
                <a:solidFill>
                  <a:srgbClr val="0000FF"/>
                </a:solidFill>
              </a:rPr>
              <a:t>x.wait () </a:t>
            </a:r>
            <a:r>
              <a:rPr lang="en-US" dirty="0" smtClean="0"/>
              <a:t>on the variable, then it has no effect on the variable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1027113" y="277813"/>
            <a:ext cx="7659687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Condition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381000" y="2057400"/>
            <a:ext cx="1981200" cy="1139825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sz="2800" dirty="0" smtClean="0"/>
              <a:t>Structure of a Monitor</a:t>
            </a:r>
          </a:p>
        </p:txBody>
      </p:sp>
      <p:pic>
        <p:nvPicPr>
          <p:cNvPr id="55299" name="Content Placeholder 3" descr="Fig05_15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11760" y="0"/>
            <a:ext cx="6400800" cy="677227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1613"/>
            <a:ext cx="8229600" cy="484187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3200" b="1" smtClean="0"/>
              <a:t>Bounded Buffer Solution Using Monitor</a:t>
            </a:r>
          </a:p>
        </p:txBody>
      </p:sp>
      <p:pic>
        <p:nvPicPr>
          <p:cNvPr id="56323" name="Content Placeholder 3" descr="Fig05_16a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685800"/>
            <a:ext cx="8567738" cy="61722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Solution Using Monitor</a:t>
            </a:r>
          </a:p>
        </p:txBody>
      </p:sp>
      <p:pic>
        <p:nvPicPr>
          <p:cNvPr id="57347" name="Content Placeholder 3" descr="Fig05_16b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1143000"/>
            <a:ext cx="6400800" cy="5486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352928" cy="547260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If process P invokes </a:t>
            </a:r>
            <a:r>
              <a:rPr lang="en-US" sz="2400" dirty="0" err="1" smtClean="0">
                <a:solidFill>
                  <a:srgbClr val="0000FF"/>
                </a:solidFill>
              </a:rPr>
              <a:t>x.signal</a:t>
            </a:r>
            <a:r>
              <a:rPr lang="en-US" sz="2400" dirty="0" smtClean="0">
                <a:solidFill>
                  <a:srgbClr val="0000FF"/>
                </a:solidFill>
              </a:rPr>
              <a:t> ()</a:t>
            </a:r>
            <a:r>
              <a:rPr lang="en-US" sz="2400" dirty="0" smtClean="0"/>
              <a:t>, with Q in </a:t>
            </a:r>
            <a:r>
              <a:rPr lang="en-US" sz="2400" dirty="0" smtClean="0">
                <a:solidFill>
                  <a:srgbClr val="0000FF"/>
                </a:solidFill>
              </a:rPr>
              <a:t>x.wait ()</a:t>
            </a:r>
            <a:r>
              <a:rPr lang="en-US" sz="2400" dirty="0" smtClean="0"/>
              <a:t> state, what should happen next?</a:t>
            </a:r>
          </a:p>
          <a:p>
            <a:pPr lvl="1" eaLnBrk="1" hangingPunct="1"/>
            <a:r>
              <a:rPr lang="en-US" sz="2000" dirty="0" smtClean="0"/>
              <a:t>If Q is resumed, then P must wait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Options include</a:t>
            </a:r>
          </a:p>
          <a:p>
            <a:pPr lvl="1" eaLnBrk="1" hangingPunct="1"/>
            <a:endParaRPr lang="en-US" sz="2000" b="1" dirty="0" smtClean="0"/>
          </a:p>
          <a:p>
            <a:pPr lvl="1" eaLnBrk="1" hangingPunct="1"/>
            <a:r>
              <a:rPr lang="en-US" sz="2000" b="1" dirty="0" smtClean="0"/>
              <a:t>Signal and wait </a:t>
            </a:r>
            <a:r>
              <a:rPr lang="en-US" sz="2000" dirty="0" smtClean="0"/>
              <a:t>– P waits until Q leaves monitor or waits for another condition</a:t>
            </a:r>
          </a:p>
          <a:p>
            <a:pPr lvl="1" eaLnBrk="1" hangingPunct="1"/>
            <a:endParaRPr lang="en-US" sz="2000" b="1" dirty="0" smtClean="0"/>
          </a:p>
          <a:p>
            <a:pPr lvl="1" eaLnBrk="1" hangingPunct="1"/>
            <a:r>
              <a:rPr lang="en-US" sz="2000" b="1" dirty="0" smtClean="0"/>
              <a:t>Signal and continue </a:t>
            </a:r>
            <a:r>
              <a:rPr lang="en-US" sz="2000" dirty="0" smtClean="0"/>
              <a:t>– Q waits until P leaves the monitor or waits for another condition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Both have pros and cons – language implementer can decide</a:t>
            </a:r>
          </a:p>
        </p:txBody>
      </p:sp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1027113" y="277813"/>
            <a:ext cx="7659687" cy="576262"/>
          </a:xfrm>
        </p:spPr>
        <p:txBody>
          <a:bodyPr lIns="64008" tIns="32004" rIns="64008" bIns="32004">
            <a:noAutofit/>
          </a:bodyPr>
          <a:lstStyle/>
          <a:p>
            <a:pPr>
              <a:defRPr/>
            </a:pPr>
            <a:r>
              <a:rPr lang="en-US" sz="3700" dirty="0" smtClean="0"/>
              <a:t>Condition Variables Choices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Classical problems used to test newly-proposed synchronization schemes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Bounded-Buffer Problem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Readers and Writers Problem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Dining-Philosophers Problem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609600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Classical Problems of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352928" cy="5616624"/>
          </a:xfrm>
        </p:spPr>
        <p:txBody>
          <a:bodyPr>
            <a:normAutofit/>
          </a:bodyPr>
          <a:lstStyle/>
          <a:p>
            <a:pPr eaLnBrk="1" hangingPunct="1"/>
            <a:r>
              <a:rPr lang="en-US" i="1" dirty="0" smtClean="0"/>
              <a:t>N</a:t>
            </a:r>
            <a:r>
              <a:rPr lang="en-US" dirty="0" smtClean="0"/>
              <a:t> buffers, each can hold one item</a:t>
            </a:r>
          </a:p>
          <a:p>
            <a:pPr eaLnBrk="1" hangingPunct="1"/>
            <a:r>
              <a:rPr lang="en-US" dirty="0" smtClean="0"/>
              <a:t>Constraints</a:t>
            </a:r>
          </a:p>
          <a:p>
            <a:pPr lvl="1"/>
            <a:r>
              <a:rPr lang="en-GB" sz="1800" dirty="0" smtClean="0"/>
              <a:t>The Producer cannot insert into a full buffer</a:t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r>
              <a:rPr lang="en-GB" sz="1800" dirty="0" smtClean="0"/>
              <a:t>The Consumer cannot take from an empty buffer</a:t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r>
              <a:rPr lang="en-GB" sz="1800" dirty="0" smtClean="0"/>
              <a:t>Updates to the buffer must be mutually exclusive</a:t>
            </a:r>
            <a:endParaRPr lang="en-US" sz="1800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How to Solve</a:t>
            </a:r>
          </a:p>
          <a:p>
            <a:pPr lvl="1"/>
            <a:r>
              <a:rPr lang="en-US" dirty="0" smtClean="0"/>
              <a:t>Semaphore </a:t>
            </a:r>
            <a:r>
              <a:rPr lang="en-US" dirty="0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 initialized to the value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Semaphore </a:t>
            </a:r>
            <a:r>
              <a:rPr lang="en-US" dirty="0" smtClean="0">
                <a:solidFill>
                  <a:srgbClr val="FF0000"/>
                </a:solidFill>
              </a:rPr>
              <a:t>full </a:t>
            </a:r>
            <a:r>
              <a:rPr lang="en-US" dirty="0" smtClean="0"/>
              <a:t>initialized to the value 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Semaphore </a:t>
            </a:r>
            <a:r>
              <a:rPr lang="en-US" dirty="0" smtClean="0">
                <a:solidFill>
                  <a:srgbClr val="FF0000"/>
                </a:solidFill>
              </a:rPr>
              <a:t>empty</a:t>
            </a:r>
            <a:r>
              <a:rPr lang="en-US" dirty="0" smtClean="0"/>
              <a:t> initialized to the value 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Bounded-Buffer Problem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endParaRPr kumimoji="1" lang="en-US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79524"/>
            <a:ext cx="7848600" cy="510180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The structure of the producer process</a:t>
            </a:r>
          </a:p>
          <a:p>
            <a:pPr eaLnBrk="1" hangingPunct="1">
              <a:buFont typeface="Monotype Sorts"/>
              <a:buNone/>
            </a:pPr>
            <a:endParaRPr lang="en-US" sz="2000" dirty="0" smtClean="0"/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do  {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         //   produce an item in </a:t>
            </a:r>
            <a:r>
              <a:rPr lang="en-US" sz="2400" dirty="0" err="1" smtClean="0">
                <a:solidFill>
                  <a:srgbClr val="0000FF"/>
                </a:solidFill>
              </a:rPr>
              <a:t>nextp</a:t>
            </a: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wait (empty);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wait (mutex);</a:t>
            </a:r>
          </a:p>
          <a:p>
            <a:pPr eaLnBrk="1" hangingPunct="1">
              <a:buFont typeface="Monotype Sorts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      //  add the item to the  buffer</a:t>
            </a:r>
          </a:p>
          <a:p>
            <a:pPr eaLnBrk="1" hangingPunct="1">
              <a:buFont typeface="Monotype Sorts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 signal (mutex);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 signal (full);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} while (TRUE);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277813"/>
            <a:ext cx="7575550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Bounded Buffer Problem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96752"/>
            <a:ext cx="7992120" cy="4959573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The structure of the consumer process</a:t>
            </a:r>
          </a:p>
          <a:p>
            <a:pPr eaLnBrk="1" hangingPunct="1">
              <a:buFont typeface="Monotype Sorts"/>
              <a:buNone/>
            </a:pPr>
            <a:endParaRPr lang="en-US" sz="2000" dirty="0" smtClean="0"/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do {</a:t>
            </a: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wait (full);</a:t>
            </a: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wait (mutex);</a:t>
            </a:r>
          </a:p>
          <a:p>
            <a:pPr eaLnBrk="1" hangingPunct="1">
              <a:buFont typeface="Monotype Sorts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     //  remove an item from  buffer to </a:t>
            </a:r>
            <a:r>
              <a:rPr lang="en-US" sz="2000" dirty="0" err="1" smtClean="0">
                <a:solidFill>
                  <a:srgbClr val="0000FF"/>
                </a:solidFill>
              </a:rPr>
              <a:t>nextc</a:t>
            </a: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signal (mutex);</a:t>
            </a: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signal (empty);</a:t>
            </a: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</a:t>
            </a: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    //  consume the item in </a:t>
            </a:r>
            <a:r>
              <a:rPr lang="en-US" sz="2000" dirty="0" err="1" smtClean="0">
                <a:solidFill>
                  <a:srgbClr val="0000FF"/>
                </a:solidFill>
              </a:rPr>
              <a:t>nextc</a:t>
            </a: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} while (TRUE);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7813"/>
            <a:ext cx="8067427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Bounded Buffer Problem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352928" cy="424847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data set is shared among a number of concurrent processes</a:t>
            </a:r>
          </a:p>
          <a:p>
            <a:pPr lvl="1" eaLnBrk="1" hangingPunct="1"/>
            <a:r>
              <a:rPr lang="en-US" dirty="0" smtClean="0"/>
              <a:t>Readers – only read the data set; they do </a:t>
            </a:r>
            <a:r>
              <a:rPr lang="en-US" b="1" dirty="0" smtClean="0"/>
              <a:t>not </a:t>
            </a:r>
            <a:r>
              <a:rPr lang="en-US" dirty="0" smtClean="0"/>
              <a:t>perform any updates</a:t>
            </a:r>
          </a:p>
          <a:p>
            <a:pPr lvl="1" eaLnBrk="1" hangingPunct="1"/>
            <a:r>
              <a:rPr lang="en-US" dirty="0" smtClean="0"/>
              <a:t>Writers   – can both read and write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Problem – </a:t>
            </a:r>
          </a:p>
          <a:p>
            <a:pPr lvl="1"/>
            <a:r>
              <a:rPr lang="en-US" dirty="0" smtClean="0"/>
              <a:t>Allow multiple readers to read at the same time</a:t>
            </a:r>
          </a:p>
          <a:p>
            <a:pPr lvl="1" eaLnBrk="1" hangingPunct="1"/>
            <a:r>
              <a:rPr lang="en-US" dirty="0" smtClean="0"/>
              <a:t>Only one single writer can access the shared data at the same time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Readers-Writers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352928" cy="5688632"/>
          </a:xfrm>
        </p:spPr>
        <p:txBody>
          <a:bodyPr>
            <a:normAutofit/>
          </a:bodyPr>
          <a:lstStyle/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Several variations of how readers and writers are treated – all involve priorities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Shared Data</a:t>
            </a:r>
          </a:p>
          <a:p>
            <a:pPr lvl="1" eaLnBrk="1" hangingPunct="1"/>
            <a:r>
              <a:rPr lang="en-US" dirty="0" smtClean="0"/>
              <a:t>Data set</a:t>
            </a:r>
          </a:p>
          <a:p>
            <a:pPr lvl="1" eaLnBrk="1" hangingPunct="1"/>
            <a:r>
              <a:rPr lang="en-US" dirty="0" smtClean="0"/>
              <a:t>Semaphore </a:t>
            </a:r>
            <a:r>
              <a:rPr lang="en-US" dirty="0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 initialized to 1</a:t>
            </a:r>
          </a:p>
          <a:p>
            <a:pPr lvl="1" eaLnBrk="1" hangingPunct="1"/>
            <a:r>
              <a:rPr lang="en-US" dirty="0" smtClean="0"/>
              <a:t>Semaphore </a:t>
            </a:r>
            <a:r>
              <a:rPr lang="en-US" dirty="0" smtClean="0">
                <a:solidFill>
                  <a:srgbClr val="FF0000"/>
                </a:solidFill>
              </a:rPr>
              <a:t>wrt</a:t>
            </a:r>
            <a:r>
              <a:rPr lang="en-US" dirty="0" smtClean="0"/>
              <a:t> initialized to 1</a:t>
            </a:r>
          </a:p>
          <a:p>
            <a:pPr lvl="1" eaLnBrk="1" hangingPunct="1"/>
            <a:r>
              <a:rPr lang="en-US" dirty="0" smtClean="0"/>
              <a:t>Integer </a:t>
            </a:r>
            <a:r>
              <a:rPr lang="en-US" dirty="0" smtClean="0">
                <a:solidFill>
                  <a:srgbClr val="FF0000"/>
                </a:solidFill>
              </a:rPr>
              <a:t>readcount</a:t>
            </a:r>
            <a:r>
              <a:rPr lang="en-US" dirty="0" smtClean="0"/>
              <a:t> initialized to 0</a:t>
            </a:r>
          </a:p>
          <a:p>
            <a:endParaRPr lang="en-US" dirty="0" smtClean="0"/>
          </a:p>
          <a:p>
            <a:r>
              <a:rPr lang="en-US" dirty="0" smtClean="0"/>
              <a:t>Simplest Variation</a:t>
            </a:r>
          </a:p>
          <a:p>
            <a:pPr lvl="1"/>
            <a:r>
              <a:rPr lang="en-US" dirty="0" smtClean="0"/>
              <a:t>No reader be kept waiting unless writer has already obtained permission  to use shared object.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Readers-Writers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The structure of a writer process</a:t>
            </a:r>
          </a:p>
          <a:p>
            <a:pPr eaLnBrk="1" hangingPunct="1">
              <a:buFont typeface="Monotype Sorts"/>
              <a:buNone/>
            </a:pPr>
            <a:r>
              <a:rPr lang="en-US" sz="3600" dirty="0" smtClean="0">
                <a:solidFill>
                  <a:srgbClr val="0000FF"/>
                </a:solidFill>
              </a:rPr>
              <a:t>        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do {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     wait (wrt) ;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          //    writing is performed</a:t>
            </a:r>
          </a:p>
          <a:p>
            <a:pPr eaLnBrk="1" hangingPunct="1">
              <a:buFont typeface="Monotype Sorts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     signal (wrt) ;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} while (</a:t>
            </a:r>
            <a:r>
              <a:rPr lang="en-US" sz="2400" smtClean="0">
                <a:solidFill>
                  <a:srgbClr val="0000FF"/>
                </a:solidFill>
              </a:rPr>
              <a:t>TRUE);</a:t>
            </a:r>
            <a:r>
              <a:rPr lang="en-US" sz="3600" smtClean="0">
                <a:solidFill>
                  <a:srgbClr val="0000FF"/>
                </a:solidFill>
              </a:rPr>
              <a:t>   </a:t>
            </a:r>
            <a:endParaRPr 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277813"/>
            <a:ext cx="7661275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Readers-Writers Problem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4143</TotalTime>
  <Words>1341</Words>
  <Application>Microsoft Office PowerPoint</Application>
  <PresentationFormat>On-screen Show (4:3)</PresentationFormat>
  <Paragraphs>289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Operating Systems</vt:lpstr>
      <vt:lpstr>Process Synchronization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</vt:lpstr>
      <vt:lpstr>Readers-Writers Problem (Cont.)</vt:lpstr>
      <vt:lpstr>Readers-Writers Problem (Cont.)</vt:lpstr>
      <vt:lpstr>Readers-Writers Problem Variations</vt:lpstr>
      <vt:lpstr>Dining-Philosophers Problem</vt:lpstr>
      <vt:lpstr>Dining-Philosophers Problem</vt:lpstr>
      <vt:lpstr>  Dining-Philosophers Problem Algorithm</vt:lpstr>
      <vt:lpstr>  Dining-Philosophers Problem Algorithm</vt:lpstr>
      <vt:lpstr>Problems with Semaphores</vt:lpstr>
      <vt:lpstr>Monitors</vt:lpstr>
      <vt:lpstr>Chief characteristics</vt:lpstr>
      <vt:lpstr>Synchronization</vt:lpstr>
      <vt:lpstr>Monitors</vt:lpstr>
      <vt:lpstr>Condition Variables</vt:lpstr>
      <vt:lpstr>Structure of a Monitor</vt:lpstr>
      <vt:lpstr>Bounded Buffer Solution Using Monitor</vt:lpstr>
      <vt:lpstr>Solution Using Monitor</vt:lpstr>
      <vt:lpstr>Condition Variables Choices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795</cp:revision>
  <dcterms:created xsi:type="dcterms:W3CDTF">2011-02-04T13:20:42Z</dcterms:created>
  <dcterms:modified xsi:type="dcterms:W3CDTF">2011-12-26T04:18:08Z</dcterms:modified>
</cp:coreProperties>
</file>