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12"/>
  </p:notesMasterIdLst>
  <p:handoutMasterIdLst>
    <p:handoutMasterId r:id="rId13"/>
  </p:handoutMasterIdLst>
  <p:sldIdLst>
    <p:sldId id="535" r:id="rId2"/>
    <p:sldId id="536" r:id="rId3"/>
    <p:sldId id="590" r:id="rId4"/>
    <p:sldId id="607" r:id="rId5"/>
    <p:sldId id="596" r:id="rId6"/>
    <p:sldId id="597" r:id="rId7"/>
    <p:sldId id="598" r:id="rId8"/>
    <p:sldId id="599" r:id="rId9"/>
    <p:sldId id="608" r:id="rId10"/>
    <p:sldId id="606" r:id="rId11"/>
  </p:sldIdLst>
  <p:sldSz cx="9144000" cy="6858000" type="screen4x3"/>
  <p:notesSz cx="6797675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1333" autoAdjust="0"/>
  </p:normalViewPr>
  <p:slideViewPr>
    <p:cSldViewPr>
      <p:cViewPr>
        <p:scale>
          <a:sx n="66" d="100"/>
          <a:sy n="66" d="100"/>
        </p:scale>
        <p:origin x="-1200" y="-8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BED8F52-50B0-4C9D-8DC7-1113AE9241FE}" type="datetimeFigureOut">
              <a:rPr lang="en-GB"/>
              <a:pPr>
                <a:defRPr/>
              </a:pPr>
              <a:t>20/12/2012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5367C71-184F-455B-846D-ED466CC80B2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9CF151D-19C0-4CFB-B936-918C2B979F4D}" type="datetimeFigureOut">
              <a:rPr lang="en-GB"/>
              <a:pPr>
                <a:defRPr/>
              </a:pPr>
              <a:t>20/12/2012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2446" tIns="46223" rIns="92446" bIns="46223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8EA5306-2348-4E3D-8975-78FE81D9704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856539-306F-4DFE-947D-AFAE5AC6BAC1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2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5E561D-E023-4599-B38F-559F9D3BDBA3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3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5E561D-E023-4599-B38F-559F9D3BDBA3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4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6CFDFD-4583-4483-9F35-688A6CA7B2DC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5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EB7EA5-819D-4D17-8783-2D0D44513463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6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5D8B4-5404-4B03-88D3-7D2CFA044A95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7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68E996-4B73-4189-B29C-F2436874D5FF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8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EB7EA5-819D-4D17-8783-2D0D44513463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9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E8EB05-BF99-42E9-9AD0-1BD9556A8F5D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10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BA38910D-F097-4935-AE81-89E2E0271703}" type="datetimeFigureOut">
              <a:rPr lang="en-GB" smtClean="0"/>
              <a:pPr>
                <a:defRPr/>
              </a:pPr>
              <a:t>20/12/2012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B397C232-BF97-43F3-877C-CE4C4EB013B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9A9180B-E146-45F1-B8EA-BFFC341C96F5}" type="datetimeFigureOut">
              <a:rPr lang="en-GB" smtClean="0"/>
              <a:pPr>
                <a:defRPr/>
              </a:pPr>
              <a:t>20/12/2012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AF93CD1-4BEC-45D3-88BD-E8B1E282453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6438B5E-9D22-4460-A17B-9056E1B5CEAA}" type="datetimeFigureOut">
              <a:rPr lang="en-GB" smtClean="0"/>
              <a:pPr>
                <a:defRPr/>
              </a:pPr>
              <a:t>20/12/2012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B3B404A-B39B-480D-BB23-F09C3638D45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 lIns="64008" tIns="32004" rIns="64008" bIns="32004"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073E443-E95C-48DA-81FF-B8FB14CE74FC}" type="datetimeFigureOut">
              <a:rPr lang="en-GB" smtClean="0"/>
              <a:pPr>
                <a:defRPr/>
              </a:pPr>
              <a:t>20/12/2012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B5241C4-BB1B-42C2-BCCB-4194AF860F4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E2BC543-CAFD-4D89-A0B9-3C9794BB3F95}" type="datetimeFigureOut">
              <a:rPr lang="en-GB" smtClean="0"/>
              <a:pPr>
                <a:defRPr/>
              </a:pPr>
              <a:t>20/12/2012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2AC1FB3-9B3D-45EA-AA76-0B5455EAF38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057B64C-D915-428F-9174-5B50FB155CA1}" type="datetimeFigureOut">
              <a:rPr lang="en-GB" smtClean="0"/>
              <a:pPr>
                <a:defRPr/>
              </a:pPr>
              <a:t>20/12/2012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1E546E8-3EA3-46E6-BBAB-AA75744EA0A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DE2DCC7-E331-4FBE-8B2D-603839F57044}" type="datetimeFigureOut">
              <a:rPr lang="en-GB" smtClean="0"/>
              <a:pPr>
                <a:defRPr/>
              </a:pPr>
              <a:t>20/12/2012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3B823FB-8CA6-4B2B-921F-A2B5AF1520C2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3B10A44-654D-42CE-A756-0954C4EB6DE2}" type="datetimeFigureOut">
              <a:rPr lang="en-GB" smtClean="0"/>
              <a:pPr>
                <a:defRPr/>
              </a:pPr>
              <a:t>20/12/2012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F111DB9-7248-4D60-9AF9-40FCFDC774B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1EDBE8A-0D20-44F6-8E71-6E281CFC51E1}" type="datetimeFigureOut">
              <a:rPr lang="en-GB" smtClean="0"/>
              <a:pPr>
                <a:defRPr/>
              </a:pPr>
              <a:t>20/12/2012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81980BC-66F1-4088-9FFC-8FE95EDCC5BD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fld id="{874AEE06-1FEB-49FE-8EE6-24D6D6F3BE43}" type="datetimeFigureOut">
              <a:rPr lang="en-GB" smtClean="0"/>
              <a:pPr>
                <a:defRPr/>
              </a:pPr>
              <a:t>20/12/2012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903F793-D7D3-4562-90E8-A8FBC3930282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7EF49F8-EAFD-49D2-B00D-87C3ECCE1CB6}" type="datetimeFigureOut">
              <a:rPr lang="en-GB" smtClean="0"/>
              <a:pPr>
                <a:defRPr/>
              </a:pPr>
              <a:t>20/12/2012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3124967-17BE-4D2B-B51B-1EB8B302CAB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A2610F1-E71D-43FC-A376-E2D6C6A16152}" type="datetimeFigureOut">
              <a:rPr lang="en-GB" smtClean="0"/>
              <a:pPr>
                <a:defRPr/>
              </a:pPr>
              <a:t>20/12/2012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DF0378B-2849-49B6-916C-D71E50A42B1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6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6013" y="549275"/>
            <a:ext cx="7405687" cy="9953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Operating Systems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3608" y="4077072"/>
            <a:ext cx="6019800" cy="385936"/>
          </a:xfrm>
        </p:spPr>
        <p:txBody>
          <a:bodyPr>
            <a:normAutofit fontScale="92500" lnSpcReduction="10000"/>
          </a:bodyPr>
          <a:lstStyle/>
          <a:p>
            <a:pPr algn="l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sz="2800" b="1" dirty="0" smtClean="0"/>
              <a:t>Hammad Afzal</a:t>
            </a:r>
          </a:p>
          <a:p>
            <a:pPr algn="ctr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None/>
              <a:defRPr/>
            </a:pPr>
            <a:endParaRPr lang="en-US" sz="2800" b="1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200" dirty="0" smtClean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139825" y="4868863"/>
            <a:ext cx="457200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600">
              <a:latin typeface="Gill Sans MT"/>
            </a:endParaRPr>
          </a:p>
          <a:p>
            <a:endParaRPr lang="en-US" sz="1600">
              <a:latin typeface="Gill Sans MT"/>
            </a:endParaRPr>
          </a:p>
          <a:p>
            <a:r>
              <a:rPr lang="en-US" sz="1600">
                <a:latin typeface="Gill Sans MT"/>
              </a:rPr>
              <a:t>Department of Computer Software Engineering</a:t>
            </a:r>
          </a:p>
          <a:p>
            <a:r>
              <a:rPr lang="en-US" sz="1600">
                <a:latin typeface="Gill Sans MT"/>
              </a:rPr>
              <a:t>National University of Sciences and Technology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116013" y="4572000"/>
            <a:ext cx="30476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Gill Sans MT"/>
              </a:rPr>
              <a:t>hammad.afzal@mcs.edu.pk</a:t>
            </a:r>
          </a:p>
        </p:txBody>
      </p:sp>
      <p:sp>
        <p:nvSpPr>
          <p:cNvPr id="10246" name="TextBox 5"/>
          <p:cNvSpPr txBox="1">
            <a:spLocks noChangeArrowheads="1"/>
          </p:cNvSpPr>
          <p:nvPr/>
        </p:nvSpPr>
        <p:spPr bwMode="auto">
          <a:xfrm>
            <a:off x="5004048" y="1916113"/>
            <a:ext cx="413995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>
                <a:latin typeface="Gill Sans MT"/>
              </a:rPr>
              <a:t>Chapter </a:t>
            </a:r>
            <a:r>
              <a:rPr lang="en-US" sz="2400" smtClean="0">
                <a:latin typeface="Gill Sans MT"/>
              </a:rPr>
              <a:t>6d</a:t>
            </a:r>
            <a:endParaRPr lang="en-US" sz="2400" dirty="0">
              <a:latin typeface="Gill Sans MT"/>
            </a:endParaRPr>
          </a:p>
          <a:p>
            <a:r>
              <a:rPr lang="en-US" sz="2400" b="1" dirty="0">
                <a:latin typeface="Gill Sans MT"/>
              </a:rPr>
              <a:t>Process Synchronization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End of Chapter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196752"/>
            <a:ext cx="8101012" cy="5329237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Atomic Transactions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03263"/>
          </a:xfrm>
        </p:spPr>
        <p:txBody>
          <a:bodyPr lIns="64008" tIns="32004" rIns="64008" bIns="32004">
            <a:normAutofit/>
          </a:bodyPr>
          <a:lstStyle/>
          <a:p>
            <a:pPr algn="ctr" eaLnBrk="1" hangingPunct="1">
              <a:defRPr/>
            </a:pPr>
            <a:r>
              <a:rPr lang="en-US" sz="4000" dirty="0" smtClean="0"/>
              <a:t>Process Synchronization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286000" y="5116513"/>
            <a:ext cx="4078288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>
            <a:spAutoFit/>
          </a:bodyPr>
          <a:lstStyle/>
          <a:p>
            <a:endParaRPr kumimoji="1" lang="en-US">
              <a:latin typeface="Helvetica" charset="0"/>
            </a:endParaRPr>
          </a:p>
          <a:p>
            <a:endParaRPr kumimoji="1" lang="en-US">
              <a:latin typeface="Helvetica" charset="0"/>
            </a:endParaRPr>
          </a:p>
          <a:p>
            <a:endParaRPr kumimoji="1" lang="en-US">
              <a:latin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Assures that operations happen as a single logical unit of work, in its entirety, or not at all (atomic)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Related to field of database systems (also applicable and useful for operating system)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Challenge is assuring atomicity  despite computer system failures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 lIns="64008" tIns="32004" rIns="64008" bIns="32004">
            <a:normAutofit fontScale="90000"/>
          </a:bodyPr>
          <a:lstStyle/>
          <a:p>
            <a:pPr algn="ctr">
              <a:defRPr/>
            </a:pPr>
            <a:r>
              <a:rPr lang="en-US" sz="4000" dirty="0" smtClean="0"/>
              <a:t>System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>
                <a:solidFill>
                  <a:srgbClr val="3366FF"/>
                </a:solidFill>
              </a:rPr>
              <a:t>Transaction </a:t>
            </a:r>
            <a:r>
              <a:rPr lang="en-US" sz="2400" dirty="0" smtClean="0"/>
              <a:t>- collection of instructions or operations that performs single logical function</a:t>
            </a:r>
          </a:p>
          <a:p>
            <a:pPr lvl="1" eaLnBrk="1" hangingPunct="1"/>
            <a:endParaRPr lang="en-US" sz="2000" dirty="0" smtClean="0"/>
          </a:p>
          <a:p>
            <a:r>
              <a:rPr lang="en-US" sz="2400" b="1" dirty="0" smtClean="0"/>
              <a:t>Concurrent Transactions</a:t>
            </a:r>
          </a:p>
          <a:p>
            <a:endParaRPr lang="en-US" sz="2000" dirty="0" smtClean="0"/>
          </a:p>
          <a:p>
            <a:r>
              <a:rPr lang="en-US" sz="2000" dirty="0" smtClean="0"/>
              <a:t>Must be equivalent to serial execution – </a:t>
            </a:r>
            <a:r>
              <a:rPr lang="en-US" sz="2000" dirty="0" smtClean="0">
                <a:solidFill>
                  <a:srgbClr val="3366FF"/>
                </a:solidFill>
              </a:rPr>
              <a:t>serializability</a:t>
            </a:r>
          </a:p>
          <a:p>
            <a:endParaRPr lang="en-US" sz="2000" dirty="0" smtClean="0"/>
          </a:p>
          <a:p>
            <a:r>
              <a:rPr lang="en-US" sz="2000" dirty="0" smtClean="0"/>
              <a:t>Could perform all transactions in critical section</a:t>
            </a:r>
          </a:p>
          <a:p>
            <a:pPr lvl="1"/>
            <a:r>
              <a:rPr lang="en-US" sz="1800" dirty="0" smtClean="0"/>
              <a:t>Inefficient, too restrictive</a:t>
            </a:r>
          </a:p>
          <a:p>
            <a:endParaRPr lang="en-US" sz="2000" dirty="0" smtClean="0">
              <a:solidFill>
                <a:srgbClr val="3366FF"/>
              </a:solidFill>
            </a:endParaRPr>
          </a:p>
          <a:p>
            <a:r>
              <a:rPr lang="en-US" sz="2000" dirty="0" smtClean="0">
                <a:solidFill>
                  <a:srgbClr val="3366FF"/>
                </a:solidFill>
              </a:rPr>
              <a:t>Concurrency-control algorithms </a:t>
            </a:r>
            <a:r>
              <a:rPr lang="en-US" sz="2000" dirty="0" smtClean="0"/>
              <a:t>provide serializability</a:t>
            </a:r>
          </a:p>
          <a:p>
            <a:pPr>
              <a:buNone/>
            </a:pPr>
            <a:endParaRPr lang="en-US" sz="2000" dirty="0" smtClean="0"/>
          </a:p>
          <a:p>
            <a:pPr lvl="1" eaLnBrk="1" hangingPunct="1"/>
            <a:endParaRPr lang="en-US" sz="1600" dirty="0" smtClean="0"/>
          </a:p>
          <a:p>
            <a:pPr lvl="1" eaLnBrk="1" hangingPunct="1"/>
            <a:endParaRPr lang="en-US" sz="1600" dirty="0" smtClean="0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 lIns="64008" tIns="32004" rIns="64008" bIns="32004">
            <a:normAutofit fontScale="90000"/>
          </a:bodyPr>
          <a:lstStyle/>
          <a:p>
            <a:pPr algn="ctr">
              <a:defRPr/>
            </a:pPr>
            <a:r>
              <a:rPr lang="en-US" sz="4000" dirty="0" smtClean="0"/>
              <a:t>System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/>
          <a:lstStyle/>
          <a:p>
            <a:pPr eaLnBrk="1" hangingPunct="1"/>
            <a:r>
              <a:rPr lang="en-US" dirty="0" smtClean="0"/>
              <a:t>Consider two data items A and B</a:t>
            </a:r>
          </a:p>
          <a:p>
            <a:pPr eaLnBrk="1" hangingPunct="1"/>
            <a:r>
              <a:rPr lang="en-US" dirty="0" smtClean="0"/>
              <a:t>Consider Transactions T</a:t>
            </a:r>
            <a:r>
              <a:rPr lang="en-US" baseline="-25000" dirty="0" smtClean="0"/>
              <a:t>0 </a:t>
            </a:r>
            <a:r>
              <a:rPr lang="en-US" dirty="0" smtClean="0"/>
              <a:t>and T</a:t>
            </a:r>
            <a:r>
              <a:rPr lang="en-US" baseline="-25000" dirty="0" smtClean="0"/>
              <a:t>1</a:t>
            </a:r>
          </a:p>
          <a:p>
            <a:pPr eaLnBrk="1" hangingPunct="1"/>
            <a:r>
              <a:rPr lang="en-US" dirty="0" smtClean="0"/>
              <a:t>Execute T</a:t>
            </a:r>
            <a:r>
              <a:rPr lang="en-US" baseline="-25000" dirty="0" smtClean="0"/>
              <a:t>0</a:t>
            </a:r>
            <a:r>
              <a:rPr lang="en-US" dirty="0" smtClean="0"/>
              <a:t>, T</a:t>
            </a:r>
            <a:r>
              <a:rPr lang="en-US" baseline="-25000" dirty="0" smtClean="0"/>
              <a:t>1</a:t>
            </a:r>
            <a:r>
              <a:rPr lang="en-US" dirty="0" smtClean="0"/>
              <a:t> atomically</a:t>
            </a:r>
          </a:p>
          <a:p>
            <a:pPr eaLnBrk="1" hangingPunct="1"/>
            <a:r>
              <a:rPr lang="en-US" dirty="0" smtClean="0"/>
              <a:t>Execution sequence called </a:t>
            </a:r>
            <a:r>
              <a:rPr lang="en-US" dirty="0" smtClean="0">
                <a:solidFill>
                  <a:schemeClr val="tx2"/>
                </a:solidFill>
              </a:rPr>
              <a:t>schedule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Atomically executed transaction order called </a:t>
            </a:r>
            <a:r>
              <a:rPr lang="en-US" dirty="0" smtClean="0">
                <a:solidFill>
                  <a:schemeClr val="tx2"/>
                </a:solidFill>
              </a:rPr>
              <a:t>serial schedule</a:t>
            </a:r>
          </a:p>
          <a:p>
            <a:pPr lvl="1"/>
            <a:r>
              <a:rPr lang="en-US" dirty="0" smtClean="0"/>
              <a:t>For N transactions, there are N! valid serial schedules</a:t>
            </a: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 lIns="64008" tIns="32004" rIns="64008" bIns="32004">
            <a:normAutofit/>
          </a:bodyPr>
          <a:lstStyle/>
          <a:p>
            <a:pPr algn="ctr">
              <a:defRPr/>
            </a:pPr>
            <a:r>
              <a:rPr lang="en-US" sz="4000" dirty="0" smtClean="0"/>
              <a:t>Serializability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715963" y="0"/>
            <a:ext cx="8077200" cy="884238"/>
          </a:xfrm>
        </p:spPr>
        <p:txBody>
          <a:bodyPr lIns="64008" tIns="32004" rIns="64008" bIns="32004">
            <a:normAutofit/>
          </a:bodyPr>
          <a:lstStyle/>
          <a:p>
            <a:pPr algn="ctr">
              <a:defRPr/>
            </a:pPr>
            <a:r>
              <a:rPr lang="en-US" sz="4000" dirty="0" smtClean="0"/>
              <a:t>Schedule 1: T0 then T1</a:t>
            </a:r>
          </a:p>
        </p:txBody>
      </p:sp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 cstate="print"/>
          <a:srcRect l="19115" t="2287" r="19363" b="2287"/>
          <a:stretch>
            <a:fillRect/>
          </a:stretch>
        </p:blipFill>
        <p:spPr bwMode="auto">
          <a:xfrm>
            <a:off x="2411760" y="1268760"/>
            <a:ext cx="3365500" cy="3914775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>
                <a:solidFill>
                  <a:srgbClr val="3366FF"/>
                </a:solidFill>
              </a:rPr>
              <a:t>Non-serial schedule </a:t>
            </a:r>
            <a:r>
              <a:rPr lang="en-US" sz="2400" dirty="0" smtClean="0"/>
              <a:t>allows overlapped execute</a:t>
            </a:r>
          </a:p>
          <a:p>
            <a:pPr lvl="1" eaLnBrk="1" hangingPunct="1"/>
            <a:r>
              <a:rPr lang="en-US" sz="2000" dirty="0" smtClean="0"/>
              <a:t>Resulting execution not necessarily incorrect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Consider schedule S, operations O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, O</a:t>
            </a:r>
            <a:r>
              <a:rPr lang="en-US" sz="2400" baseline="-25000" dirty="0" smtClean="0"/>
              <a:t>j</a:t>
            </a:r>
          </a:p>
          <a:p>
            <a:pPr lvl="1" eaLnBrk="1" hangingPunct="1"/>
            <a:r>
              <a:rPr lang="en-US" sz="2000" dirty="0" smtClean="0">
                <a:solidFill>
                  <a:srgbClr val="3366FF"/>
                </a:solidFill>
              </a:rPr>
              <a:t>Conflicting Operation</a:t>
            </a:r>
            <a:r>
              <a:rPr lang="en-US" sz="2000" dirty="0" smtClean="0"/>
              <a:t> if access same data item, with at least one write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If O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, O</a:t>
            </a:r>
            <a:r>
              <a:rPr lang="en-US" sz="2400" baseline="-25000" dirty="0" smtClean="0"/>
              <a:t>j</a:t>
            </a:r>
            <a:r>
              <a:rPr lang="en-US" sz="2400" dirty="0" smtClean="0"/>
              <a:t> consecutive and operations of different transactions &amp; O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and O</a:t>
            </a:r>
            <a:r>
              <a:rPr lang="en-US" sz="2400" baseline="-25000" dirty="0" smtClean="0"/>
              <a:t>j</a:t>
            </a:r>
            <a:r>
              <a:rPr lang="en-US" sz="2400" dirty="0" smtClean="0"/>
              <a:t> don’t conflict</a:t>
            </a:r>
          </a:p>
          <a:p>
            <a:pPr lvl="1" eaLnBrk="1" hangingPunct="1"/>
            <a:r>
              <a:rPr lang="en-US" sz="2000" dirty="0" smtClean="0"/>
              <a:t>Then S’ with swapped order O</a:t>
            </a:r>
            <a:r>
              <a:rPr lang="en-US" sz="2000" baseline="-25000" dirty="0" smtClean="0"/>
              <a:t>j</a:t>
            </a:r>
            <a:r>
              <a:rPr lang="en-US" sz="2000" dirty="0" smtClean="0"/>
              <a:t> O</a:t>
            </a:r>
            <a:r>
              <a:rPr lang="en-US" sz="2000" baseline="-25000" dirty="0" smtClean="0"/>
              <a:t>i </a:t>
            </a:r>
            <a:r>
              <a:rPr lang="en-US" sz="2000" dirty="0" smtClean="0"/>
              <a:t>equivalent to 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If S can become S’ via swapping non-conflicting operations</a:t>
            </a:r>
          </a:p>
          <a:p>
            <a:pPr lvl="1" eaLnBrk="1" hangingPunct="1"/>
            <a:r>
              <a:rPr lang="en-US" sz="2000" dirty="0" smtClean="0"/>
              <a:t>S is </a:t>
            </a:r>
            <a:r>
              <a:rPr lang="en-US" sz="2000" dirty="0" smtClean="0">
                <a:solidFill>
                  <a:srgbClr val="3366FF"/>
                </a:solidFill>
              </a:rPr>
              <a:t>conflict </a:t>
            </a:r>
            <a:r>
              <a:rPr lang="en-US" sz="2000" dirty="0" err="1" smtClean="0">
                <a:solidFill>
                  <a:srgbClr val="3366FF"/>
                </a:solidFill>
              </a:rPr>
              <a:t>serializable</a:t>
            </a:r>
            <a:endParaRPr lang="en-US" sz="2000" dirty="0" smtClean="0">
              <a:solidFill>
                <a:srgbClr val="3366FF"/>
              </a:solidFill>
            </a:endParaRPr>
          </a:p>
          <a:p>
            <a:pPr lvl="2" eaLnBrk="1" hangingPunct="1"/>
            <a:endParaRPr lang="en-US" sz="2000" dirty="0" smtClean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 lIns="64008" tIns="32004" rIns="64008" bIns="32004">
            <a:normAutofit/>
          </a:bodyPr>
          <a:lstStyle/>
          <a:p>
            <a:pPr algn="ctr">
              <a:defRPr/>
            </a:pPr>
            <a:r>
              <a:rPr lang="en-US" sz="4000" dirty="0" err="1" smtClean="0"/>
              <a:t>Nonserial</a:t>
            </a:r>
            <a:r>
              <a:rPr lang="en-US" sz="4000" dirty="0" smtClean="0"/>
              <a:t> Schedule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5725"/>
            <a:ext cx="9036050" cy="609600"/>
          </a:xfrm>
        </p:spPr>
        <p:txBody>
          <a:bodyPr lIns="64008" tIns="32004" rIns="64008" bIns="32004">
            <a:noAutofit/>
          </a:bodyPr>
          <a:lstStyle/>
          <a:p>
            <a:pPr algn="ctr">
              <a:defRPr/>
            </a:pPr>
            <a:r>
              <a:rPr lang="en-US" sz="3200" dirty="0" smtClean="0"/>
              <a:t>Schedule 2: Concurrent Serializable Schedule</a:t>
            </a:r>
          </a:p>
        </p:txBody>
      </p:sp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3" cstate="print"/>
          <a:srcRect l="18951" t="3987" r="19218" b="4343"/>
          <a:stretch>
            <a:fillRect/>
          </a:stretch>
        </p:blipFill>
        <p:spPr bwMode="auto">
          <a:xfrm>
            <a:off x="2483768" y="1484784"/>
            <a:ext cx="3635375" cy="4043362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715963" y="0"/>
            <a:ext cx="8077200" cy="884238"/>
          </a:xfrm>
        </p:spPr>
        <p:txBody>
          <a:bodyPr lIns="64008" tIns="32004" rIns="64008" bIns="32004">
            <a:normAutofit/>
          </a:bodyPr>
          <a:lstStyle/>
          <a:p>
            <a:pPr algn="ctr">
              <a:defRPr/>
            </a:pPr>
            <a:r>
              <a:rPr lang="en-US" sz="4000" dirty="0" smtClean="0"/>
              <a:t>Schedule 1: T0 then T1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00562" y="1428736"/>
          <a:ext cx="3976694" cy="5545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347"/>
                <a:gridCol w="1988347"/>
              </a:tblGrid>
              <a:tr h="6161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16153">
                <a:tc>
                  <a:txBody>
                    <a:bodyPr/>
                    <a:lstStyle/>
                    <a:p>
                      <a:r>
                        <a:rPr lang="en-US" dirty="0" smtClean="0"/>
                        <a:t>Read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16153">
                <a:tc>
                  <a:txBody>
                    <a:bodyPr/>
                    <a:lstStyle/>
                    <a:p>
                      <a:r>
                        <a:rPr lang="en-US" dirty="0" smtClean="0"/>
                        <a:t>Write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161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a</a:t>
                      </a:r>
                      <a:endParaRPr lang="en-US" dirty="0"/>
                    </a:p>
                  </a:txBody>
                  <a:tcPr/>
                </a:tc>
              </a:tr>
              <a:tr h="6161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</a:t>
                      </a:r>
                      <a:r>
                        <a:rPr lang="en-US" baseline="0" dirty="0" smtClean="0"/>
                        <a:t> a</a:t>
                      </a:r>
                      <a:endParaRPr lang="en-US" dirty="0"/>
                    </a:p>
                  </a:txBody>
                  <a:tcPr/>
                </a:tc>
              </a:tr>
              <a:tr h="616153">
                <a:tc>
                  <a:txBody>
                    <a:bodyPr/>
                    <a:lstStyle/>
                    <a:p>
                      <a:r>
                        <a:rPr lang="en-US" dirty="0" smtClean="0"/>
                        <a:t>Read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16153">
                <a:tc>
                  <a:txBody>
                    <a:bodyPr/>
                    <a:lstStyle/>
                    <a:p>
                      <a:r>
                        <a:rPr lang="en-US" dirty="0" smtClean="0"/>
                        <a:t>Write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161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b</a:t>
                      </a:r>
                      <a:endParaRPr lang="en-US" dirty="0"/>
                    </a:p>
                  </a:txBody>
                  <a:tcPr/>
                </a:tc>
              </a:tr>
              <a:tr h="6161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Write 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 l="18951" t="3987" r="19218" b="4343"/>
          <a:stretch>
            <a:fillRect/>
          </a:stretch>
        </p:blipFill>
        <p:spPr bwMode="auto">
          <a:xfrm>
            <a:off x="254018" y="1571612"/>
            <a:ext cx="3918012" cy="4357718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4296</TotalTime>
  <Words>272</Words>
  <Application>Microsoft Office PowerPoint</Application>
  <PresentationFormat>On-screen Show (4:3)</PresentationFormat>
  <Paragraphs>71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Operating Systems</vt:lpstr>
      <vt:lpstr>Process Synchronization</vt:lpstr>
      <vt:lpstr>System Model</vt:lpstr>
      <vt:lpstr>System Model</vt:lpstr>
      <vt:lpstr>Serializability</vt:lpstr>
      <vt:lpstr>Schedule 1: T0 then T1</vt:lpstr>
      <vt:lpstr>Nonserial Schedule</vt:lpstr>
      <vt:lpstr>Schedule 2: Concurrent Serializable Schedule</vt:lpstr>
      <vt:lpstr>Schedule 1: T0 then T1</vt:lpstr>
      <vt:lpstr>End of Chapter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Fundamentals</dc:title>
  <dc:creator>Hammad</dc:creator>
  <cp:lastModifiedBy>Windows User</cp:lastModifiedBy>
  <cp:revision>850</cp:revision>
  <dcterms:created xsi:type="dcterms:W3CDTF">2011-02-04T13:20:42Z</dcterms:created>
  <dcterms:modified xsi:type="dcterms:W3CDTF">2012-12-19T23:21:09Z</dcterms:modified>
</cp:coreProperties>
</file>