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3"/>
  </p:notesMasterIdLst>
  <p:sldIdLst>
    <p:sldId id="256" r:id="rId2"/>
    <p:sldId id="270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65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84369-19D3-447B-9786-1730D0204E7D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ED288-E4B5-46A0-A8F9-6728D1116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7FA1D-D0B4-477E-BF90-C2583A5401B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05000"/>
            <a:ext cx="84582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PROFESSIONAL ethics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352800"/>
            <a:ext cx="8458200" cy="1447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Lec Alia Razia Malik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4582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ORIGIN AND DEVELOPMENT OF HUMAN SOCIETY AND ETHICS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057400"/>
            <a:ext cx="8458200" cy="3810000"/>
          </a:xfrm>
        </p:spPr>
        <p:txBody>
          <a:bodyPr>
            <a:normAutofit lnSpcReduction="10000"/>
          </a:bodyPr>
          <a:lstStyle/>
          <a:p>
            <a:pPr lvl="0"/>
            <a:endParaRPr lang="en-US" b="1" u="sng" dirty="0" smtClean="0"/>
          </a:p>
          <a:p>
            <a:pPr lvl="0"/>
            <a:r>
              <a:rPr lang="en-US" b="1" u="sng" dirty="0" smtClean="0">
                <a:solidFill>
                  <a:schemeClr val="tx1"/>
                </a:solidFill>
              </a:rPr>
              <a:t>SOCIETY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endParaRPr lang="en-US" dirty="0" smtClean="0"/>
          </a:p>
          <a:p>
            <a:pPr lvl="1" algn="l">
              <a:buFont typeface="Wingdings" pitchFamily="2" charset="2"/>
              <a:buChar char="q"/>
            </a:pPr>
            <a:r>
              <a:rPr lang="en-US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members of a given society usually shared a common way of life and other pattern of human behavior</a:t>
            </a:r>
            <a:endParaRPr lang="en-US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1" algn="l">
              <a:buFont typeface="Wingdings" pitchFamily="2" charset="2"/>
              <a:buChar char="q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So there are regularities in social life within society that result in conformity to social norms which is even found in most primitive as well as highly advanced societies </a:t>
            </a:r>
            <a:endParaRPr lang="en-US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447800"/>
            <a:ext cx="8458200" cy="10668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en-US" sz="6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895600"/>
            <a:ext cx="8458200" cy="3429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     </a:t>
            </a:r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ction Button: Help 3">
            <a:hlinkClick r:id="" action="ppaction://noaction" highlightClick="1"/>
          </p:cNvPr>
          <p:cNvSpPr/>
          <p:nvPr/>
        </p:nvSpPr>
        <p:spPr>
          <a:xfrm>
            <a:off x="2362200" y="2743200"/>
            <a:ext cx="4114800" cy="2871216"/>
          </a:xfrm>
          <a:prstGeom prst="actionButtonHelp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05000"/>
            <a:ext cx="8458200" cy="1143000"/>
          </a:xfrm>
        </p:spPr>
        <p:txBody>
          <a:bodyPr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8458200" cy="3505200"/>
          </a:xfrm>
        </p:spPr>
        <p:txBody>
          <a:bodyPr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 descr="E:\images\imagesCA0L27T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4582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ORIGIN AND DEVELOPMENT OF HUMAN SOCIETY AND ETHICS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981200"/>
            <a:ext cx="8458200" cy="4114800"/>
          </a:xfrm>
        </p:spPr>
        <p:txBody>
          <a:bodyPr>
            <a:normAutofit/>
          </a:bodyPr>
          <a:lstStyle/>
          <a:p>
            <a:pPr lvl="0"/>
            <a:r>
              <a:rPr lang="en-US" b="1" u="sng" dirty="0" smtClean="0"/>
              <a:t>SOCIETY</a:t>
            </a:r>
            <a:r>
              <a:rPr lang="en-US" b="1" dirty="0" smtClean="0"/>
              <a:t> </a:t>
            </a:r>
            <a:endParaRPr lang="en-US" dirty="0" smtClean="0"/>
          </a:p>
          <a:p>
            <a:pPr lvl="1" algn="l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Society refers to a larger grouping of people who share a common set of habits, ideas, attitude and considered themselves as a social unit</a:t>
            </a:r>
            <a:endParaRPr lang="en-US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1" algn="l">
              <a:buFont typeface="Wingdings" pitchFamily="2" charset="2"/>
              <a:buChar char="q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 type of social system which attains the highest level of self sufficiency as a system in relation to its environment</a:t>
            </a:r>
            <a:endParaRPr lang="en-US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en-U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4582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ORIGIN AND DEVELOPMENT OF HUMAN SOCIETY AND ETHICS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057400"/>
            <a:ext cx="8458200" cy="4419600"/>
          </a:xfrm>
        </p:spPr>
        <p:txBody>
          <a:bodyPr>
            <a:normAutofit fontScale="92500" lnSpcReduction="10000"/>
          </a:bodyPr>
          <a:lstStyle/>
          <a:p>
            <a:pPr lvl="0"/>
            <a:endParaRPr lang="en-US" b="1" u="sng" dirty="0" smtClean="0"/>
          </a:p>
          <a:p>
            <a:pPr lvl="0"/>
            <a:endParaRPr lang="en-US" b="1" u="sng" dirty="0" smtClean="0"/>
          </a:p>
          <a:p>
            <a:pPr lvl="0"/>
            <a:endParaRPr lang="en-US" b="1" u="sng" dirty="0" smtClean="0"/>
          </a:p>
          <a:p>
            <a:pPr lvl="0"/>
            <a:endParaRPr lang="en-US" b="1" u="sng" dirty="0" smtClean="0"/>
          </a:p>
          <a:p>
            <a:pPr lvl="0"/>
            <a:r>
              <a:rPr lang="en-US" b="1" u="sng" dirty="0" smtClean="0">
                <a:solidFill>
                  <a:schemeClr val="tx1"/>
                </a:solidFill>
              </a:rPr>
              <a:t>SOCIETY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</a:t>
            </a:r>
            <a:endParaRPr lang="en-US" dirty="0" smtClean="0"/>
          </a:p>
          <a:p>
            <a:pPr lvl="1" algn="l">
              <a:buFont typeface="Wingdings" pitchFamily="2" charset="2"/>
              <a:buChar char="q"/>
            </a:pPr>
            <a:r>
              <a:rPr lang="en-US" b="1" dirty="0" smtClean="0"/>
              <a:t>   </a:t>
            </a:r>
            <a:r>
              <a:rPr lang="en-US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Society is a group of people with a common, at least somewhat distinct culture who occupy a particular territorial area, have a feeling of unity and regard themselves as a distinguishable entity</a:t>
            </a:r>
          </a:p>
          <a:p>
            <a:pPr lvl="1" algn="l">
              <a:buFont typeface="Wingdings" pitchFamily="2" charset="2"/>
              <a:buChar char="q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Society includes all social institutions</a:t>
            </a:r>
            <a:endParaRPr lang="en-US" sz="26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  <a:p>
            <a:endParaRPr lang="en-US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4582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ORIGIN AND DEVELOPMENT OF HUMAN SOCIETY AND ETHICS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057400"/>
            <a:ext cx="8458200" cy="4343400"/>
          </a:xfrm>
        </p:spPr>
        <p:txBody>
          <a:bodyPr>
            <a:normAutofit fontScale="77500" lnSpcReduction="20000"/>
          </a:bodyPr>
          <a:lstStyle/>
          <a:p>
            <a:pPr lvl="0"/>
            <a:endParaRPr lang="en-US" b="1" u="sng" dirty="0" smtClean="0"/>
          </a:p>
          <a:p>
            <a:pPr lvl="0"/>
            <a:endParaRPr lang="en-US" b="1" u="sng" dirty="0" smtClean="0"/>
          </a:p>
          <a:p>
            <a:pPr lvl="0"/>
            <a:endParaRPr lang="en-US" b="1" u="sng" dirty="0" smtClean="0"/>
          </a:p>
          <a:p>
            <a:pPr lvl="0"/>
            <a:endParaRPr lang="en-US" b="1" u="sng" dirty="0" smtClean="0"/>
          </a:p>
          <a:p>
            <a:pPr lvl="0"/>
            <a:r>
              <a:rPr lang="en-US" sz="28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SOCIETY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pPr lvl="0"/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1" algn="l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Membership in a given society is by virtue of birth</a:t>
            </a:r>
          </a:p>
          <a:p>
            <a:pPr lvl="1" algn="l">
              <a:buFont typeface="Wingdings" pitchFamily="2" charset="2"/>
              <a:buChar char="q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 algn="l">
              <a:buFont typeface="Wingdings" pitchFamily="2" charset="2"/>
              <a:buChar char="q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behaviors, interest, value system and attitude   of the people are determined by the society</a:t>
            </a:r>
          </a:p>
          <a:p>
            <a:pPr lvl="1" algn="l">
              <a:buFont typeface="Wingdings" pitchFamily="2" charset="2"/>
              <a:buChar char="q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 algn="l">
              <a:buFont typeface="Wingdings" pitchFamily="2" charset="2"/>
              <a:buChar char="q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People have a patterned behavior which facilitates, coordinate and regulates the rights, duties responsibilities and privileges of the people in a society</a:t>
            </a:r>
            <a:endParaRPr lang="en-US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  <a:p>
            <a:endParaRPr lang="en-US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4582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ORIGIN AND DEVELOPMENT OF HUMAN SOCIETY AND ETHICS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86000"/>
            <a:ext cx="8458200" cy="4572000"/>
          </a:xfrm>
        </p:spPr>
        <p:txBody>
          <a:bodyPr>
            <a:normAutofit fontScale="92500" lnSpcReduction="10000"/>
          </a:bodyPr>
          <a:lstStyle/>
          <a:p>
            <a:pPr lvl="0"/>
            <a:endParaRPr lang="en-US" b="1" u="sng" dirty="0" smtClean="0"/>
          </a:p>
          <a:p>
            <a:pPr lvl="0"/>
            <a:endParaRPr lang="en-US" b="1" u="sng" dirty="0" smtClean="0"/>
          </a:p>
          <a:p>
            <a:pPr lvl="0"/>
            <a:endParaRPr lang="en-US" b="1" u="sng" dirty="0" smtClean="0"/>
          </a:p>
          <a:p>
            <a:pPr lvl="0"/>
            <a:endParaRPr lang="en-US" b="1" u="sng" dirty="0" smtClean="0"/>
          </a:p>
          <a:p>
            <a:pPr lvl="0"/>
            <a:r>
              <a:rPr lang="en-US" b="1" u="sng" dirty="0" smtClean="0">
                <a:solidFill>
                  <a:schemeClr val="tx1"/>
                </a:solidFill>
              </a:rPr>
              <a:t>SOCIETY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</a:t>
            </a:r>
            <a:endParaRPr lang="en-US" dirty="0" smtClean="0"/>
          </a:p>
          <a:p>
            <a:pPr lvl="1" algn="l">
              <a:buFont typeface="Wingdings" pitchFamily="2" charset="2"/>
              <a:buChar char="q"/>
            </a:pPr>
            <a:r>
              <a:rPr lang="en-US" b="1" dirty="0" smtClean="0"/>
              <a:t>   </a:t>
            </a:r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Smooth functioning of the society depends on how well its members are adjusted to their roles </a:t>
            </a:r>
            <a:endParaRPr lang="en-US" sz="26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lvl="1" algn="l">
              <a:buFont typeface="Wingdings" pitchFamily="2" charset="2"/>
              <a:buChar char="q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Each society has its own way of living which is handed down to new generation</a:t>
            </a:r>
            <a:endParaRPr lang="en-US" sz="26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1" algn="l">
              <a:buFont typeface="Wingdings" pitchFamily="2" charset="2"/>
              <a:buChar char="q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 relationship between and individual and society is mutual and reciprocal</a:t>
            </a:r>
            <a:endParaRPr lang="en-US" sz="26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  <a:p>
            <a:endParaRPr lang="en-US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4582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ORIGIN AND DEVELOPMENT OF HUMAN SOCIETY AND ETHICS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057400"/>
            <a:ext cx="8458200" cy="4419600"/>
          </a:xfrm>
        </p:spPr>
        <p:txBody>
          <a:bodyPr>
            <a:normAutofit fontScale="92500" lnSpcReduction="10000"/>
          </a:bodyPr>
          <a:lstStyle/>
          <a:p>
            <a:pPr lvl="0"/>
            <a:endParaRPr lang="en-US" b="1" u="sng" dirty="0" smtClean="0"/>
          </a:p>
          <a:p>
            <a:pPr lvl="0"/>
            <a:endParaRPr lang="en-US" b="1" u="sng" dirty="0" smtClean="0"/>
          </a:p>
          <a:p>
            <a:pPr lvl="0"/>
            <a:endParaRPr lang="en-US" b="1" u="sng" dirty="0" smtClean="0"/>
          </a:p>
          <a:p>
            <a:pPr lvl="0"/>
            <a:r>
              <a:rPr lang="en-US" b="1" u="sng" dirty="0" smtClean="0">
                <a:solidFill>
                  <a:schemeClr val="tx1"/>
                </a:solidFill>
              </a:rPr>
              <a:t>SOCIETY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</a:t>
            </a:r>
            <a:endParaRPr lang="en-US" dirty="0" smtClean="0"/>
          </a:p>
          <a:p>
            <a:pPr lvl="1" algn="l">
              <a:buFont typeface="Wingdings" pitchFamily="2" charset="2"/>
              <a:buChar char="q"/>
            </a:pPr>
            <a:r>
              <a:rPr lang="en-US" b="1" dirty="0" smtClean="0"/>
              <a:t>  </a:t>
            </a:r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Both society and individual are interdependent and promote the cause of social  stability</a:t>
            </a:r>
            <a:endParaRPr lang="en-US" sz="26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lvl="1" algn="l">
              <a:buFont typeface="Wingdings" pitchFamily="2" charset="2"/>
              <a:buChar char="q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concept of society is used both in narrow and broad sense </a:t>
            </a:r>
            <a:endParaRPr lang="en-US" sz="26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1" algn="l">
              <a:buFont typeface="Wingdings" pitchFamily="2" charset="2"/>
              <a:buChar char="q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There are no geographical limitations for the people belonging to a society</a:t>
            </a:r>
            <a:endParaRPr lang="en-US" sz="26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sz="26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sz="26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2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4582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ORIGIN AND DEVELOPMENT OF HUMAN SOCIETY AND ETHICS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86000"/>
            <a:ext cx="8458200" cy="4114800"/>
          </a:xfrm>
        </p:spPr>
        <p:txBody>
          <a:bodyPr>
            <a:normAutofit/>
          </a:bodyPr>
          <a:lstStyle/>
          <a:p>
            <a:pPr lvl="0"/>
            <a:endParaRPr lang="en-US" b="1" u="sng" dirty="0" smtClean="0"/>
          </a:p>
          <a:p>
            <a:pPr lvl="0"/>
            <a:endParaRPr lang="en-US" b="1" u="sng" dirty="0" smtClean="0">
              <a:solidFill>
                <a:schemeClr val="tx1"/>
              </a:solidFill>
            </a:endParaRPr>
          </a:p>
          <a:p>
            <a:pPr lvl="0"/>
            <a:r>
              <a:rPr lang="en-US" b="1" u="sng" dirty="0" smtClean="0">
                <a:solidFill>
                  <a:schemeClr val="tx1"/>
                </a:solidFill>
              </a:rPr>
              <a:t>SOCIETY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</a:t>
            </a:r>
            <a:endParaRPr lang="en-US" dirty="0" smtClean="0"/>
          </a:p>
          <a:p>
            <a:pPr lvl="1" algn="l">
              <a:buFont typeface="Wingdings" pitchFamily="2" charset="2"/>
              <a:buChar char="q"/>
            </a:pPr>
            <a:r>
              <a:rPr lang="en-US" b="1" dirty="0" smtClean="0"/>
              <a:t> 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 a narrow sense, society may be argued as the people who live within a given geographical area</a:t>
            </a:r>
            <a:endParaRPr lang="en-US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1" algn="l">
              <a:buFont typeface="Wingdings" pitchFamily="2" charset="2"/>
              <a:buChar char="q"/>
            </a:pP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There are categories and grouping like caste, class, age and sex within the society </a:t>
            </a:r>
          </a:p>
          <a:p>
            <a:pPr lvl="1" algn="l"/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4582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ORIGIN AND DEVELOPMENT OF HUMAN SOCIETY AND ETHICS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86000"/>
            <a:ext cx="8458200" cy="3581400"/>
          </a:xfrm>
        </p:spPr>
        <p:txBody>
          <a:bodyPr>
            <a:normAutofit lnSpcReduction="10000"/>
          </a:bodyPr>
          <a:lstStyle/>
          <a:p>
            <a:pPr lvl="0"/>
            <a:endParaRPr lang="en-US" b="1" u="sng" dirty="0" smtClean="0"/>
          </a:p>
          <a:p>
            <a:pPr lvl="0"/>
            <a:r>
              <a:rPr lang="en-US" b="1" u="sng" dirty="0" smtClean="0">
                <a:solidFill>
                  <a:schemeClr val="tx1"/>
                </a:solidFill>
              </a:rPr>
              <a:t>SOCIETY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endParaRPr lang="en-US" dirty="0" smtClean="0"/>
          </a:p>
          <a:p>
            <a:pPr lvl="1" algn="l">
              <a:buFont typeface="Wingdings" pitchFamily="2" charset="2"/>
              <a:buChar char="q"/>
            </a:pPr>
            <a:r>
              <a:rPr lang="en-US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Society assigns certain status and role with conscience </a:t>
            </a:r>
            <a:r>
              <a:rPr lang="en-US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i.e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inner acceptance of certain moral norms as right compulsory and rigid where a feeling of guilt is involved if one violates them</a:t>
            </a:r>
          </a:p>
          <a:p>
            <a:pPr lvl="1" algn="l">
              <a:buFont typeface="Wingdings" pitchFamily="2" charset="2"/>
              <a:buChar char="q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 the light of punishment and reward, the individual adjusts in the society</a:t>
            </a:r>
          </a:p>
          <a:p>
            <a:endParaRPr lang="en-U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131</TotalTime>
  <Words>452</Words>
  <Application>Microsoft Office PowerPoint</Application>
  <PresentationFormat>On-screen Show (4:3)</PresentationFormat>
  <Paragraphs>76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Trek</vt:lpstr>
      <vt:lpstr>PROFESSIONAL ethics</vt:lpstr>
      <vt:lpstr>Slide 2</vt:lpstr>
      <vt:lpstr>ORIGIN AND DEVELOPMENT OF HUMAN SOCIETY AND ETHICS</vt:lpstr>
      <vt:lpstr>ORIGIN AND DEVELOPMENT OF HUMAN SOCIETY AND ETHICS</vt:lpstr>
      <vt:lpstr>ORIGIN AND DEVELOPMENT OF HUMAN SOCIETY AND ETHICS</vt:lpstr>
      <vt:lpstr>ORIGIN AND DEVELOPMENT OF HUMAN SOCIETY AND ETHICS</vt:lpstr>
      <vt:lpstr>ORIGIN AND DEVELOPMENT OF HUMAN SOCIETY AND ETHICS</vt:lpstr>
      <vt:lpstr>ORIGIN AND DEVELOPMENT OF HUMAN SOCIETY AND ETHICS</vt:lpstr>
      <vt:lpstr>ORIGIN AND DEVELOPMENT OF HUMAN SOCIETY AND ETHICS</vt:lpstr>
      <vt:lpstr>ORIGIN AND DEVELOPMENT OF HUMAN SOCIETY AND ETHICS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ethics</dc:title>
  <dc:creator>Anwar</dc:creator>
  <cp:lastModifiedBy>Anwar</cp:lastModifiedBy>
  <cp:revision>90</cp:revision>
  <dcterms:created xsi:type="dcterms:W3CDTF">2006-08-16T00:00:00Z</dcterms:created>
  <dcterms:modified xsi:type="dcterms:W3CDTF">2012-10-30T07:54:17Z</dcterms:modified>
</cp:coreProperties>
</file>