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70" r:id="rId3"/>
    <p:sldId id="257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5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84369-19D3-447B-9786-1730D0204E7D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ED288-E4B5-46A0-A8F9-6728D111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PROFESSIONAL ethics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458200" cy="1447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Lec Alia Razia Malik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458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THE INDIVIDUAL AND THE NORM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458200" cy="44958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0070C0"/>
                </a:solidFill>
              </a:rPr>
              <a:t>Individual gradually incorporates the norms of larger 	society in his personality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In socialization process, the individual from infancy 	to adulthood incorporates the norms of the larger 	society into his personality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Primary group in most important in learning these 	norms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Norms are general and provide benefit to the society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People may find it irritating and get away when they 	find an opportunity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458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THE INDIVIDUAL AND THE NORM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458200" cy="44958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This is the form of social hypocrisy in which people 	say one thing and do another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b="1" dirty="0" smtClean="0">
                <a:solidFill>
                  <a:srgbClr val="0070C0"/>
                </a:solidFill>
              </a:rPr>
              <a:t>In this way there is a discrepancy between cultural 	goals and the approved means of reaching them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This discrepancy between means and ends is 	related to rejection of one or several norms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b="1" dirty="0" smtClean="0">
                <a:solidFill>
                  <a:srgbClr val="0070C0"/>
                </a:solidFill>
              </a:rPr>
              <a:t>In socialization process the element of individuality 	is there which leads to personal uniqueness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Self – motivation and interest play important role</a:t>
            </a:r>
          </a:p>
          <a:p>
            <a:pPr lvl="0"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458200" cy="3429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2362200" y="2743200"/>
            <a:ext cx="4114800" cy="2871216"/>
          </a:xfrm>
          <a:prstGeom prst="actionButtonHelp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3505200"/>
          </a:xfrm>
        </p:spPr>
        <p:txBody>
          <a:bodyPr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E:\images\imagesCA0L27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u="sng" dirty="0" smtClean="0"/>
              <a:t>GROUP NORMS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458200" cy="57912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 interacts in society with other individuals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His </a:t>
            </a:r>
            <a:r>
              <a:rPr lang="en-US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behaviours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is governed by group pressure i.e. 	Socially determined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What are the group expectations and what are the 	implications of social control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Socially sanctioned patterns of </a:t>
            </a:r>
            <a:r>
              <a:rPr lang="en-US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behaviours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are 	called norms, folkways, mores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Social expectations means group members expect     	that other members will act in certain way under  	certain circumstances 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u="sng" dirty="0" smtClean="0"/>
              <a:t>GROUP NORMS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458200" cy="44958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Social interaction means two or more persons are in 	meaningful contact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Within a social system expected forms of </a:t>
            </a:r>
            <a:r>
              <a:rPr lang="en-US" b="1" dirty="0" err="1" smtClean="0">
                <a:solidFill>
                  <a:srgbClr val="FF0000"/>
                </a:solidFill>
              </a:rPr>
              <a:t>behaviour</a:t>
            </a:r>
            <a:r>
              <a:rPr lang="en-US" b="1" dirty="0" smtClean="0">
                <a:solidFill>
                  <a:srgbClr val="FF0000"/>
                </a:solidFill>
              </a:rPr>
              <a:t> 	enables members to anticipate the </a:t>
            </a:r>
            <a:r>
              <a:rPr lang="en-US" b="1" dirty="0" err="1" smtClean="0">
                <a:solidFill>
                  <a:srgbClr val="FF0000"/>
                </a:solidFill>
              </a:rPr>
              <a:t>behaviour</a:t>
            </a:r>
            <a:r>
              <a:rPr lang="en-US" b="1" dirty="0" smtClean="0">
                <a:solidFill>
                  <a:srgbClr val="FF0000"/>
                </a:solidFill>
              </a:rPr>
              <a:t> of 	others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Expected </a:t>
            </a:r>
            <a:r>
              <a:rPr lang="en-US" b="1" dirty="0" err="1" smtClean="0">
                <a:solidFill>
                  <a:srgbClr val="0070C0"/>
                </a:solidFill>
              </a:rPr>
              <a:t>behaviour</a:t>
            </a:r>
            <a:r>
              <a:rPr lang="en-US" b="1" dirty="0" smtClean="0">
                <a:solidFill>
                  <a:srgbClr val="0070C0"/>
                </a:solidFill>
              </a:rPr>
              <a:t> is common group property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In interaction pattern, people’s behavior is the 	outcome of their own expectation as well as of 	others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u="sng" dirty="0" smtClean="0"/>
              <a:t>THE ROLE OF SOCIAL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458200" cy="44958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The expectation of group members is maintained</a:t>
            </a:r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       through social interaction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This interaction is mutual and reciprocal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Expectations operate on both sides of the </a:t>
            </a:r>
            <a:r>
              <a:rPr lang="en-US" b="1" dirty="0" smtClean="0">
                <a:solidFill>
                  <a:srgbClr val="FF0000"/>
                </a:solidFill>
              </a:rPr>
              <a:t>relation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Every individual is subject to different forms of </a:t>
            </a:r>
          </a:p>
          <a:p>
            <a:pPr lvl="0"/>
            <a:r>
              <a:rPr lang="en-US" b="1" dirty="0" smtClean="0">
                <a:solidFill>
                  <a:srgbClr val="0070C0"/>
                </a:solidFill>
              </a:rPr>
              <a:t>      interaction as he progresses in life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Expectations of society are seldom transmitted 	consistently to everyone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u="sng" dirty="0" smtClean="0"/>
              <a:t>THE ROLE OF SOCIAL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458200" cy="3581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The interpretation of group expectations </a:t>
            </a:r>
            <a:r>
              <a:rPr lang="en-US" b="1" dirty="0" smtClean="0">
                <a:solidFill>
                  <a:srgbClr val="0070C0"/>
                </a:solidFill>
              </a:rPr>
              <a:t>is </a:t>
            </a:r>
            <a:r>
              <a:rPr lang="en-US" b="1" dirty="0" smtClean="0">
                <a:solidFill>
                  <a:srgbClr val="0070C0"/>
                </a:solidFill>
              </a:rPr>
              <a:t>always 	subject to variation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The internal cast of </a:t>
            </a:r>
            <a:r>
              <a:rPr lang="en-US" b="1" smtClean="0">
                <a:solidFill>
                  <a:srgbClr val="FF0000"/>
                </a:solidFill>
              </a:rPr>
              <a:t>character </a:t>
            </a:r>
            <a:r>
              <a:rPr lang="en-US" b="1" smtClean="0">
                <a:solidFill>
                  <a:srgbClr val="FF0000"/>
                </a:solidFill>
              </a:rPr>
              <a:t>is </a:t>
            </a:r>
            <a:r>
              <a:rPr lang="en-US" b="1" dirty="0" smtClean="0">
                <a:solidFill>
                  <a:srgbClr val="FF0000"/>
                </a:solidFill>
              </a:rPr>
              <a:t>made up of the     	patterns of expectations that each person follows 	in various groups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THE NORMATIVE ASPECT OF GROUP EXPECTATION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458200" cy="39624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Social expectations evolve through social 	interaction and take the element of right or wrong 	i.e. What ought or ought not be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They become social norms with moral value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Social norm regulates the human </a:t>
            </a:r>
            <a:r>
              <a:rPr lang="en-US" b="1" dirty="0" err="1" smtClean="0">
                <a:solidFill>
                  <a:srgbClr val="FF0000"/>
                </a:solidFill>
              </a:rPr>
              <a:t>behaviours</a:t>
            </a:r>
            <a:r>
              <a:rPr lang="en-US" b="1" dirty="0" smtClean="0">
                <a:solidFill>
                  <a:srgbClr val="FF0000"/>
                </a:solidFill>
              </a:rPr>
              <a:t> as       	expected or ideal </a:t>
            </a:r>
            <a:r>
              <a:rPr lang="en-US" b="1" dirty="0" err="1" smtClean="0">
                <a:solidFill>
                  <a:srgbClr val="FF0000"/>
                </a:solidFill>
              </a:rPr>
              <a:t>behaviour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Individual gradually acquires the norms of society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THE NORMATIVE ASPECT OF GROUP EXPECTATION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458200" cy="34290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We can predict the individual’s </a:t>
            </a:r>
            <a:r>
              <a:rPr lang="en-US" b="1" dirty="0" err="1" smtClean="0">
                <a:solidFill>
                  <a:srgbClr val="0070C0"/>
                </a:solidFill>
              </a:rPr>
              <a:t>behaviour</a:t>
            </a:r>
            <a:r>
              <a:rPr lang="en-US" b="1" dirty="0" smtClean="0">
                <a:solidFill>
                  <a:srgbClr val="0070C0"/>
                </a:solidFill>
              </a:rPr>
              <a:t> through 	norms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Each member acquire group norms through variety 	of sources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   People generally know what to expect of others and 	themselves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458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THE INDIVIDUAL AND THE NORM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458200" cy="4495800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A norm is the expectation that the member ought to 	behave in a certain way under certain 	circumstances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b="1" dirty="0" smtClean="0">
                <a:solidFill>
                  <a:srgbClr val="0070C0"/>
                </a:solidFill>
              </a:rPr>
              <a:t>Conformity to the norms results in group 	acceptance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It also involves personal satisfaction</a:t>
            </a: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b="1" dirty="0" smtClean="0">
                <a:solidFill>
                  <a:srgbClr val="0070C0"/>
                </a:solidFill>
              </a:rPr>
              <a:t>Norms do not always represent the ideal pattern but 	widely accepted pattern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The individual becomes a group member to the 	extent that he internalizes the major norms of the 	group, carries on the responsibilities and meets 	expectations for the position he occupies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110</TotalTime>
  <Words>182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PROFESSIONAL ethics</vt:lpstr>
      <vt:lpstr>Slide 2</vt:lpstr>
      <vt:lpstr>GROUP NORMS</vt:lpstr>
      <vt:lpstr>GROUP NORMS</vt:lpstr>
      <vt:lpstr>THE ROLE OF SOCIAL INTERACTION</vt:lpstr>
      <vt:lpstr>THE ROLE OF SOCIAL INTERACTION</vt:lpstr>
      <vt:lpstr>THE NORMATIVE ASPECT OF GROUP EXPECTATION</vt:lpstr>
      <vt:lpstr>THE NORMATIVE ASPECT OF GROUP EXPECTATION</vt:lpstr>
      <vt:lpstr>THE INDIVIDUAL AND THE NORM </vt:lpstr>
      <vt:lpstr>THE INDIVIDUAL AND THE NORM </vt:lpstr>
      <vt:lpstr>THE INDIVIDUAL AND THE NORM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Anwar</dc:creator>
  <cp:lastModifiedBy>Anwar</cp:lastModifiedBy>
  <cp:revision>64</cp:revision>
  <dcterms:created xsi:type="dcterms:W3CDTF">2006-08-16T00:00:00Z</dcterms:created>
  <dcterms:modified xsi:type="dcterms:W3CDTF">2012-11-02T10:19:21Z</dcterms:modified>
</cp:coreProperties>
</file>