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78" r:id="rId4"/>
    <p:sldId id="279" r:id="rId5"/>
    <p:sldId id="258" r:id="rId6"/>
    <p:sldId id="260" r:id="rId7"/>
    <p:sldId id="267" r:id="rId8"/>
    <p:sldId id="261" r:id="rId9"/>
    <p:sldId id="262" r:id="rId10"/>
    <p:sldId id="263" r:id="rId11"/>
    <p:sldId id="264" r:id="rId12"/>
    <p:sldId id="265" r:id="rId13"/>
    <p:sldId id="266" r:id="rId14"/>
    <p:sldId id="268" r:id="rId15"/>
    <p:sldId id="269" r:id="rId16"/>
    <p:sldId id="270"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9/24/2012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9/24/2012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9/24/2012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9/24/2012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9/24/2012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9/24/2012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9/24/2012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9/24/2012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458200" cy="1143000"/>
          </a:xfrm>
        </p:spPr>
        <p:txBody>
          <a:bodyPr/>
          <a:lstStyle/>
          <a:p>
            <a:pPr algn="ctr"/>
            <a:r>
              <a:rPr lang="en-US" dirty="0" smtClean="0">
                <a:solidFill>
                  <a:srgbClr val="FF0000"/>
                </a:solidFill>
              </a:rPr>
              <a:t>PROFESSIONAL ethics</a:t>
            </a:r>
            <a:endParaRPr lang="en-US" dirty="0">
              <a:solidFill>
                <a:srgbClr val="FF0000"/>
              </a:solidFill>
            </a:endParaRPr>
          </a:p>
        </p:txBody>
      </p:sp>
      <p:sp>
        <p:nvSpPr>
          <p:cNvPr id="3" name="Subtitle 2"/>
          <p:cNvSpPr>
            <a:spLocks noGrp="1"/>
          </p:cNvSpPr>
          <p:nvPr>
            <p:ph type="subTitle" idx="1"/>
          </p:nvPr>
        </p:nvSpPr>
        <p:spPr>
          <a:xfrm>
            <a:off x="381000" y="3352800"/>
            <a:ext cx="8458200" cy="1447800"/>
          </a:xfrm>
        </p:spPr>
        <p:txBody>
          <a:bodyPr/>
          <a:lstStyle/>
          <a:p>
            <a:pPr algn="ctr"/>
            <a:r>
              <a:rPr lang="en-US" dirty="0" smtClean="0">
                <a:solidFill>
                  <a:srgbClr val="0070C0"/>
                </a:solidFill>
              </a:rPr>
              <a:t>Lec Alia Razia Malik</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458200" cy="1524000"/>
          </a:xfrm>
        </p:spPr>
        <p:txBody>
          <a:bodyPr>
            <a:normAutofit/>
          </a:bodyPr>
          <a:lstStyle/>
          <a:p>
            <a:pPr algn="ctr"/>
            <a:r>
              <a:rPr lang="en-US" b="1" u="sng" dirty="0" smtClean="0">
                <a:solidFill>
                  <a:schemeClr val="tx1"/>
                </a:solidFill>
              </a:rPr>
              <a:t> PLEASURE OR HAPPINESS AS ETHICAL STANDARD</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a:bodyPr>
          <a:lstStyle/>
          <a:p>
            <a:pPr>
              <a:buFont typeface="Wingdings" pitchFamily="2" charset="2"/>
              <a:buChar char="q"/>
            </a:pPr>
            <a:r>
              <a:rPr lang="en-US" sz="2800" b="1" dirty="0" smtClean="0">
                <a:solidFill>
                  <a:srgbClr val="0070C0"/>
                </a:solidFill>
                <a:latin typeface="Arial" pitchFamily="34" charset="0"/>
                <a:cs typeface="Arial" pitchFamily="34" charset="0"/>
              </a:rPr>
              <a:t>       </a:t>
            </a:r>
            <a:r>
              <a:rPr lang="en-US" sz="2800"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Conducts are judged on the basis of good 	end 	results</a:t>
            </a:r>
          </a:p>
          <a:p>
            <a:endParaRPr lang="en-US" b="1" dirty="0" smtClean="0">
              <a:solidFill>
                <a:srgbClr val="0070C0"/>
              </a:solidFill>
              <a:latin typeface="Arial" pitchFamily="34" charset="0"/>
              <a:cs typeface="Arial" pitchFamily="34" charset="0"/>
            </a:endParaRPr>
          </a:p>
          <a:p>
            <a:pPr>
              <a:buFont typeface="Wingdings" pitchFamily="2" charset="2"/>
              <a:buChar char="q"/>
            </a:pPr>
            <a:r>
              <a:rPr lang="en-US" b="1" dirty="0" smtClean="0">
                <a:solidFill>
                  <a:srgbClr val="0070C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Pleasure or happiness is the greatest good 	in life</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Good is life – hedonism, Epicureanism and 	utilitarianism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458200" cy="1371600"/>
          </a:xfrm>
        </p:spPr>
        <p:txBody>
          <a:bodyPr>
            <a:normAutofit/>
          </a:bodyPr>
          <a:lstStyle/>
          <a:p>
            <a:pPr algn="ctr"/>
            <a:r>
              <a:rPr lang="en-US" b="1" u="sng" dirty="0" smtClean="0">
                <a:solidFill>
                  <a:schemeClr val="tx1"/>
                </a:solidFill>
              </a:rPr>
              <a:t> PLEASURE OR HAPPINESS AS ETHICAL STANDARD</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a:bodyPr>
          <a:lstStyle/>
          <a:p>
            <a:pPr>
              <a:buFont typeface="Wingdings" pitchFamily="2" charset="2"/>
              <a:buChar char="q"/>
            </a:pPr>
            <a:r>
              <a:rPr lang="en-US" sz="2800" dirty="0" smtClean="0"/>
              <a:t>      </a:t>
            </a:r>
            <a:r>
              <a:rPr lang="en-US" b="1" dirty="0" smtClean="0">
                <a:solidFill>
                  <a:srgbClr val="FF0000"/>
                </a:solidFill>
                <a:latin typeface="Arial" pitchFamily="34" charset="0"/>
                <a:cs typeface="Arial" pitchFamily="34" charset="0"/>
              </a:rPr>
              <a:t>Utilitarianism accepts as the foundation of 	morals which holds that actions are right in 	proportion as they tend to promote happiness, 	wrong as they tend to produce 	the reverse 	of 	happiness</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The greatest happiness of the greatest 	number – </a:t>
            </a:r>
            <a:r>
              <a:rPr lang="en-US" b="1" dirty="0" smtClean="0">
                <a:solidFill>
                  <a:srgbClr val="0070C0"/>
                </a:solidFill>
                <a:latin typeface="Arial" pitchFamily="34" charset="0"/>
                <a:cs typeface="Arial" pitchFamily="34" charset="0"/>
              </a:rPr>
              <a:t>Bentham </a:t>
            </a:r>
            <a:endParaRPr lang="en-US" b="1" dirty="0" smtClean="0">
              <a:solidFill>
                <a:srgbClr val="0070C0"/>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295400"/>
          </a:xfrm>
        </p:spPr>
        <p:txBody>
          <a:bodyPr>
            <a:normAutofit/>
          </a:bodyPr>
          <a:lstStyle/>
          <a:p>
            <a:pPr algn="ctr"/>
            <a:r>
              <a:rPr lang="en-US" b="1" u="sng" dirty="0" smtClean="0">
                <a:solidFill>
                  <a:schemeClr val="tx1"/>
                </a:solidFill>
              </a:rPr>
              <a:t> PLEASURE OR HAPPINESS AS ETHICAL STANDARD</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fontScale="92500" lnSpcReduction="10000"/>
          </a:bodyPr>
          <a:lstStyle/>
          <a:p>
            <a:pPr>
              <a:buFont typeface="Wingdings" pitchFamily="2" charset="2"/>
              <a:buChar char="q"/>
            </a:pPr>
            <a:r>
              <a:rPr lang="en-US" sz="2800" dirty="0" smtClean="0"/>
              <a:t>      </a:t>
            </a:r>
            <a:r>
              <a:rPr lang="en-US" sz="2800" b="1" dirty="0" smtClean="0">
                <a:solidFill>
                  <a:srgbClr val="FF0000"/>
                </a:solidFill>
              </a:rPr>
              <a:t>Humans are pleasure – seeking and pain 	avoiding creatures</a:t>
            </a:r>
          </a:p>
          <a:p>
            <a:endParaRPr lang="en-US" sz="2800" b="1" dirty="0" smtClean="0">
              <a:solidFill>
                <a:schemeClr val="bg1"/>
              </a:solidFill>
            </a:endParaRPr>
          </a:p>
          <a:p>
            <a:pPr>
              <a:buFont typeface="Wingdings" pitchFamily="2" charset="2"/>
              <a:buChar char="q"/>
            </a:pPr>
            <a:r>
              <a:rPr lang="en-US" sz="2800" b="1" dirty="0" smtClean="0">
                <a:solidFill>
                  <a:schemeClr val="bg1"/>
                </a:solidFill>
              </a:rPr>
              <a:t>	</a:t>
            </a:r>
            <a:r>
              <a:rPr lang="en-US" sz="2800" b="1" dirty="0" smtClean="0">
                <a:solidFill>
                  <a:srgbClr val="0070C0"/>
                </a:solidFill>
              </a:rPr>
              <a:t>Mill added quantitative standards</a:t>
            </a:r>
          </a:p>
          <a:p>
            <a:endParaRPr lang="en-US" sz="2800" b="1" dirty="0" smtClean="0">
              <a:solidFill>
                <a:schemeClr val="bg1"/>
              </a:solidFill>
            </a:endParaRPr>
          </a:p>
          <a:p>
            <a:pPr>
              <a:buFont typeface="Wingdings" pitchFamily="2" charset="2"/>
              <a:buChar char="q"/>
            </a:pPr>
            <a:r>
              <a:rPr lang="en-US" sz="2800" b="1" dirty="0" smtClean="0">
                <a:solidFill>
                  <a:schemeClr val="bg1"/>
                </a:solidFill>
              </a:rPr>
              <a:t>	</a:t>
            </a:r>
            <a:r>
              <a:rPr lang="en-US" sz="2800" b="1" dirty="0" smtClean="0">
                <a:solidFill>
                  <a:srgbClr val="FF0000"/>
                </a:solidFill>
              </a:rPr>
              <a:t>Human beings instead of seeking pleasure 	of body they prefer the higher pleasure 	of 	mind – intellect, 	feelings and imagination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295400"/>
          </a:xfrm>
        </p:spPr>
        <p:txBody>
          <a:bodyPr>
            <a:normAutofit/>
          </a:bodyPr>
          <a:lstStyle/>
          <a:p>
            <a:pPr algn="ctr"/>
            <a:r>
              <a:rPr lang="en-US" b="1" u="sng" dirty="0" smtClean="0">
                <a:solidFill>
                  <a:schemeClr val="tx1"/>
                </a:solidFill>
              </a:rPr>
              <a:t> PLEASURE OR HAPPINESS AS ETHICAL STANDARD</a:t>
            </a:r>
            <a:endParaRPr lang="en-US" dirty="0">
              <a:solidFill>
                <a:schemeClr val="tx1"/>
              </a:solidFill>
            </a:endParaRPr>
          </a:p>
        </p:txBody>
      </p:sp>
      <p:sp>
        <p:nvSpPr>
          <p:cNvPr id="3" name="Subtitle 2"/>
          <p:cNvSpPr>
            <a:spLocks noGrp="1"/>
          </p:cNvSpPr>
          <p:nvPr>
            <p:ph type="subTitle" idx="1"/>
          </p:nvPr>
        </p:nvSpPr>
        <p:spPr>
          <a:xfrm>
            <a:off x="381000" y="1600200"/>
            <a:ext cx="8458200" cy="3810000"/>
          </a:xfrm>
        </p:spPr>
        <p:txBody>
          <a:bodyPr>
            <a:normAutofit fontScale="85000" lnSpcReduction="20000"/>
          </a:bodyPr>
          <a:lstStyle/>
          <a:p>
            <a:pPr>
              <a:buFont typeface="Wingdings" pitchFamily="2" charset="2"/>
              <a:buChar char="q"/>
            </a:pPr>
            <a:r>
              <a:rPr lang="en-US" sz="2800" dirty="0" smtClean="0"/>
              <a:t>      </a:t>
            </a:r>
            <a:r>
              <a:rPr lang="en-US" sz="2800" b="1" dirty="0" smtClean="0">
                <a:solidFill>
                  <a:schemeClr val="bg1"/>
                </a:solidFill>
              </a:rPr>
              <a:t> </a:t>
            </a:r>
            <a:r>
              <a:rPr lang="en-US" sz="2800" b="1" dirty="0" smtClean="0">
                <a:solidFill>
                  <a:srgbClr val="FF0000"/>
                </a:solidFill>
                <a:latin typeface="Arial" pitchFamily="34" charset="0"/>
                <a:cs typeface="Arial" pitchFamily="34" charset="0"/>
              </a:rPr>
              <a:t>Moral sentiments have a higher value than the 	pleasures of sensation</a:t>
            </a:r>
          </a:p>
          <a:p>
            <a:pPr>
              <a:buFont typeface="Wingdings" pitchFamily="2" charset="2"/>
              <a:buChar char="q"/>
            </a:pPr>
            <a:endParaRPr lang="en-US" sz="2800" b="1" dirty="0" smtClean="0">
              <a:solidFill>
                <a:srgbClr val="FF0000"/>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Mill defended the charge that utilitarianism 	encourages selfishness</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Greatest happiness of the greatest some have 	to sacrifice for the happiness of other</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To promote greatest total happiness rather 	that 	individual pleasure    </a:t>
            </a:r>
            <a:endParaRPr lang="en-US" sz="2800" dirty="0" smtClean="0">
              <a:solidFill>
                <a:srgbClr val="0070C0"/>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295400"/>
          </a:xfrm>
        </p:spPr>
        <p:txBody>
          <a:bodyPr>
            <a:normAutofit/>
          </a:bodyPr>
          <a:lstStyle/>
          <a:p>
            <a:pPr algn="ctr"/>
            <a:r>
              <a:rPr lang="en-US" b="1" u="sng" dirty="0" smtClean="0">
                <a:solidFill>
                  <a:schemeClr val="tx1"/>
                </a:solidFill>
              </a:rPr>
              <a:t> THE MORAL LAW AS THE ABSOLUTE</a:t>
            </a:r>
            <a:endParaRPr lang="en-US" dirty="0">
              <a:solidFill>
                <a:schemeClr val="tx1"/>
              </a:solidFill>
            </a:endParaRPr>
          </a:p>
        </p:txBody>
      </p:sp>
      <p:sp>
        <p:nvSpPr>
          <p:cNvPr id="3" name="Subtitle 2"/>
          <p:cNvSpPr>
            <a:spLocks noGrp="1"/>
          </p:cNvSpPr>
          <p:nvPr>
            <p:ph type="subTitle" idx="1"/>
          </p:nvPr>
        </p:nvSpPr>
        <p:spPr>
          <a:xfrm>
            <a:off x="381000" y="1600200"/>
            <a:ext cx="8458200" cy="4114800"/>
          </a:xfrm>
        </p:spPr>
        <p:txBody>
          <a:bodyPr>
            <a:normAutofit fontScale="77500" lnSpcReduction="20000"/>
          </a:bodyPr>
          <a:lstStyle/>
          <a:p>
            <a:pPr>
              <a:buFont typeface="Wingdings" pitchFamily="2" charset="2"/>
              <a:buChar char="q"/>
            </a:pPr>
            <a:r>
              <a:rPr lang="en-US" sz="2800" dirty="0" smtClean="0">
                <a:latin typeface="Arial" pitchFamily="34" charset="0"/>
                <a:cs typeface="Arial" pitchFamily="34" charset="0"/>
              </a:rPr>
              <a:t>        </a:t>
            </a:r>
            <a:r>
              <a:rPr lang="en-US" sz="2800" b="1" dirty="0" smtClean="0">
                <a:solidFill>
                  <a:srgbClr val="0070C0"/>
                </a:solidFill>
                <a:latin typeface="Arial" pitchFamily="34" charset="0"/>
                <a:cs typeface="Arial" pitchFamily="34" charset="0"/>
              </a:rPr>
              <a:t>Immanuel Kant – Formalism</a:t>
            </a:r>
          </a:p>
          <a:p>
            <a:r>
              <a:rPr lang="en-US" sz="2800" b="1" dirty="0" smtClean="0">
                <a:solidFill>
                  <a:srgbClr val="0070C0"/>
                </a:solidFill>
                <a:latin typeface="Arial" pitchFamily="34" charset="0"/>
                <a:cs typeface="Arial" pitchFamily="34" charset="0"/>
              </a:rPr>
              <a:t> </a:t>
            </a:r>
          </a:p>
          <a:p>
            <a:pPr>
              <a:buFont typeface="Wingdings" pitchFamily="2" charset="2"/>
              <a:buChar char="q"/>
            </a:pPr>
            <a:r>
              <a:rPr lang="en-US" sz="2800" b="1" dirty="0" smtClean="0">
                <a:solidFill>
                  <a:srgbClr val="0070C0"/>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It focus on moral principles that are inherently 	right 	or wrong apart from any particular circumstances </a:t>
            </a:r>
          </a:p>
          <a:p>
            <a:pPr>
              <a:buFont typeface="Wingdings" pitchFamily="2" charset="2"/>
              <a:buChar char="q"/>
            </a:pPr>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These moral principles or laws are true and 	binding</a:t>
            </a:r>
          </a:p>
          <a:p>
            <a:pPr>
              <a:buFont typeface="Wingdings" pitchFamily="2" charset="2"/>
              <a:buChar char="q"/>
            </a:pPr>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“Deon” is Greek work for duty – emphasize duty 	and obligation</a:t>
            </a:r>
          </a:p>
          <a:p>
            <a:pPr>
              <a:buFont typeface="Wingdings" pitchFamily="2" charset="2"/>
              <a:buChar char="q"/>
            </a:pPr>
            <a:r>
              <a:rPr lang="en-US" sz="2800" b="1" dirty="0" smtClean="0">
                <a:solidFill>
                  <a:srgbClr val="FF0000"/>
                </a:solidFill>
                <a:latin typeface="Arial" pitchFamily="34" charset="0"/>
                <a:cs typeface="Arial" pitchFamily="34" charset="0"/>
              </a:rPr>
              <a:t> </a:t>
            </a: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Major areas of focus are individual self and 	respect for reason</a:t>
            </a:r>
            <a:endParaRPr lang="en-US" sz="2800" dirty="0" smtClean="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762000"/>
          </a:xfrm>
        </p:spPr>
        <p:txBody>
          <a:bodyPr>
            <a:normAutofit/>
          </a:bodyPr>
          <a:lstStyle/>
          <a:p>
            <a:pPr algn="ctr"/>
            <a:r>
              <a:rPr lang="en-US" b="1" u="sng" dirty="0" smtClean="0">
                <a:solidFill>
                  <a:schemeClr val="tx1"/>
                </a:solidFill>
              </a:rPr>
              <a:t>THE MORAL LAW AS THE ABSOLUTE</a:t>
            </a:r>
            <a:endParaRPr lang="en-US" dirty="0">
              <a:solidFill>
                <a:schemeClr val="tx1"/>
              </a:solidFill>
            </a:endParaRPr>
          </a:p>
        </p:txBody>
      </p:sp>
      <p:sp>
        <p:nvSpPr>
          <p:cNvPr id="3" name="Subtitle 2"/>
          <p:cNvSpPr>
            <a:spLocks noGrp="1"/>
          </p:cNvSpPr>
          <p:nvPr>
            <p:ph type="subTitle" idx="1"/>
          </p:nvPr>
        </p:nvSpPr>
        <p:spPr>
          <a:xfrm>
            <a:off x="381000" y="1676400"/>
            <a:ext cx="8458200" cy="3810000"/>
          </a:xfrm>
        </p:spPr>
        <p:txBody>
          <a:bodyPr>
            <a:normAutofit fontScale="85000" lnSpcReduction="20000"/>
          </a:bodyPr>
          <a:lstStyle/>
          <a:p>
            <a:pPr>
              <a:buFont typeface="Wingdings" pitchFamily="2" charset="2"/>
              <a:buChar char="q"/>
            </a:pPr>
            <a:r>
              <a:rPr lang="en-US" sz="2800" dirty="0" smtClean="0">
                <a:latin typeface="Arial" pitchFamily="34" charset="0"/>
                <a:cs typeface="Arial" pitchFamily="34" charset="0"/>
              </a:rPr>
              <a:t>       </a:t>
            </a: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Sense of duty, “ I ought” the moral law which is 	logically prior to experience and comes from 	inner most nature</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Morals law connects which the order and the laws 	of reasons are one</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Next to moral duty is good motive or good will</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Intelligence and courage are good but may be 	used to promote evil</a:t>
            </a:r>
            <a:endParaRPr lang="en-US" sz="2800" dirty="0" smtClean="0">
              <a:solidFill>
                <a:srgbClr val="0070C0"/>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458200" cy="914400"/>
          </a:xfrm>
        </p:spPr>
        <p:txBody>
          <a:bodyPr>
            <a:normAutofit/>
          </a:bodyPr>
          <a:lstStyle/>
          <a:p>
            <a:pPr algn="ctr"/>
            <a:r>
              <a:rPr lang="en-US" b="1" u="sng" dirty="0" smtClean="0">
                <a:solidFill>
                  <a:schemeClr val="tx1"/>
                </a:solidFill>
              </a:rPr>
              <a:t>THE MORAL LAW AS THE ABSOLUTE</a:t>
            </a:r>
            <a:endParaRPr lang="en-US" dirty="0">
              <a:solidFill>
                <a:schemeClr val="tx1"/>
              </a:solidFill>
            </a:endParaRPr>
          </a:p>
        </p:txBody>
      </p:sp>
      <p:sp>
        <p:nvSpPr>
          <p:cNvPr id="3" name="Subtitle 2"/>
          <p:cNvSpPr>
            <a:spLocks noGrp="1"/>
          </p:cNvSpPr>
          <p:nvPr>
            <p:ph type="subTitle" idx="1"/>
          </p:nvPr>
        </p:nvSpPr>
        <p:spPr>
          <a:xfrm>
            <a:off x="381000" y="1447800"/>
            <a:ext cx="8458200" cy="3886200"/>
          </a:xfrm>
        </p:spPr>
        <p:txBody>
          <a:bodyPr>
            <a:normAutofit/>
          </a:bodyPr>
          <a:lstStyle/>
          <a:p>
            <a:pPr>
              <a:buFont typeface="Wingdings" pitchFamily="2" charset="2"/>
              <a:buChar char="q"/>
            </a:pPr>
            <a:r>
              <a:rPr lang="en-US" sz="2800" dirty="0" smtClean="0">
                <a:latin typeface="Arial" pitchFamily="34" charset="0"/>
                <a:cs typeface="Arial" pitchFamily="34" charset="0"/>
              </a:rPr>
              <a:t>     </a:t>
            </a:r>
            <a:r>
              <a:rPr lang="en-US" sz="2800"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Good will is the dutiful will</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If individual acts because of good motives, 	the 	act is 	good regardless of the 	consequences</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Will or motive, governed by reasons and not by 	desires, are absolute and unconditional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458200" cy="914400"/>
          </a:xfrm>
        </p:spPr>
        <p:txBody>
          <a:bodyPr>
            <a:normAutofit/>
          </a:bodyPr>
          <a:lstStyle/>
          <a:p>
            <a:pPr algn="ctr"/>
            <a:r>
              <a:rPr lang="en-US" b="1" u="sng" dirty="0" smtClean="0">
                <a:solidFill>
                  <a:schemeClr val="tx1"/>
                </a:solidFill>
              </a:rPr>
              <a:t>THE MORAL LAW AS THE ABSOLUTE</a:t>
            </a:r>
            <a:endParaRPr lang="en-US" dirty="0">
              <a:solidFill>
                <a:schemeClr val="tx1"/>
              </a:solidFill>
            </a:endParaRPr>
          </a:p>
        </p:txBody>
      </p:sp>
      <p:sp>
        <p:nvSpPr>
          <p:cNvPr id="3" name="Subtitle 2"/>
          <p:cNvSpPr>
            <a:spLocks noGrp="1"/>
          </p:cNvSpPr>
          <p:nvPr>
            <p:ph type="subTitle" idx="1"/>
          </p:nvPr>
        </p:nvSpPr>
        <p:spPr>
          <a:xfrm>
            <a:off x="381000" y="1600200"/>
            <a:ext cx="8458200" cy="3810000"/>
          </a:xfrm>
        </p:spPr>
        <p:txBody>
          <a:bodyPr>
            <a:normAutofit/>
          </a:bodyPr>
          <a:lstStyle/>
          <a:p>
            <a:pPr>
              <a:buFont typeface="Wingdings" pitchFamily="2" charset="2"/>
              <a:buChar char="q"/>
            </a:pPr>
            <a:r>
              <a:rPr lang="en-US" sz="2800" dirty="0" smtClean="0">
                <a:latin typeface="Arial" pitchFamily="34" charset="0"/>
                <a:cs typeface="Arial" pitchFamily="34" charset="0"/>
              </a:rPr>
              <a:t>     </a:t>
            </a:r>
            <a:r>
              <a:rPr lang="en-US" sz="2800"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Call of duty is the “Categorical Imperative” </a:t>
            </a:r>
          </a:p>
          <a:p>
            <a:endParaRPr lang="en-US" b="1" dirty="0" smtClean="0">
              <a:solidFill>
                <a:schemeClr val="bg1"/>
              </a:solidFill>
              <a:latin typeface="Arial" pitchFamily="34" charset="0"/>
              <a:cs typeface="Arial" pitchFamily="34" charset="0"/>
            </a:endParaRPr>
          </a:p>
          <a:p>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Three criteria, or formulation of Moral Law</a:t>
            </a:r>
          </a:p>
          <a:p>
            <a:endParaRPr lang="en-US" dirty="0" smtClean="0"/>
          </a:p>
          <a:p>
            <a:pPr marL="514350" indent="-514350"/>
            <a:r>
              <a:rPr lang="en-US" b="1" dirty="0" smtClean="0">
                <a:solidFill>
                  <a:schemeClr val="tx1"/>
                </a:solidFill>
              </a:rPr>
              <a:t>1	</a:t>
            </a:r>
            <a:r>
              <a:rPr lang="en-US" b="1" u="sng" dirty="0" smtClean="0">
                <a:solidFill>
                  <a:schemeClr val="tx1"/>
                </a:solidFill>
                <a:latin typeface="Arial" pitchFamily="34" charset="0"/>
                <a:cs typeface="Arial" pitchFamily="34" charset="0"/>
              </a:rPr>
              <a:t>THE PRINCIPLE OF UNIVERSALITY</a:t>
            </a:r>
          </a:p>
          <a:p>
            <a:pPr marL="457200" indent="-457200"/>
            <a:r>
              <a:rPr lang="en-US" b="1" u="sng" dirty="0" smtClean="0">
                <a:latin typeface="Arial" pitchFamily="34" charset="0"/>
                <a:cs typeface="Arial" pitchFamily="34" charset="0"/>
              </a:rPr>
              <a:t> </a:t>
            </a:r>
            <a:endParaRPr lang="en-US" dirty="0" smtClean="0">
              <a:latin typeface="Arial" pitchFamily="34" charset="0"/>
              <a:cs typeface="Arial" pitchFamily="34" charset="0"/>
            </a:endParaRPr>
          </a:p>
          <a:p>
            <a:r>
              <a:rPr lang="en-US" dirty="0" smtClean="0"/>
              <a:t>	</a:t>
            </a:r>
            <a:r>
              <a:rPr lang="en-US" b="1" dirty="0" smtClean="0">
                <a:solidFill>
                  <a:srgbClr val="FF0000"/>
                </a:solidFill>
                <a:latin typeface="Arial" pitchFamily="34" charset="0"/>
                <a:cs typeface="Arial" pitchFamily="34" charset="0"/>
              </a:rPr>
              <a:t>Actions spring not from desires but from 	principles 	that  can be universalized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066800"/>
          </a:xfrm>
        </p:spPr>
        <p:txBody>
          <a:bodyPr>
            <a:normAutofit/>
          </a:bodyPr>
          <a:lstStyle/>
          <a:p>
            <a:pPr algn="ctr"/>
            <a:r>
              <a:rPr lang="en-US" b="1" u="sng" dirty="0" smtClean="0">
                <a:solidFill>
                  <a:schemeClr val="tx1"/>
                </a:solidFill>
              </a:rPr>
              <a:t>THE MORAL LAW AS THE ABSOLUTE</a:t>
            </a:r>
            <a:endParaRPr lang="en-US" dirty="0">
              <a:solidFill>
                <a:schemeClr val="tx1"/>
              </a:solidFill>
            </a:endParaRPr>
          </a:p>
        </p:txBody>
      </p:sp>
      <p:sp>
        <p:nvSpPr>
          <p:cNvPr id="3" name="Subtitle 2"/>
          <p:cNvSpPr>
            <a:spLocks noGrp="1"/>
          </p:cNvSpPr>
          <p:nvPr>
            <p:ph type="subTitle" idx="1"/>
          </p:nvPr>
        </p:nvSpPr>
        <p:spPr>
          <a:xfrm>
            <a:off x="304800" y="1600200"/>
            <a:ext cx="8458200" cy="4038600"/>
          </a:xfrm>
        </p:spPr>
        <p:txBody>
          <a:bodyPr>
            <a:normAutofit fontScale="92500" lnSpcReduction="20000"/>
          </a:bodyPr>
          <a:lstStyle/>
          <a:p>
            <a:r>
              <a:rPr lang="en-US" sz="2800" dirty="0" smtClean="0">
                <a:solidFill>
                  <a:schemeClr val="tx1"/>
                </a:solidFill>
                <a:latin typeface="Arial" pitchFamily="34" charset="0"/>
                <a:cs typeface="Arial" pitchFamily="34" charset="0"/>
              </a:rPr>
              <a:t>     </a:t>
            </a:r>
            <a:r>
              <a:rPr lang="en-US" sz="2800" b="1" dirty="0" smtClean="0">
                <a:solidFill>
                  <a:schemeClr val="tx1"/>
                </a:solidFill>
                <a:latin typeface="Arial" pitchFamily="34" charset="0"/>
                <a:cs typeface="Arial" pitchFamily="34" charset="0"/>
              </a:rPr>
              <a:t> </a:t>
            </a:r>
            <a:r>
              <a:rPr lang="en-US" sz="2800" dirty="0" smtClean="0">
                <a:solidFill>
                  <a:schemeClr val="tx1"/>
                </a:solidFill>
              </a:rPr>
              <a:t>2</a:t>
            </a:r>
            <a:r>
              <a:rPr lang="en-US" sz="2800" dirty="0" smtClean="0">
                <a:solidFill>
                  <a:schemeClr val="accent1">
                    <a:lumMod val="60000"/>
                    <a:lumOff val="40000"/>
                  </a:schemeClr>
                </a:solidFill>
              </a:rPr>
              <a:t>.</a:t>
            </a:r>
            <a:r>
              <a:rPr lang="en-US" sz="2800" b="1" dirty="0" smtClean="0">
                <a:solidFill>
                  <a:schemeClr val="accent1">
                    <a:lumMod val="60000"/>
                    <a:lumOff val="40000"/>
                  </a:schemeClr>
                </a:solidFill>
              </a:rPr>
              <a:t>	</a:t>
            </a:r>
            <a:r>
              <a:rPr lang="en-US" sz="2800" b="1" u="sng" dirty="0" smtClean="0">
                <a:solidFill>
                  <a:schemeClr val="tx1"/>
                </a:solidFill>
                <a:latin typeface="Arial" pitchFamily="34" charset="0"/>
                <a:cs typeface="Arial" pitchFamily="34" charset="0"/>
              </a:rPr>
              <a:t>THE PRINCIPLE OF HUMANITY AS AN END, </a:t>
            </a:r>
            <a:r>
              <a:rPr lang="en-US" sz="2800" b="1" dirty="0" smtClean="0">
                <a:solidFill>
                  <a:schemeClr val="tx1"/>
                </a:solidFill>
                <a:latin typeface="Arial" pitchFamily="34" charset="0"/>
                <a:cs typeface="Arial" pitchFamily="34" charset="0"/>
              </a:rPr>
              <a:t>	</a:t>
            </a:r>
            <a:r>
              <a:rPr lang="en-US" sz="2800" b="1" u="sng" dirty="0" smtClean="0">
                <a:solidFill>
                  <a:schemeClr val="tx1"/>
                </a:solidFill>
                <a:latin typeface="Arial" pitchFamily="34" charset="0"/>
                <a:cs typeface="Arial" pitchFamily="34" charset="0"/>
              </a:rPr>
              <a:t>NEVER AS MERELY A MEANS </a:t>
            </a:r>
          </a:p>
          <a:p>
            <a:endParaRPr lang="en-US" sz="2800" dirty="0" smtClean="0"/>
          </a:p>
          <a:p>
            <a:pPr marL="457200" indent="-457200">
              <a:buFont typeface="Wingdings" pitchFamily="2" charset="2"/>
              <a:buChar char="q"/>
            </a:pPr>
            <a:r>
              <a:rPr lang="en-US" sz="2800" b="1" dirty="0" smtClean="0">
                <a:solidFill>
                  <a:srgbClr val="FF0000"/>
                </a:solidFill>
                <a:latin typeface="Arial" pitchFamily="34" charset="0"/>
                <a:cs typeface="Arial" pitchFamily="34" charset="0"/>
              </a:rPr>
              <a:t>People are rational beings and are ends in themselves</a:t>
            </a:r>
          </a:p>
          <a:p>
            <a:pPr marL="457200" indent="-457200"/>
            <a:endParaRPr lang="en-US" sz="2800" b="1" dirty="0" smtClean="0">
              <a:solidFill>
                <a:schemeClr val="bg1"/>
              </a:solidFill>
              <a:latin typeface="Arial" pitchFamily="34" charset="0"/>
              <a:cs typeface="Arial" pitchFamily="34" charset="0"/>
            </a:endParaRPr>
          </a:p>
          <a:p>
            <a:pPr marL="457200" indent="-457200">
              <a:buFont typeface="Wingdings" pitchFamily="2" charset="2"/>
              <a:buChar char="q"/>
            </a:pPr>
            <a:r>
              <a:rPr lang="en-US" sz="2800" b="1" dirty="0" smtClean="0">
                <a:solidFill>
                  <a:srgbClr val="0070C0"/>
                </a:solidFill>
                <a:latin typeface="Arial" pitchFamily="34" charset="0"/>
                <a:cs typeface="Arial" pitchFamily="34" charset="0"/>
              </a:rPr>
              <a:t>They should not be used as means to others</a:t>
            </a:r>
          </a:p>
          <a:p>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When human beings are used as means, they 	are degraded </a:t>
            </a:r>
          </a:p>
          <a:p>
            <a:endParaRPr lang="en-US" sz="2800" dirty="0">
              <a:solidFill>
                <a:schemeClr val="accent2"/>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066800"/>
          </a:xfrm>
        </p:spPr>
        <p:txBody>
          <a:bodyPr>
            <a:normAutofit/>
          </a:bodyPr>
          <a:lstStyle/>
          <a:p>
            <a:pPr algn="ctr"/>
            <a:r>
              <a:rPr lang="en-US" b="1" u="sng" dirty="0" smtClean="0">
                <a:solidFill>
                  <a:schemeClr val="tx1"/>
                </a:solidFill>
              </a:rPr>
              <a:t>THE MORAL LAW AS THE ABSOLUTE</a:t>
            </a:r>
            <a:endParaRPr lang="en-US" dirty="0">
              <a:solidFill>
                <a:schemeClr val="tx1"/>
              </a:solidFill>
            </a:endParaRPr>
          </a:p>
        </p:txBody>
      </p:sp>
      <p:sp>
        <p:nvSpPr>
          <p:cNvPr id="3" name="Subtitle 2"/>
          <p:cNvSpPr>
            <a:spLocks noGrp="1"/>
          </p:cNvSpPr>
          <p:nvPr>
            <p:ph type="subTitle" idx="1"/>
          </p:nvPr>
        </p:nvSpPr>
        <p:spPr>
          <a:xfrm>
            <a:off x="304800" y="1676400"/>
            <a:ext cx="8458200" cy="4038600"/>
          </a:xfrm>
        </p:spPr>
        <p:txBody>
          <a:bodyPr>
            <a:normAutofit/>
          </a:bodyPr>
          <a:lstStyle/>
          <a:p>
            <a:r>
              <a:rPr lang="en-US" sz="2800" dirty="0" smtClean="0">
                <a:solidFill>
                  <a:schemeClr val="tx1"/>
                </a:solidFill>
              </a:rPr>
              <a:t>3.</a:t>
            </a:r>
            <a:r>
              <a:rPr lang="en-US" sz="2800" b="1" dirty="0" smtClean="0">
                <a:solidFill>
                  <a:schemeClr val="tx1"/>
                </a:solidFill>
              </a:rPr>
              <a:t>	</a:t>
            </a:r>
            <a:r>
              <a:rPr lang="en-US" sz="2800" b="1" u="sng" dirty="0" smtClean="0">
                <a:solidFill>
                  <a:schemeClr val="tx1"/>
                </a:solidFill>
              </a:rPr>
              <a:t>The Principle of Autonomy </a:t>
            </a:r>
          </a:p>
          <a:p>
            <a:r>
              <a:rPr lang="en-US" sz="2800" b="1" u="sng" dirty="0" smtClean="0">
                <a:solidFill>
                  <a:schemeClr val="tx1"/>
                </a:solidFill>
              </a:rPr>
              <a:t> </a:t>
            </a:r>
            <a:endParaRPr lang="en-US" sz="2800" dirty="0" smtClean="0">
              <a:solidFill>
                <a:schemeClr val="tx1"/>
              </a:solidFill>
            </a:endParaRPr>
          </a:p>
          <a:p>
            <a:r>
              <a:rPr lang="en-US" sz="2800" b="1" dirty="0" smtClean="0">
                <a:solidFill>
                  <a:srgbClr val="FF0000"/>
                </a:solidFill>
              </a:rPr>
              <a:t>a.	</a:t>
            </a:r>
            <a:r>
              <a:rPr lang="en-US" sz="2800" b="1" dirty="0" smtClean="0">
                <a:solidFill>
                  <a:srgbClr val="FF0000"/>
                </a:solidFill>
                <a:latin typeface="Arial" pitchFamily="34" charset="0"/>
                <a:cs typeface="Arial" pitchFamily="34" charset="0"/>
              </a:rPr>
              <a:t>Moral laws are not imposed from outside 	rather human beings impose on 	themselves</a:t>
            </a:r>
          </a:p>
          <a:p>
            <a:endParaRPr lang="en-US" sz="2800" b="1" dirty="0" smtClean="0">
              <a:solidFill>
                <a:schemeClr val="bg1"/>
              </a:solidFill>
              <a:latin typeface="Arial" pitchFamily="34" charset="0"/>
              <a:cs typeface="Arial" pitchFamily="34" charset="0"/>
            </a:endParaRPr>
          </a:p>
          <a:p>
            <a:r>
              <a:rPr lang="en-US" sz="2800" b="1" dirty="0" smtClean="0">
                <a:solidFill>
                  <a:srgbClr val="0070C0"/>
                </a:solidFill>
                <a:latin typeface="Arial" pitchFamily="34" charset="0"/>
                <a:cs typeface="Arial" pitchFamily="34" charset="0"/>
              </a:rPr>
              <a:t>b.	The sense of duty and reason come from 	within – expression of higher selves</a:t>
            </a:r>
          </a:p>
          <a:p>
            <a:endParaRPr lang="en-US" dirty="0">
              <a:solidFill>
                <a:schemeClr val="accent2"/>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524000"/>
            <a:ext cx="8458200" cy="3886200"/>
          </a:xfrm>
        </p:spPr>
        <p:txBody>
          <a:bodyPr>
            <a:normAutofit/>
          </a:bodyPr>
          <a:lstStyle/>
          <a:p>
            <a:pPr>
              <a:buFont typeface="Wingdings" pitchFamily="2" charset="2"/>
              <a:buChar char="q"/>
            </a:pPr>
            <a:r>
              <a:rPr lang="en-US" b="1" dirty="0" smtClean="0">
                <a:solidFill>
                  <a:srgbClr val="FF0000"/>
                </a:solidFill>
                <a:latin typeface="Arial" pitchFamily="34" charset="0"/>
                <a:cs typeface="Arial" pitchFamily="34" charset="0"/>
              </a:rPr>
              <a:t>      The term “Morals” and “Ethics” are closely related</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The term “Morals” comes from Latin “Moralis” 	and 	“Ethics” from Greek  “ethos” both means 	“The 	custom or way of life”</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 Morals” are the welfare principles enunciated by 	the “wise people, based o their experience ad 	wisdom</a:t>
            </a:r>
            <a:endParaRPr lang="en-US" b="1" dirty="0" smtClean="0">
              <a:solidFill>
                <a:srgbClr val="0070C0"/>
              </a:solidFill>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066800"/>
          </a:xfrm>
        </p:spPr>
        <p:txBody>
          <a:bodyPr>
            <a:normAutofit/>
          </a:bodyPr>
          <a:lstStyle/>
          <a:p>
            <a:pPr algn="ctr"/>
            <a:r>
              <a:rPr lang="en-US" b="1" u="sng" dirty="0" smtClean="0">
                <a:solidFill>
                  <a:schemeClr val="tx1"/>
                </a:solidFill>
              </a:rPr>
              <a:t>SELF – REALIZATION AS THE IDEAL </a:t>
            </a:r>
            <a:endParaRPr lang="en-US" dirty="0">
              <a:solidFill>
                <a:schemeClr val="tx1"/>
              </a:solidFill>
            </a:endParaRPr>
          </a:p>
        </p:txBody>
      </p:sp>
      <p:sp>
        <p:nvSpPr>
          <p:cNvPr id="3" name="Subtitle 2"/>
          <p:cNvSpPr>
            <a:spLocks noGrp="1"/>
          </p:cNvSpPr>
          <p:nvPr>
            <p:ph type="subTitle" idx="1"/>
          </p:nvPr>
        </p:nvSpPr>
        <p:spPr>
          <a:xfrm>
            <a:off x="304800" y="1447800"/>
            <a:ext cx="8458200" cy="3962400"/>
          </a:xfrm>
        </p:spPr>
        <p:txBody>
          <a:bodyPr>
            <a:normAutofit lnSpcReduction="10000"/>
          </a:bodyPr>
          <a:lstStyle/>
          <a:p>
            <a:pPr>
              <a:buFont typeface="Wingdings" pitchFamily="2" charset="2"/>
              <a:buChar char="q"/>
            </a:pPr>
            <a:r>
              <a:rPr lang="en-US" sz="2800" dirty="0" smtClean="0">
                <a:solidFill>
                  <a:schemeClr val="tx1"/>
                </a:solidFill>
              </a:rPr>
              <a:t>   </a:t>
            </a:r>
            <a:r>
              <a:rPr lang="en-US" sz="2800" b="1" dirty="0" smtClean="0">
                <a:solidFill>
                  <a:schemeClr val="bg1"/>
                </a:solidFill>
              </a:rPr>
              <a:t> </a:t>
            </a:r>
            <a:r>
              <a:rPr lang="en-US" sz="2800" b="1" dirty="0" smtClean="0">
                <a:solidFill>
                  <a:srgbClr val="0070C0"/>
                </a:solidFill>
              </a:rPr>
              <a:t>Self - realization – Promote the development 	of all the  capacities of human as tinting 	feeling and acting individual</a:t>
            </a:r>
          </a:p>
          <a:p>
            <a:endParaRPr lang="en-US" sz="2800" b="1" dirty="0" smtClean="0">
              <a:solidFill>
                <a:schemeClr val="bg1"/>
              </a:solidFill>
            </a:endParaRPr>
          </a:p>
          <a:p>
            <a:pPr>
              <a:buFont typeface="Wingdings" pitchFamily="2" charset="2"/>
              <a:buChar char="q"/>
            </a:pPr>
            <a:r>
              <a:rPr lang="en-US" sz="2800" b="1" dirty="0" smtClean="0">
                <a:solidFill>
                  <a:schemeClr val="bg1"/>
                </a:solidFill>
              </a:rPr>
              <a:t>	</a:t>
            </a:r>
            <a:r>
              <a:rPr lang="en-US" sz="2800" b="1" dirty="0" smtClean="0">
                <a:solidFill>
                  <a:srgbClr val="FF0000"/>
                </a:solidFill>
              </a:rPr>
              <a:t>It does justice to entire nature of humanity 	– pleasure is one aspect of human nature 	and justice is another</a:t>
            </a:r>
          </a:p>
          <a:p>
            <a:endParaRPr lang="en-US" sz="2800" b="1" dirty="0" smtClean="0">
              <a:solidFill>
                <a:schemeClr val="bg1"/>
              </a:solidFill>
            </a:endParaRPr>
          </a:p>
          <a:p>
            <a:pPr>
              <a:buFont typeface="Wingdings" pitchFamily="2" charset="2"/>
              <a:buChar char="q"/>
            </a:pPr>
            <a:r>
              <a:rPr lang="en-US" sz="2800" b="1" dirty="0" smtClean="0">
                <a:solidFill>
                  <a:schemeClr val="bg1"/>
                </a:solidFill>
              </a:rPr>
              <a:t>	</a:t>
            </a:r>
            <a:r>
              <a:rPr lang="en-US" sz="2800" b="1" dirty="0" smtClean="0">
                <a:solidFill>
                  <a:srgbClr val="0070C0"/>
                </a:solidFill>
              </a:rPr>
              <a:t>Focus on humanity</a:t>
            </a:r>
            <a:endParaRPr lang="en-US" sz="2800" dirty="0">
              <a:solidFill>
                <a:srgbClr val="0070C0"/>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066800"/>
          </a:xfrm>
        </p:spPr>
        <p:txBody>
          <a:bodyPr>
            <a:normAutofit/>
          </a:bodyPr>
          <a:lstStyle/>
          <a:p>
            <a:pPr algn="ctr"/>
            <a:r>
              <a:rPr lang="en-US" b="1" u="sng" dirty="0" smtClean="0">
                <a:solidFill>
                  <a:schemeClr val="tx1"/>
                </a:solidFill>
              </a:rPr>
              <a:t>PLATONIC HUMANISM </a:t>
            </a:r>
            <a:endParaRPr lang="en-US" dirty="0">
              <a:solidFill>
                <a:schemeClr val="tx1"/>
              </a:solidFill>
            </a:endParaRPr>
          </a:p>
        </p:txBody>
      </p:sp>
      <p:sp>
        <p:nvSpPr>
          <p:cNvPr id="3" name="Subtitle 2"/>
          <p:cNvSpPr>
            <a:spLocks noGrp="1"/>
          </p:cNvSpPr>
          <p:nvPr>
            <p:ph type="subTitle" idx="1"/>
          </p:nvPr>
        </p:nvSpPr>
        <p:spPr>
          <a:xfrm>
            <a:off x="304800" y="1676400"/>
            <a:ext cx="8458200" cy="4038600"/>
          </a:xfrm>
        </p:spPr>
        <p:txBody>
          <a:bodyPr>
            <a:normAutofit/>
          </a:bodyPr>
          <a:lstStyle/>
          <a:p>
            <a:pPr>
              <a:buFont typeface="Wingdings" pitchFamily="2" charset="2"/>
              <a:buChar char="q"/>
            </a:pPr>
            <a:r>
              <a:rPr lang="en-US" b="1" dirty="0" smtClean="0">
                <a:solidFill>
                  <a:srgbClr val="FF0000"/>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Three active principles in humans</a:t>
            </a:r>
          </a:p>
          <a:p>
            <a:endParaRPr lang="en-US" sz="2800" b="1" dirty="0" smtClean="0">
              <a:solidFill>
                <a:schemeClr val="bg1"/>
              </a:solidFill>
              <a:latin typeface="Arial" pitchFamily="34" charset="0"/>
              <a:cs typeface="Arial" pitchFamily="34" charset="0"/>
            </a:endParaRPr>
          </a:p>
          <a:p>
            <a:pPr marL="914400" lvl="1" indent="-457200" algn="l">
              <a:buFont typeface="Wingdings" pitchFamily="2" charset="2"/>
              <a:buChar char="Ø"/>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The “rational” part – mind or intellect, function is to rule other parts of the soul</a:t>
            </a:r>
          </a:p>
          <a:p>
            <a:pPr marL="457200" lvl="0" indent="-457200"/>
            <a:endParaRPr lang="en-US" sz="2800" b="1" dirty="0" smtClean="0">
              <a:solidFill>
                <a:schemeClr val="bg1"/>
              </a:solidFill>
              <a:latin typeface="Arial" pitchFamily="34" charset="0"/>
              <a:cs typeface="Arial" pitchFamily="34" charset="0"/>
            </a:endParaRPr>
          </a:p>
          <a:p>
            <a:pPr marL="914400" lvl="1" indent="-457200">
              <a:buFont typeface="Wingdings" pitchFamily="2" charset="2"/>
              <a:buChar char="Ø"/>
            </a:pPr>
            <a:r>
              <a:rPr lang="en-US" b="1" dirty="0" smtClean="0">
                <a:solidFill>
                  <a:srgbClr val="FF0000"/>
                </a:solidFill>
                <a:latin typeface="Arial" pitchFamily="34" charset="0"/>
                <a:cs typeface="Arial" pitchFamily="34" charset="0"/>
              </a:rPr>
              <a:t>The “Spirited” part – emotions and heroic virtues</a:t>
            </a:r>
          </a:p>
          <a:p>
            <a:pPr>
              <a:buFont typeface="Wingdings" pitchFamily="2" charset="2"/>
              <a:buChar char="q"/>
            </a:pPr>
            <a:endParaRPr lang="en-US" sz="2800" dirty="0">
              <a:solidFill>
                <a:srgbClr val="0070C0"/>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1066800"/>
          </a:xfrm>
        </p:spPr>
        <p:txBody>
          <a:bodyPr>
            <a:normAutofit/>
          </a:bodyPr>
          <a:lstStyle/>
          <a:p>
            <a:pPr algn="ctr"/>
            <a:r>
              <a:rPr lang="en-US" b="1" u="sng" dirty="0" smtClean="0">
                <a:solidFill>
                  <a:schemeClr val="tx1"/>
                </a:solidFill>
              </a:rPr>
              <a:t>PLATONIC HUMANISM </a:t>
            </a:r>
            <a:endParaRPr lang="en-US" dirty="0">
              <a:solidFill>
                <a:schemeClr val="tx1"/>
              </a:solidFill>
            </a:endParaRPr>
          </a:p>
        </p:txBody>
      </p:sp>
      <p:sp>
        <p:nvSpPr>
          <p:cNvPr id="3" name="Subtitle 2"/>
          <p:cNvSpPr>
            <a:spLocks noGrp="1"/>
          </p:cNvSpPr>
          <p:nvPr>
            <p:ph type="subTitle" idx="1"/>
          </p:nvPr>
        </p:nvSpPr>
        <p:spPr>
          <a:xfrm>
            <a:off x="304800" y="1676400"/>
            <a:ext cx="8458200" cy="4648200"/>
          </a:xfrm>
        </p:spPr>
        <p:txBody>
          <a:bodyPr>
            <a:normAutofit lnSpcReduction="10000"/>
          </a:bodyPr>
          <a:lstStyle/>
          <a:p>
            <a:pPr lvl="1">
              <a:buFont typeface="Wingdings" pitchFamily="2" charset="2"/>
              <a:buChar char="Ø"/>
            </a:pPr>
            <a:endParaRPr lang="en-US" b="1" dirty="0" smtClean="0">
              <a:solidFill>
                <a:srgbClr val="FF0000"/>
              </a:solidFill>
              <a:latin typeface="Arial" pitchFamily="34" charset="0"/>
              <a:cs typeface="Arial" pitchFamily="34" charset="0"/>
            </a:endParaRPr>
          </a:p>
          <a:p>
            <a:pPr lvl="1">
              <a:buFont typeface="Wingdings" pitchFamily="2" charset="2"/>
              <a:buChar char="Ø"/>
            </a:pPr>
            <a:endParaRPr lang="en-US" b="1" dirty="0" smtClean="0">
              <a:solidFill>
                <a:srgbClr val="FF0000"/>
              </a:solidFill>
              <a:latin typeface="Arial" pitchFamily="34" charset="0"/>
              <a:cs typeface="Arial" pitchFamily="34" charset="0"/>
            </a:endParaRPr>
          </a:p>
          <a:p>
            <a:pPr lvl="1">
              <a:buFont typeface="Wingdings" pitchFamily="2" charset="2"/>
              <a:buChar char="Ø"/>
            </a:pPr>
            <a:r>
              <a:rPr lang="en-US" b="1" dirty="0" smtClean="0">
                <a:solidFill>
                  <a:srgbClr val="FF000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The “appetite or desiring” part . Appetite and emotions are controlled by reason</a:t>
            </a:r>
          </a:p>
          <a:p>
            <a:pPr lvl="0">
              <a:buFont typeface="Wingdings" pitchFamily="2" charset="2"/>
              <a:buChar char="Ø"/>
            </a:pPr>
            <a:endParaRPr lang="en-US" sz="2800" b="1" dirty="0" smtClean="0">
              <a:solidFill>
                <a:schemeClr val="bg1"/>
              </a:solidFill>
              <a:latin typeface="Arial" pitchFamily="34" charset="0"/>
              <a:cs typeface="Arial" pitchFamily="34" charset="0"/>
            </a:endParaRPr>
          </a:p>
          <a:p>
            <a:pPr lvl="0"/>
            <a:endParaRPr lang="en-US" sz="2800" b="1" dirty="0" smtClean="0">
              <a:solidFill>
                <a:schemeClr val="bg1"/>
              </a:solidFill>
              <a:latin typeface="Arial" pitchFamily="34" charset="0"/>
              <a:cs typeface="Arial" pitchFamily="34" charset="0"/>
            </a:endParaRPr>
          </a:p>
          <a:p>
            <a:pPr lvl="0">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When three parts operate in harmony, </a:t>
            </a:r>
            <a:r>
              <a:rPr lang="en-US" sz="2800" b="1" smtClean="0">
                <a:solidFill>
                  <a:srgbClr val="FF0000"/>
                </a:solidFill>
                <a:latin typeface="Arial" pitchFamily="34" charset="0"/>
                <a:cs typeface="Arial" pitchFamily="34" charset="0"/>
              </a:rPr>
              <a:t>each 	carrying </a:t>
            </a:r>
            <a:r>
              <a:rPr lang="en-US" sz="2800" b="1" dirty="0" smtClean="0">
                <a:solidFill>
                  <a:srgbClr val="FF0000"/>
                </a:solidFill>
                <a:latin typeface="Arial" pitchFamily="34" charset="0"/>
                <a:cs typeface="Arial" pitchFamily="34" charset="0"/>
              </a:rPr>
              <a:t>	out its own function there </a:t>
            </a:r>
            <a:r>
              <a:rPr lang="en-US" sz="2800" b="1" smtClean="0">
                <a:solidFill>
                  <a:srgbClr val="FF0000"/>
                </a:solidFill>
                <a:latin typeface="Arial" pitchFamily="34" charset="0"/>
                <a:cs typeface="Arial" pitchFamily="34" charset="0"/>
              </a:rPr>
              <a:t>is 	order </a:t>
            </a:r>
            <a:r>
              <a:rPr lang="en-US" sz="2800" b="1" dirty="0" smtClean="0">
                <a:solidFill>
                  <a:srgbClr val="FF0000"/>
                </a:solidFill>
                <a:latin typeface="Arial" pitchFamily="34" charset="0"/>
                <a:cs typeface="Arial" pitchFamily="34" charset="0"/>
              </a:rPr>
              <a:t>and peace  </a:t>
            </a:r>
          </a:p>
          <a:p>
            <a:r>
              <a:rPr lang="en-US" sz="2800" b="1" dirty="0" smtClean="0">
                <a:solidFill>
                  <a:srgbClr val="FF0000"/>
                </a:solidFill>
                <a:latin typeface="Arial" pitchFamily="34" charset="0"/>
                <a:cs typeface="Arial" pitchFamily="34" charset="0"/>
              </a:rPr>
              <a:t> </a:t>
            </a:r>
          </a:p>
          <a:p>
            <a:pPr marL="914400" lvl="1" indent="-457200"/>
            <a:endParaRPr lang="en-US" sz="2400" b="1" dirty="0" smtClean="0">
              <a:solidFill>
                <a:srgbClr val="FF0000"/>
              </a:solidFill>
              <a:latin typeface="Arial" pitchFamily="34" charset="0"/>
              <a:cs typeface="Arial" pitchFamily="34" charset="0"/>
            </a:endParaRPr>
          </a:p>
          <a:p>
            <a:pPr>
              <a:buFont typeface="Wingdings" pitchFamily="2" charset="2"/>
              <a:buChar char="q"/>
            </a:pPr>
            <a:endParaRPr lang="en-US" sz="2800" dirty="0">
              <a:solidFill>
                <a:srgbClr val="0070C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828800"/>
            <a:ext cx="8458200" cy="3581400"/>
          </a:xfrm>
        </p:spPr>
        <p:txBody>
          <a:bodyPr>
            <a:normAutofit/>
          </a:bodyPr>
          <a:lstStyle/>
          <a:p>
            <a:pPr>
              <a:buFont typeface="Wingdings" pitchFamily="2" charset="2"/>
              <a:buChar char="q"/>
            </a:pPr>
            <a:r>
              <a:rPr lang="en-US" b="1" dirty="0" smtClean="0">
                <a:solidFill>
                  <a:srgbClr val="0070C0"/>
                </a:solidFill>
                <a:latin typeface="Arial" pitchFamily="34" charset="0"/>
                <a:cs typeface="Arial" pitchFamily="34" charset="0"/>
              </a:rPr>
              <a:t>        Morality is concerned with principles and 	practices of morals such as:</a:t>
            </a:r>
          </a:p>
          <a:p>
            <a:pPr>
              <a:buFont typeface="Wingdings" pitchFamily="2" charset="2"/>
              <a:buChar char="Ø"/>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what ought or ought not to be done in a given 	situation?</a:t>
            </a:r>
          </a:p>
          <a:p>
            <a:pPr>
              <a:buFont typeface="Wingdings" pitchFamily="2" charset="2"/>
              <a:buChar char="Ø"/>
            </a:pPr>
            <a:r>
              <a:rPr lang="en-US" b="1" dirty="0" smtClean="0">
                <a:solidFill>
                  <a:srgbClr val="FF000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what is right and wrong about handling a 	situation?</a:t>
            </a:r>
          </a:p>
          <a:p>
            <a:pPr>
              <a:buFont typeface="Wingdings" pitchFamily="2" charset="2"/>
              <a:buChar char="Ø"/>
            </a:pPr>
            <a:r>
              <a:rPr lang="en-US" b="1" dirty="0" smtClean="0">
                <a:solidFill>
                  <a:srgbClr val="FF0000"/>
                </a:solidFill>
                <a:latin typeface="Arial" pitchFamily="34" charset="0"/>
                <a:cs typeface="Arial" pitchFamily="34" charset="0"/>
              </a:rPr>
              <a:t>           what is good or bad about the people, policies ad 	ideals involved?</a:t>
            </a:r>
            <a:r>
              <a:rPr lang="en-US" b="1" dirty="0" smtClean="0">
                <a:solidFill>
                  <a:schemeClr val="bg1"/>
                </a:solidFill>
                <a:latin typeface="Arial" pitchFamily="34" charset="0"/>
                <a:cs typeface="Arial" pitchFamily="34" charset="0"/>
              </a:rPr>
              <a:t>	</a:t>
            </a:r>
            <a:endParaRPr lang="en-US" b="1" dirty="0" smtClean="0">
              <a:solidFill>
                <a:srgbClr val="0070C0"/>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524000"/>
            <a:ext cx="8458200" cy="3886200"/>
          </a:xfrm>
        </p:spPr>
        <p:txBody>
          <a:bodyPr>
            <a:normAutofit lnSpcReduction="10000"/>
          </a:bodyPr>
          <a:lstStyle/>
          <a:p>
            <a:pPr>
              <a:buFont typeface="Wingdings" pitchFamily="2" charset="2"/>
              <a:buChar char="q"/>
            </a:pPr>
            <a:r>
              <a:rPr lang="en-US" b="1" dirty="0" smtClean="0">
                <a:solidFill>
                  <a:srgbClr val="FF0000"/>
                </a:solidFill>
                <a:latin typeface="Arial" pitchFamily="34" charset="0"/>
                <a:cs typeface="Arial" pitchFamily="34" charset="0"/>
              </a:rPr>
              <a:t>      Morals are general and prescriptive, based on 	custom and tradition</a:t>
            </a:r>
          </a:p>
          <a:p>
            <a:pPr>
              <a:buFont typeface="Wingdings" pitchFamily="2" charset="2"/>
              <a:buChar char="q"/>
            </a:pPr>
            <a:endParaRPr lang="en-US" b="1" dirty="0" smtClean="0">
              <a:solidFill>
                <a:srgbClr val="FF0000"/>
              </a:solidFill>
              <a:latin typeface="Arial" pitchFamily="34" charset="0"/>
              <a:cs typeface="Arial" pitchFamily="34" charset="0"/>
            </a:endParaRPr>
          </a:p>
          <a:p>
            <a:pPr>
              <a:buFont typeface="Wingdings" pitchFamily="2" charset="2"/>
              <a:buChar char="q"/>
            </a:pPr>
            <a:r>
              <a:rPr lang="en-US" b="1" dirty="0" smtClean="0">
                <a:solidFill>
                  <a:srgbClr val="FF000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Ethics is specific and descriptive, a critical 	reflection on morals</a:t>
            </a:r>
          </a:p>
          <a:p>
            <a:pPr>
              <a:buFont typeface="Wingdings" pitchFamily="2" charset="2"/>
              <a:buChar char="q"/>
            </a:pPr>
            <a:endParaRPr lang="en-US" b="1" dirty="0" smtClean="0">
              <a:solidFill>
                <a:srgbClr val="0070C0"/>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In  usage morality is the conduct and ethics is the 	study of moral conduct</a:t>
            </a:r>
          </a:p>
          <a:p>
            <a:pPr>
              <a:buFont typeface="Wingdings" pitchFamily="2" charset="2"/>
              <a:buChar char="§"/>
            </a:pPr>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The word “right” is conformity to some standard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371600"/>
            <a:ext cx="8458200" cy="4038600"/>
          </a:xfrm>
        </p:spPr>
        <p:txBody>
          <a:bodyPr>
            <a:normAutofit/>
          </a:bodyPr>
          <a:lstStyle/>
          <a:p>
            <a:pPr>
              <a:buFont typeface="Wingdings" pitchFamily="2" charset="2"/>
              <a:buChar char="q"/>
            </a:pPr>
            <a:r>
              <a:rPr lang="en-US" b="1" dirty="0" smtClean="0">
                <a:solidFill>
                  <a:srgbClr val="FF0000"/>
                </a:solidFill>
                <a:latin typeface="Arial" pitchFamily="34" charset="0"/>
                <a:cs typeface="Arial" pitchFamily="34" charset="0"/>
              </a:rPr>
              <a:t>      The term “good” applies to that which has desirable 	qualities, satisfies 	some need 	or has value for 	human being 	</a:t>
            </a:r>
          </a:p>
          <a:p>
            <a:r>
              <a:rPr lang="en-US" dirty="0" smtClean="0">
                <a:latin typeface="Arial" pitchFamily="34" charset="0"/>
                <a:cs typeface="Arial" pitchFamily="34" charset="0"/>
              </a:rPr>
              <a:t>	</a:t>
            </a:r>
            <a:r>
              <a:rPr lang="en-US" sz="2800" b="1" u="sng" dirty="0" smtClean="0">
                <a:solidFill>
                  <a:schemeClr val="tx1"/>
                </a:solidFill>
                <a:latin typeface="Arial" pitchFamily="34" charset="0"/>
                <a:cs typeface="Arial" pitchFamily="34" charset="0"/>
              </a:rPr>
              <a:t> Descriptive Ethics</a:t>
            </a:r>
            <a:endParaRPr lang="en-US" sz="2800" dirty="0" smtClean="0">
              <a:solidFill>
                <a:schemeClr val="tx1"/>
              </a:solidFill>
              <a:latin typeface="Arial" pitchFamily="34" charset="0"/>
              <a:cs typeface="Arial" pitchFamily="34" charset="0"/>
            </a:endParaRPr>
          </a:p>
          <a:p>
            <a:pPr>
              <a:buFont typeface="Wingdings" pitchFamily="2" charset="2"/>
              <a:buChar char="q"/>
            </a:pPr>
            <a:r>
              <a:rPr lang="en-US"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In descriptive ethics, the focus is the conduct of 	individuals 	for personal morality and of groups 	or social morality</a:t>
            </a:r>
            <a:r>
              <a:rPr lang="en-US" b="1" u="sng" dirty="0" smtClean="0">
                <a:solidFill>
                  <a:srgbClr val="0070C0"/>
                </a:solidFill>
                <a:latin typeface="Arial" pitchFamily="34" charset="0"/>
                <a:cs typeface="Arial" pitchFamily="34" charset="0"/>
              </a:rPr>
              <a:t> </a:t>
            </a:r>
          </a:p>
          <a:p>
            <a:pPr>
              <a:buFont typeface="Wingdings" pitchFamily="2" charset="2"/>
              <a:buChar char="§"/>
            </a:pPr>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It is a mere description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447800"/>
            <a:ext cx="8458200" cy="3962400"/>
          </a:xfrm>
        </p:spPr>
        <p:txBody>
          <a:bodyPr>
            <a:normAutofit/>
          </a:bodyPr>
          <a:lstStyle/>
          <a:p>
            <a:r>
              <a:rPr lang="en-US" b="1" dirty="0" smtClean="0">
                <a:solidFill>
                  <a:srgbClr val="FF0000"/>
                </a:solidFill>
                <a:latin typeface="Arial" pitchFamily="34" charset="0"/>
                <a:cs typeface="Arial" pitchFamily="34" charset="0"/>
              </a:rPr>
              <a:t>      </a:t>
            </a:r>
            <a:r>
              <a:rPr lang="en-US" sz="2800" b="1" dirty="0" smtClean="0">
                <a:solidFill>
                  <a:schemeClr val="accent1">
                    <a:lumMod val="60000"/>
                    <a:lumOff val="40000"/>
                  </a:schemeClr>
                </a:solidFill>
                <a:latin typeface="Arial" pitchFamily="34" charset="0"/>
                <a:cs typeface="Arial" pitchFamily="34" charset="0"/>
              </a:rPr>
              <a:t> </a:t>
            </a:r>
            <a:r>
              <a:rPr lang="en-US" sz="2800" b="1" u="sng" dirty="0" smtClean="0">
                <a:solidFill>
                  <a:schemeClr val="tx1"/>
                </a:solidFill>
                <a:latin typeface="Arial" pitchFamily="34" charset="0"/>
                <a:cs typeface="Arial" pitchFamily="34" charset="0"/>
              </a:rPr>
              <a:t>Normative Ethics</a:t>
            </a:r>
            <a:endParaRPr lang="en-US" sz="2800" dirty="0" smtClean="0">
              <a:solidFill>
                <a:schemeClr val="tx1"/>
              </a:solidFill>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Normative ethics is concerned with the principles 	by which we ought to live</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Highest values of moral judgments are called 	norms, principles ideals or standards</a:t>
            </a:r>
          </a:p>
          <a:p>
            <a:r>
              <a:rPr lang="en-US" b="1" u="sng" dirty="0" smtClean="0">
                <a:solidFill>
                  <a:schemeClr val="bg1"/>
                </a:solidFill>
                <a:latin typeface="Arial" pitchFamily="34" charset="0"/>
                <a:cs typeface="Arial" pitchFamily="34" charset="0"/>
              </a:rPr>
              <a:t> </a:t>
            </a:r>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Happiness – The highest value, a principle, ideal 	or standard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ETHICS - </a:t>
            </a:r>
            <a:r>
              <a:rPr lang="en-US" b="1" u="sng" dirty="0" smtClean="0">
                <a:solidFill>
                  <a:schemeClr val="tx1"/>
                </a:solidFill>
              </a:rPr>
              <a:t>THE STUDY OF MORALITY</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a:bodyPr>
          <a:lstStyle/>
          <a:p>
            <a:r>
              <a:rPr lang="en-US" b="1" dirty="0" smtClean="0">
                <a:solidFill>
                  <a:schemeClr val="tx1"/>
                </a:solidFill>
                <a:latin typeface="Arial" pitchFamily="34" charset="0"/>
                <a:cs typeface="Arial" pitchFamily="34" charset="0"/>
              </a:rPr>
              <a:t>      </a:t>
            </a:r>
            <a:r>
              <a:rPr lang="en-US" sz="2800" b="1" dirty="0" smtClean="0">
                <a:solidFill>
                  <a:schemeClr val="tx1"/>
                </a:solidFill>
                <a:latin typeface="Arial" pitchFamily="34" charset="0"/>
                <a:cs typeface="Arial" pitchFamily="34" charset="0"/>
              </a:rPr>
              <a:t> </a:t>
            </a:r>
            <a:r>
              <a:rPr lang="en-US" sz="3200" b="1" u="sng" dirty="0" smtClean="0">
                <a:solidFill>
                  <a:schemeClr val="tx1"/>
                </a:solidFill>
                <a:latin typeface="Arial" pitchFamily="34" charset="0"/>
                <a:cs typeface="Arial" pitchFamily="34" charset="0"/>
              </a:rPr>
              <a:t>Meta ethics </a:t>
            </a:r>
          </a:p>
          <a:p>
            <a:endParaRPr lang="en-US" sz="2800" dirty="0" smtClean="0">
              <a:latin typeface="Arial" pitchFamily="34" charset="0"/>
              <a:cs typeface="Arial" pitchFamily="34" charset="0"/>
            </a:endParaRPr>
          </a:p>
          <a:p>
            <a:pPr>
              <a:buFont typeface="Wingdings" pitchFamily="2" charset="2"/>
              <a:buChar char="q"/>
            </a:pPr>
            <a:r>
              <a:rPr lang="en-US" sz="2800" dirty="0" smtClean="0">
                <a:latin typeface="Arial" pitchFamily="34" charset="0"/>
                <a:cs typeface="Arial" pitchFamily="34" charset="0"/>
              </a:rPr>
              <a:t>	</a:t>
            </a:r>
            <a:r>
              <a:rPr lang="en-US" sz="2800" b="1" dirty="0" smtClean="0">
                <a:solidFill>
                  <a:srgbClr val="FF0000"/>
                </a:solidFill>
                <a:latin typeface="Arial" pitchFamily="34" charset="0"/>
                <a:cs typeface="Arial" pitchFamily="34" charset="0"/>
              </a:rPr>
              <a:t>An area of critical ethics which is focused 	on the analysis and  meanings used in 	ethical discovers and kind of reasoning 	used to justify ethical statements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rPr>
              <a:t> A VARIETY OF ETHICAL STANDARDS </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fontScale="92500" lnSpcReduction="20000"/>
          </a:bodyPr>
          <a:lstStyle/>
          <a:p>
            <a:pPr>
              <a:buFont typeface="Wingdings" pitchFamily="2" charset="2"/>
              <a:buChar char="q"/>
            </a:pPr>
            <a:r>
              <a:rPr lang="en-US" sz="2800" b="1" dirty="0" smtClean="0">
                <a:solidFill>
                  <a:schemeClr val="accent1">
                    <a:lumMod val="60000"/>
                    <a:lumOff val="40000"/>
                  </a:schemeClr>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Ethical standards are principles by which we 	judge whether a moral action is right or 	wrong e.g. laws, 	religious authorities, public 	opinion or conscience</a:t>
            </a:r>
          </a:p>
          <a:p>
            <a:pPr>
              <a:buFont typeface="Wingdings" pitchFamily="2" charset="2"/>
              <a:buChar char="§"/>
            </a:pPr>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FF0000"/>
                </a:solidFill>
                <a:latin typeface="Arial" pitchFamily="34" charset="0"/>
                <a:cs typeface="Arial" pitchFamily="34" charset="0"/>
              </a:rPr>
              <a:t>These standards are often in conflict</a:t>
            </a:r>
          </a:p>
          <a:p>
            <a:pPr>
              <a:buFont typeface="Wingdings" pitchFamily="2" charset="2"/>
              <a:buChar char="§"/>
            </a:pPr>
            <a:endParaRPr lang="en-US" sz="2800" b="1" dirty="0" smtClean="0">
              <a:solidFill>
                <a:schemeClr val="bg1"/>
              </a:solidFill>
              <a:latin typeface="Arial" pitchFamily="34" charset="0"/>
              <a:cs typeface="Arial" pitchFamily="34" charset="0"/>
            </a:endParaRPr>
          </a:p>
          <a:p>
            <a:pPr>
              <a:buFont typeface="Wingdings" pitchFamily="2" charset="2"/>
              <a:buChar char="q"/>
            </a:pPr>
            <a:r>
              <a:rPr lang="en-US" sz="2800" b="1" dirty="0" smtClean="0">
                <a:solidFill>
                  <a:schemeClr val="bg1"/>
                </a:solidFill>
                <a:latin typeface="Arial" pitchFamily="34" charset="0"/>
                <a:cs typeface="Arial" pitchFamily="34" charset="0"/>
              </a:rPr>
              <a:t>	</a:t>
            </a:r>
            <a:r>
              <a:rPr lang="en-US" sz="2800" b="1" dirty="0" smtClean="0">
                <a:solidFill>
                  <a:srgbClr val="0070C0"/>
                </a:solidFill>
                <a:latin typeface="Arial" pitchFamily="34" charset="0"/>
                <a:cs typeface="Arial" pitchFamily="34" charset="0"/>
              </a:rPr>
              <a:t>There is need to have hierarchy of values to 	make satisfactory moral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458200" cy="914400"/>
          </a:xfrm>
        </p:spPr>
        <p:txBody>
          <a:bodyPr/>
          <a:lstStyle/>
          <a:p>
            <a:pPr algn="ctr"/>
            <a:r>
              <a:rPr lang="en-US" b="1" u="sng" dirty="0" smtClean="0">
                <a:solidFill>
                  <a:schemeClr val="tx1"/>
                </a:solidFill>
              </a:rPr>
              <a:t> A VARIETY OF ETHICAL STANDARDS </a:t>
            </a:r>
            <a:endParaRPr lang="en-US" dirty="0">
              <a:solidFill>
                <a:schemeClr val="tx1"/>
              </a:solidFill>
            </a:endParaRPr>
          </a:p>
        </p:txBody>
      </p:sp>
      <p:sp>
        <p:nvSpPr>
          <p:cNvPr id="3" name="Subtitle 2"/>
          <p:cNvSpPr>
            <a:spLocks noGrp="1"/>
          </p:cNvSpPr>
          <p:nvPr>
            <p:ph type="subTitle" idx="1"/>
          </p:nvPr>
        </p:nvSpPr>
        <p:spPr>
          <a:xfrm>
            <a:off x="381000" y="1600200"/>
            <a:ext cx="8458200" cy="3505200"/>
          </a:xfrm>
        </p:spPr>
        <p:txBody>
          <a:bodyPr>
            <a:normAutofit/>
          </a:bodyPr>
          <a:lstStyle/>
          <a:p>
            <a:pPr>
              <a:buFont typeface="Wingdings" pitchFamily="2" charset="2"/>
              <a:buChar char="q"/>
            </a:pPr>
            <a:r>
              <a:rPr lang="en-US" sz="2800" b="1" dirty="0" smtClean="0">
                <a:solidFill>
                  <a:schemeClr val="accent1">
                    <a:lumMod val="60000"/>
                    <a:lumOff val="40000"/>
                  </a:schemeClr>
                </a:solidFill>
                <a:latin typeface="Arial" pitchFamily="34" charset="0"/>
                <a:cs typeface="Arial" pitchFamily="34" charset="0"/>
              </a:rPr>
              <a:t>       </a:t>
            </a:r>
            <a:r>
              <a:rPr lang="en-US" sz="2800"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In Greek philosophy, humanity is the focus 	of 	right or wrong  Epicurus pleasure, 	Kant 	principle of duty and right ,John  Stuart Mill 	utilitarianism,  Plato – humanist</a:t>
            </a:r>
          </a:p>
          <a:p>
            <a:endParaRPr lang="en-US" b="1" dirty="0" smtClean="0">
              <a:solidFill>
                <a:schemeClr val="bg1"/>
              </a:solidFill>
              <a:latin typeface="Arial" pitchFamily="34" charset="0"/>
              <a:cs typeface="Arial" pitchFamily="34" charset="0"/>
            </a:endParaRPr>
          </a:p>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Other standards stressed civil law, self-	realization or religions ideals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87</TotalTime>
  <Words>346</Words>
  <Application>Microsoft Office PowerPoint</Application>
  <PresentationFormat>On-screen Show (4:3)</PresentationFormat>
  <Paragraphs>138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PROFESSIONAL ethics</vt:lpstr>
      <vt:lpstr>ETHICS - THE STUDY OF MORALITY</vt:lpstr>
      <vt:lpstr>ETHICS - THE STUDY OF MORALITY</vt:lpstr>
      <vt:lpstr>ETHICS - THE STUDY OF MORALITY</vt:lpstr>
      <vt:lpstr>ETHICS - THE STUDY OF MORALITY</vt:lpstr>
      <vt:lpstr>ETHICS - THE STUDY OF MORALITY</vt:lpstr>
      <vt:lpstr>ETHICS - THE STUDY OF MORALITY</vt:lpstr>
      <vt:lpstr> A VARIETY OF ETHICAL STANDARDS </vt:lpstr>
      <vt:lpstr> A VARIETY OF ETHICAL STANDARDS </vt:lpstr>
      <vt:lpstr> PLEASURE OR HAPPINESS AS ETHICAL STANDARD</vt:lpstr>
      <vt:lpstr> PLEASURE OR HAPPINESS AS ETHICAL STANDARD</vt:lpstr>
      <vt:lpstr> PLEASURE OR HAPPINESS AS ETHICAL STANDARD</vt:lpstr>
      <vt:lpstr> PLEASURE OR HAPPINESS AS ETHICAL STANDARD</vt:lpstr>
      <vt:lpstr> THE MORAL LAW AS THE ABSOLUTE</vt:lpstr>
      <vt:lpstr>THE MORAL LAW AS THE ABSOLUTE</vt:lpstr>
      <vt:lpstr>THE MORAL LAW AS THE ABSOLUTE</vt:lpstr>
      <vt:lpstr>THE MORAL LAW AS THE ABSOLUTE</vt:lpstr>
      <vt:lpstr>THE MORAL LAW AS THE ABSOLUTE</vt:lpstr>
      <vt:lpstr>THE MORAL LAW AS THE ABSOLUTE</vt:lpstr>
      <vt:lpstr>SELF – REALIZATION AS THE IDEAL </vt:lpstr>
      <vt:lpstr>PLATONIC HUMANISM </vt:lpstr>
      <vt:lpstr>PLATONIC HUMANISM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dc:creator>Anwar</dc:creator>
  <cp:lastModifiedBy>Anwar</cp:lastModifiedBy>
  <cp:revision>68</cp:revision>
  <dcterms:created xsi:type="dcterms:W3CDTF">2006-08-16T00:00:00Z</dcterms:created>
  <dcterms:modified xsi:type="dcterms:W3CDTF">2012-09-24T15:17:49Z</dcterms:modified>
</cp:coreProperties>
</file>