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7"/>
  </p:notesMasterIdLst>
  <p:sldIdLst>
    <p:sldId id="256" r:id="rId2"/>
    <p:sldId id="286" r:id="rId3"/>
    <p:sldId id="297" r:id="rId4"/>
    <p:sldId id="287" r:id="rId5"/>
    <p:sldId id="288" r:id="rId6"/>
    <p:sldId id="289" r:id="rId7"/>
    <p:sldId id="299" r:id="rId8"/>
    <p:sldId id="290" r:id="rId9"/>
    <p:sldId id="291" r:id="rId10"/>
    <p:sldId id="292" r:id="rId11"/>
    <p:sldId id="293" r:id="rId12"/>
    <p:sldId id="294" r:id="rId13"/>
    <p:sldId id="295" r:id="rId14"/>
    <p:sldId id="296" r:id="rId15"/>
    <p:sldId id="29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37ACC5-E6D5-4D4F-A133-AE6D8F3FE069}" type="datetimeFigureOut">
              <a:rPr lang="en-US" smtClean="0"/>
              <a:pPr/>
              <a:t>9/23/2012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7FA1D-D0B4-477E-BF90-C2583A5401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7FA1D-D0B4-477E-BF90-C2583A5401B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9/23/2012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9/23/2012</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9/23/2012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9/23/2012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9/23/2012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9/23/2012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9/23/2012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9/23/2012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9/23/2012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9/23/2012</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8458200" cy="1143000"/>
          </a:xfrm>
        </p:spPr>
        <p:txBody>
          <a:bodyPr/>
          <a:lstStyle/>
          <a:p>
            <a:pPr algn="ctr"/>
            <a:r>
              <a:rPr lang="en-US" dirty="0" smtClean="0">
                <a:solidFill>
                  <a:srgbClr val="FF0000"/>
                </a:solidFill>
              </a:rPr>
              <a:t>PROFESSIONAL ethics</a:t>
            </a:r>
            <a:endParaRPr lang="en-US" dirty="0">
              <a:solidFill>
                <a:srgbClr val="FF0000"/>
              </a:solidFill>
            </a:endParaRPr>
          </a:p>
        </p:txBody>
      </p:sp>
      <p:sp>
        <p:nvSpPr>
          <p:cNvPr id="3" name="Subtitle 2"/>
          <p:cNvSpPr>
            <a:spLocks noGrp="1"/>
          </p:cNvSpPr>
          <p:nvPr>
            <p:ph type="subTitle" idx="1"/>
          </p:nvPr>
        </p:nvSpPr>
        <p:spPr>
          <a:xfrm>
            <a:off x="381000" y="3352800"/>
            <a:ext cx="8458200" cy="1447800"/>
          </a:xfrm>
        </p:spPr>
        <p:txBody>
          <a:bodyPr/>
          <a:lstStyle/>
          <a:p>
            <a:pPr algn="ctr"/>
            <a:r>
              <a:rPr lang="en-US" dirty="0" smtClean="0">
                <a:solidFill>
                  <a:srgbClr val="0070C0"/>
                </a:solidFill>
              </a:rPr>
              <a:t>Lec Alia Razia Malik</a:t>
            </a:r>
            <a:endParaRPr lang="en-US"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types of VALUES </a:t>
            </a:r>
            <a:endParaRPr lang="en-US" dirty="0">
              <a:solidFill>
                <a:schemeClr val="tx1"/>
              </a:solidFill>
            </a:endParaRPr>
          </a:p>
        </p:txBody>
      </p:sp>
      <p:sp>
        <p:nvSpPr>
          <p:cNvPr id="3" name="Subtitle 2"/>
          <p:cNvSpPr>
            <a:spLocks noGrp="1"/>
          </p:cNvSpPr>
          <p:nvPr>
            <p:ph type="subTitle" idx="1"/>
          </p:nvPr>
        </p:nvSpPr>
        <p:spPr>
          <a:xfrm>
            <a:off x="381000" y="1676400"/>
            <a:ext cx="8458200" cy="4267200"/>
          </a:xfrm>
        </p:spPr>
        <p:txBody>
          <a:bodyPr>
            <a:normAutofit/>
          </a:bodyPr>
          <a:lstStyle/>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Instrumental values play an important role in 	teleological moral systems - theories of morality 	which argue that the moral choices are those 	which lead to the best possible consequences</a:t>
            </a:r>
          </a:p>
          <a:p>
            <a:r>
              <a:rPr lang="en-US" b="1" dirty="0" smtClean="0">
                <a:solidFill>
                  <a:schemeClr val="tx1"/>
                </a:solidFill>
                <a:latin typeface="Arial" pitchFamily="34" charset="0"/>
                <a:cs typeface="Arial" pitchFamily="34" charset="0"/>
              </a:rPr>
              <a:t>	</a:t>
            </a:r>
            <a:r>
              <a:rPr lang="en-US" b="1" u="sng" dirty="0" smtClean="0">
                <a:solidFill>
                  <a:schemeClr val="tx1"/>
                </a:solidFill>
                <a:latin typeface="Arial" pitchFamily="34" charset="0"/>
                <a:cs typeface="Arial" pitchFamily="34" charset="0"/>
              </a:rPr>
              <a:t>Intrinsic Value </a:t>
            </a: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Something which has intrinsic value is valued 	purely for itself</a:t>
            </a:r>
          </a:p>
          <a:p>
            <a:pPr>
              <a:buFont typeface="Wingdings" pitchFamily="2" charset="2"/>
              <a:buChar char="q"/>
            </a:pPr>
            <a:r>
              <a:rPr lang="en-US" b="1"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It isn't used simply as a means to some other end 	and it isn't simply "preferred" above other 	possible options</a:t>
            </a:r>
            <a:endParaRPr lang="en-US" b="1" dirty="0">
              <a:solidFill>
                <a:srgbClr val="FF0000"/>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types of VALUES </a:t>
            </a:r>
            <a:endParaRPr lang="en-US" dirty="0">
              <a:solidFill>
                <a:schemeClr val="tx1"/>
              </a:solidFill>
            </a:endParaRPr>
          </a:p>
        </p:txBody>
      </p:sp>
      <p:sp>
        <p:nvSpPr>
          <p:cNvPr id="3" name="Subtitle 2"/>
          <p:cNvSpPr>
            <a:spLocks noGrp="1"/>
          </p:cNvSpPr>
          <p:nvPr>
            <p:ph type="subTitle" idx="1"/>
          </p:nvPr>
        </p:nvSpPr>
        <p:spPr>
          <a:xfrm>
            <a:off x="381000" y="1676400"/>
            <a:ext cx="8458200" cy="3810000"/>
          </a:xfrm>
        </p:spPr>
        <p:txBody>
          <a:bodyPr>
            <a:normAutofit/>
          </a:bodyPr>
          <a:lstStyle/>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This sort of value is the source of a great deal of 	debate in moral philosophy because not all agree 	that such intrinsic values actually exist</a:t>
            </a:r>
          </a:p>
          <a:p>
            <a:endParaRPr lang="en-US" b="1" dirty="0" smtClean="0">
              <a:latin typeface="Arial" pitchFamily="34" charset="0"/>
              <a:cs typeface="Arial" pitchFamily="34" charset="0"/>
            </a:endParaRPr>
          </a:p>
          <a:p>
            <a:r>
              <a:rPr lang="en-US" b="1" dirty="0" smtClean="0">
                <a:solidFill>
                  <a:schemeClr val="tx1"/>
                </a:solidFill>
                <a:latin typeface="Arial" pitchFamily="34" charset="0"/>
                <a:cs typeface="Arial" pitchFamily="34" charset="0"/>
              </a:rPr>
              <a:t>      </a:t>
            </a:r>
            <a:r>
              <a:rPr lang="en-US" b="1" u="sng" dirty="0" smtClean="0">
                <a:solidFill>
                  <a:schemeClr val="tx1"/>
                </a:solidFill>
                <a:latin typeface="Arial" pitchFamily="34" charset="0"/>
                <a:cs typeface="Arial" pitchFamily="34" charset="0"/>
              </a:rPr>
              <a:t>Instrumental vs. Intrinsic Values </a:t>
            </a:r>
          </a:p>
          <a:p>
            <a:endParaRPr lang="en-US" b="1" dirty="0" smtClean="0">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One problem in ethics is, assuming that intrinsic 	values really do exist, how do we differentiate 	them from instrumental values?</a:t>
            </a:r>
            <a:endParaRPr lang="en-US" b="1" dirty="0">
              <a:solidFill>
                <a:srgbClr val="0070C0"/>
              </a:solidFill>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types of VALUES </a:t>
            </a:r>
            <a:endParaRPr lang="en-US" dirty="0">
              <a:solidFill>
                <a:schemeClr val="tx1"/>
              </a:solidFill>
            </a:endParaRPr>
          </a:p>
        </p:txBody>
      </p:sp>
      <p:sp>
        <p:nvSpPr>
          <p:cNvPr id="3" name="Subtitle 2"/>
          <p:cNvSpPr>
            <a:spLocks noGrp="1"/>
          </p:cNvSpPr>
          <p:nvPr>
            <p:ph type="subTitle" idx="1"/>
          </p:nvPr>
        </p:nvSpPr>
        <p:spPr>
          <a:xfrm>
            <a:off x="381000" y="1752600"/>
            <a:ext cx="8458200" cy="4267200"/>
          </a:xfrm>
        </p:spPr>
        <p:txBody>
          <a:bodyPr>
            <a:normAutofit/>
          </a:bodyPr>
          <a:lstStyle/>
          <a:p>
            <a:pPr>
              <a:buFont typeface="Wingdings" pitchFamily="2" charset="2"/>
              <a:buChar char="q"/>
            </a:pPr>
            <a:r>
              <a:rPr lang="en-US" b="1" dirty="0" smtClean="0">
                <a:solidFill>
                  <a:srgbClr val="0070C0"/>
                </a:solidFill>
                <a:latin typeface="Arial" pitchFamily="34" charset="0"/>
                <a:cs typeface="Arial" pitchFamily="34" charset="0"/>
              </a:rPr>
              <a:t>      For example, the question of good health - is it an 	intrinsic value? Some might be inclined to answer 	"yes," but in fact people tend to value good health 	because it allows them to engage in activities they 	like. So, that would make good health an 	instrumental value</a:t>
            </a:r>
            <a:endParaRPr lang="en-US" b="1" dirty="0" smtClean="0">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It seems that everything we value is something 	which leads to some other value </a:t>
            </a:r>
          </a:p>
          <a:p>
            <a:pPr>
              <a:buFont typeface="Wingdings" pitchFamily="2" charset="2"/>
              <a:buChar char="q"/>
            </a:pPr>
            <a:r>
              <a:rPr lang="en-US" b="1" dirty="0" smtClean="0">
                <a:solidFill>
                  <a:srgbClr val="FF0000"/>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All of our values are, at least in part, instrumental 	values</a:t>
            </a:r>
            <a:endParaRPr lang="en-US" b="1" dirty="0">
              <a:solidFill>
                <a:srgbClr val="0070C0"/>
              </a:solidFill>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HUMAN VALUES</a:t>
            </a:r>
            <a:endParaRPr lang="en-US" dirty="0">
              <a:solidFill>
                <a:schemeClr val="tx1"/>
              </a:solidFill>
            </a:endParaRPr>
          </a:p>
        </p:txBody>
      </p:sp>
      <p:sp>
        <p:nvSpPr>
          <p:cNvPr id="3" name="Subtitle 2"/>
          <p:cNvSpPr>
            <a:spLocks noGrp="1"/>
          </p:cNvSpPr>
          <p:nvPr>
            <p:ph type="subTitle" idx="1"/>
          </p:nvPr>
        </p:nvSpPr>
        <p:spPr>
          <a:xfrm>
            <a:off x="381000" y="1905000"/>
            <a:ext cx="8458200" cy="3276600"/>
          </a:xfrm>
        </p:spPr>
        <p:txBody>
          <a:bodyPr>
            <a:normAutofit/>
          </a:bodyPr>
          <a:lstStyle/>
          <a:p>
            <a:r>
              <a:rPr lang="en-US" b="1" dirty="0" smtClean="0">
                <a:solidFill>
                  <a:schemeClr val="tx1"/>
                </a:solidFill>
                <a:latin typeface="Arial" pitchFamily="34" charset="0"/>
                <a:cs typeface="Arial" pitchFamily="34" charset="0"/>
              </a:rPr>
              <a:t>	</a:t>
            </a:r>
            <a:r>
              <a:rPr lang="en-US" b="1" u="sng" dirty="0" smtClean="0">
                <a:solidFill>
                  <a:schemeClr val="tx1"/>
                </a:solidFill>
                <a:latin typeface="Arial" pitchFamily="34" charset="0"/>
                <a:cs typeface="Arial" pitchFamily="34" charset="0"/>
              </a:rPr>
              <a:t>Values: Subjective or Objective? </a:t>
            </a: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Some argue that value is a purely human 	construction - or at least, the construction of any 	being with sufficiently advanced cognitive 	functions</a:t>
            </a:r>
          </a:p>
          <a:p>
            <a:pPr>
              <a:buFont typeface="Wingdings" pitchFamily="2" charset="2"/>
              <a:buChar char="q"/>
            </a:pPr>
            <a:r>
              <a:rPr lang="en-US" b="1" dirty="0" smtClean="0">
                <a:solidFill>
                  <a:srgbClr val="FF0000"/>
                </a:solidFill>
                <a:latin typeface="Arial" pitchFamily="34" charset="0"/>
                <a:cs typeface="Arial" pitchFamily="34" charset="0"/>
              </a:rPr>
              <a:t>        Others argue, however, that at least some forms of 	value (intrinsic values) exist objectively and 	independently of any observer</a:t>
            </a:r>
            <a:endParaRPr lang="en-US" b="1" dirty="0">
              <a:solidFill>
                <a:srgbClr val="FF0000"/>
              </a:solidFill>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HUMAN VALUES</a:t>
            </a:r>
            <a:endParaRPr lang="en-US" dirty="0">
              <a:solidFill>
                <a:schemeClr val="tx1"/>
              </a:solidFill>
            </a:endParaRPr>
          </a:p>
        </p:txBody>
      </p:sp>
      <p:sp>
        <p:nvSpPr>
          <p:cNvPr id="3" name="Subtitle 2"/>
          <p:cNvSpPr>
            <a:spLocks noGrp="1"/>
          </p:cNvSpPr>
          <p:nvPr>
            <p:ph type="subTitle" idx="1"/>
          </p:nvPr>
        </p:nvSpPr>
        <p:spPr>
          <a:xfrm>
            <a:off x="304800" y="1752600"/>
            <a:ext cx="8458200" cy="3352800"/>
          </a:xfrm>
        </p:spPr>
        <p:txBody>
          <a:bodyPr>
            <a:normAutofit/>
          </a:bodyPr>
          <a:lstStyle/>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Our only role is in recognizing the intrinsic value 	which certain objects of goods hold</a:t>
            </a:r>
          </a:p>
          <a:p>
            <a:endParaRPr lang="en-US" b="1" dirty="0" smtClean="0">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Many moral problems could be resolved if we could 	simply learn to better recognize those things 	which have true value and dispense with 	artificially created values which distract us</a:t>
            </a:r>
            <a:endParaRPr lang="en-US" b="1" dirty="0">
              <a:solidFill>
                <a:srgbClr val="FF0000"/>
              </a:solidFill>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HUMAN VALUES</a:t>
            </a:r>
            <a:endParaRPr lang="en-US" dirty="0">
              <a:solidFill>
                <a:schemeClr val="tx1"/>
              </a:solidFill>
            </a:endParaRPr>
          </a:p>
        </p:txBody>
      </p:sp>
      <p:sp>
        <p:nvSpPr>
          <p:cNvPr id="3" name="Subtitle 2"/>
          <p:cNvSpPr>
            <a:spLocks noGrp="1"/>
          </p:cNvSpPr>
          <p:nvPr>
            <p:ph type="subTitle" idx="1"/>
          </p:nvPr>
        </p:nvSpPr>
        <p:spPr>
          <a:xfrm>
            <a:off x="304800" y="1752600"/>
            <a:ext cx="8458200" cy="3352800"/>
          </a:xfrm>
        </p:spPr>
        <p:txBody>
          <a:bodyPr>
            <a:normAutofit/>
          </a:bodyPr>
          <a:lstStyle/>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Our only role is in recognizing the intrinsic value 	which certain objects of goods hold</a:t>
            </a:r>
          </a:p>
          <a:p>
            <a:endParaRPr lang="en-US" b="1" dirty="0" smtClean="0">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Many moral problems could be resolved if we could 	simply learn to better recognize those things 	which have true value and dispense with 	artificially created values which distract us</a:t>
            </a:r>
            <a:endParaRPr lang="en-US" b="1" dirty="0">
              <a:solidFill>
                <a:srgbClr val="FF0000"/>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HUMAN VALUES</a:t>
            </a:r>
            <a:endParaRPr lang="en-US" dirty="0">
              <a:solidFill>
                <a:schemeClr val="tx1"/>
              </a:solidFill>
            </a:endParaRPr>
          </a:p>
        </p:txBody>
      </p:sp>
      <p:sp>
        <p:nvSpPr>
          <p:cNvPr id="3" name="Subtitle 2"/>
          <p:cNvSpPr>
            <a:spLocks noGrp="1"/>
          </p:cNvSpPr>
          <p:nvPr>
            <p:ph type="subTitle" idx="1"/>
          </p:nvPr>
        </p:nvSpPr>
        <p:spPr>
          <a:xfrm>
            <a:off x="381000" y="1676400"/>
            <a:ext cx="8458200" cy="4191000"/>
          </a:xfrm>
        </p:spPr>
        <p:txBody>
          <a:bodyPr>
            <a:normAutofit/>
          </a:bodyPr>
          <a:lstStyle/>
          <a:p>
            <a:pPr>
              <a:buFont typeface="Wingdings" pitchFamily="2" charset="2"/>
              <a:buChar char="q"/>
            </a:pPr>
            <a:r>
              <a:rPr lang="en-US" b="1" dirty="0" smtClean="0">
                <a:solidFill>
                  <a:schemeClr val="bg1"/>
                </a:solidFill>
              </a:rPr>
              <a:t>      </a:t>
            </a:r>
            <a:r>
              <a:rPr lang="en-US" b="1" dirty="0" smtClean="0">
                <a:solidFill>
                  <a:srgbClr val="FF0000"/>
                </a:solidFill>
              </a:rPr>
              <a:t>V</a:t>
            </a:r>
            <a:r>
              <a:rPr lang="en-US" b="1" dirty="0" smtClean="0">
                <a:solidFill>
                  <a:srgbClr val="FF0000"/>
                </a:solidFill>
                <a:latin typeface="Arial" pitchFamily="34" charset="0"/>
                <a:cs typeface="Arial" pitchFamily="34" charset="0"/>
              </a:rPr>
              <a:t>alues describe what is important in a person’s life</a:t>
            </a:r>
          </a:p>
          <a:p>
            <a:pPr>
              <a:buFont typeface="Wingdings" pitchFamily="2" charset="2"/>
              <a:buChar char="q"/>
            </a:pPr>
            <a:endParaRPr lang="en-US" b="1" dirty="0" smtClean="0">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While ethics and morals prescribe what is or are </a:t>
            </a:r>
          </a:p>
          <a:p>
            <a:r>
              <a:rPr lang="en-US" b="1" dirty="0" smtClean="0">
                <a:solidFill>
                  <a:srgbClr val="0070C0"/>
                </a:solidFill>
                <a:latin typeface="Arial" pitchFamily="34" charset="0"/>
                <a:cs typeface="Arial" pitchFamily="34" charset="0"/>
              </a:rPr>
              <a:t>	not considered appropriate behaviour in living 	one's 	life</a:t>
            </a:r>
          </a:p>
          <a:p>
            <a:pPr>
              <a:buFont typeface="Wingdings" pitchFamily="2" charset="2"/>
              <a:buChar char="q"/>
            </a:pPr>
            <a:r>
              <a:rPr lang="en-US" b="1" dirty="0" smtClean="0">
                <a:solidFill>
                  <a:srgbClr val="FF0000"/>
                </a:solidFill>
                <a:latin typeface="Arial" pitchFamily="34" charset="0"/>
                <a:cs typeface="Arial" pitchFamily="34" charset="0"/>
              </a:rPr>
              <a:t>       Value refers to the relative worth of a quality or 	object</a:t>
            </a:r>
          </a:p>
          <a:p>
            <a:pPr>
              <a:buFont typeface="Wingdings" pitchFamily="2" charset="2"/>
              <a:buChar char="q"/>
            </a:pPr>
            <a:endParaRPr lang="en-US" b="1" dirty="0" smtClean="0">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Value  is what makes something desirable or 	undesirable</a:t>
            </a:r>
            <a:endParaRPr lang="en-US" b="1" dirty="0">
              <a:solidFill>
                <a:srgbClr val="0070C0"/>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HUMAN VALUES</a:t>
            </a:r>
            <a:endParaRPr lang="en-US" dirty="0">
              <a:solidFill>
                <a:schemeClr val="tx1"/>
              </a:solidFill>
            </a:endParaRPr>
          </a:p>
        </p:txBody>
      </p:sp>
      <p:sp>
        <p:nvSpPr>
          <p:cNvPr id="3" name="Subtitle 2"/>
          <p:cNvSpPr>
            <a:spLocks noGrp="1"/>
          </p:cNvSpPr>
          <p:nvPr>
            <p:ph type="subTitle" idx="1"/>
          </p:nvPr>
        </p:nvSpPr>
        <p:spPr>
          <a:xfrm>
            <a:off x="381000" y="1524000"/>
            <a:ext cx="8458200" cy="4191000"/>
          </a:xfrm>
        </p:spPr>
        <p:txBody>
          <a:bodyPr>
            <a:normAutofit/>
          </a:bodyPr>
          <a:lstStyle/>
          <a:p>
            <a:pPr>
              <a:buFont typeface="Wingdings" pitchFamily="2" charset="2"/>
              <a:buChar char="q"/>
            </a:pPr>
            <a:r>
              <a:rPr lang="en-US" b="1" dirty="0" smtClean="0">
                <a:solidFill>
                  <a:schemeClr val="bg1"/>
                </a:solidFill>
              </a:rPr>
              <a:t>      </a:t>
            </a:r>
            <a:r>
              <a:rPr lang="en-US" b="1" dirty="0" smtClean="0">
                <a:solidFill>
                  <a:srgbClr val="FF0000"/>
                </a:solidFill>
              </a:rPr>
              <a:t>Human beings have unique ability to define their 	identity, choose their values and establish their 	beliefs</a:t>
            </a:r>
            <a:endParaRPr lang="en-US" b="1" dirty="0" smtClean="0">
              <a:solidFill>
                <a:srgbClr val="FF0000"/>
              </a:solidFill>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People will act congruent with their personal values 	or what they deemed to be important</a:t>
            </a:r>
          </a:p>
          <a:p>
            <a:pPr>
              <a:buFont typeface="Wingdings" pitchFamily="2" charset="2"/>
              <a:buChar char="q"/>
            </a:pPr>
            <a:r>
              <a:rPr lang="en-US" b="1" dirty="0" smtClean="0">
                <a:solidFill>
                  <a:srgbClr val="FF0000"/>
                </a:solidFill>
                <a:latin typeface="Arial" pitchFamily="34" charset="0"/>
                <a:cs typeface="Arial" pitchFamily="34" charset="0"/>
              </a:rPr>
              <a:t>       Another definition           a  principle that promotes 	well being or prevents harm</a:t>
            </a: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Value  are our guidelines for our success – our 	paradigm about what is acceptable</a:t>
            </a:r>
          </a:p>
          <a:p>
            <a:pPr>
              <a:buFont typeface="Wingdings" pitchFamily="2" charset="2"/>
              <a:buChar char="q"/>
            </a:pPr>
            <a:endParaRPr lang="en-US" b="1" dirty="0">
              <a:solidFill>
                <a:srgbClr val="0070C0"/>
              </a:solidFill>
              <a:latin typeface="Arial" pitchFamily="34" charset="0"/>
              <a:cs typeface="Arial" pitchFamily="34" charset="0"/>
            </a:endParaRPr>
          </a:p>
        </p:txBody>
      </p:sp>
      <p:cxnSp>
        <p:nvCxnSpPr>
          <p:cNvPr id="7" name="Straight Arrow Connector 6"/>
          <p:cNvCxnSpPr/>
          <p:nvPr/>
        </p:nvCxnSpPr>
        <p:spPr>
          <a:xfrm>
            <a:off x="4038600" y="3886200"/>
            <a:ext cx="609600" cy="1588"/>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HUMAN VALUES</a:t>
            </a:r>
            <a:endParaRPr lang="en-US" dirty="0">
              <a:solidFill>
                <a:schemeClr val="tx1"/>
              </a:solidFill>
            </a:endParaRPr>
          </a:p>
        </p:txBody>
      </p:sp>
      <p:sp>
        <p:nvSpPr>
          <p:cNvPr id="3" name="Subtitle 2"/>
          <p:cNvSpPr>
            <a:spLocks noGrp="1"/>
          </p:cNvSpPr>
          <p:nvPr>
            <p:ph type="subTitle" idx="1"/>
          </p:nvPr>
        </p:nvSpPr>
        <p:spPr>
          <a:xfrm>
            <a:off x="381000" y="1676400"/>
            <a:ext cx="8458200" cy="3810000"/>
          </a:xfrm>
        </p:spPr>
        <p:txBody>
          <a:bodyPr>
            <a:normAutofit lnSpcReduction="10000"/>
          </a:bodyPr>
          <a:lstStyle/>
          <a:p>
            <a:pPr>
              <a:buFont typeface="Wingdings" pitchFamily="2" charset="2"/>
              <a:buChar char="q"/>
            </a:pPr>
            <a:r>
              <a:rPr lang="en-US" b="1" dirty="0" smtClean="0">
                <a:solidFill>
                  <a:schemeClr val="bg1"/>
                </a:solidFill>
              </a:rPr>
              <a:t>         </a:t>
            </a:r>
            <a:r>
              <a:rPr lang="en-US" b="1" dirty="0" smtClean="0">
                <a:solidFill>
                  <a:srgbClr val="FF0000"/>
                </a:solidFill>
                <a:latin typeface="Arial" pitchFamily="34" charset="0"/>
                <a:cs typeface="Arial" pitchFamily="34" charset="0"/>
              </a:rPr>
              <a:t>Through applying our personal values we 	continually make subjective judgments about a 	whole manner of things</a:t>
            </a:r>
          </a:p>
          <a:p>
            <a:endParaRPr lang="en-US" b="1" dirty="0" smtClean="0">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We are more likely to make choices that support 	our value systems than choices that will not</a:t>
            </a:r>
          </a:p>
          <a:p>
            <a:endParaRPr lang="en-US" b="1" dirty="0" smtClean="0">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Values, therefore, become part of complex set of 	attitude that influence our behavior and the 	</a:t>
            </a:r>
            <a:r>
              <a:rPr lang="en-US" b="1" dirty="0" err="1" smtClean="0">
                <a:solidFill>
                  <a:srgbClr val="FF0000"/>
                </a:solidFill>
                <a:latin typeface="Arial" pitchFamily="34" charset="0"/>
                <a:cs typeface="Arial" pitchFamily="34" charset="0"/>
              </a:rPr>
              <a:t>behaviour</a:t>
            </a:r>
            <a:r>
              <a:rPr lang="en-US" b="1" dirty="0" smtClean="0">
                <a:solidFill>
                  <a:srgbClr val="FF0000"/>
                </a:solidFill>
                <a:latin typeface="Arial" pitchFamily="34" charset="0"/>
                <a:cs typeface="Arial" pitchFamily="34" charset="0"/>
              </a:rPr>
              <a:t> of all those with whom we interact</a:t>
            </a:r>
            <a:endParaRPr lang="en-US" b="1" dirty="0">
              <a:solidFill>
                <a:srgbClr val="FF0000"/>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HUMAN VALUES</a:t>
            </a:r>
            <a:endParaRPr lang="en-US" dirty="0">
              <a:solidFill>
                <a:schemeClr val="tx1"/>
              </a:solidFill>
            </a:endParaRPr>
          </a:p>
        </p:txBody>
      </p:sp>
      <p:sp>
        <p:nvSpPr>
          <p:cNvPr id="3" name="Subtitle 2"/>
          <p:cNvSpPr>
            <a:spLocks noGrp="1"/>
          </p:cNvSpPr>
          <p:nvPr>
            <p:ph type="subTitle" idx="1"/>
          </p:nvPr>
        </p:nvSpPr>
        <p:spPr>
          <a:xfrm>
            <a:off x="381000" y="1676400"/>
            <a:ext cx="8458200" cy="4267200"/>
          </a:xfrm>
        </p:spPr>
        <p:txBody>
          <a:bodyPr>
            <a:normAutofit/>
          </a:bodyPr>
          <a:lstStyle/>
          <a:p>
            <a:pPr>
              <a:buFont typeface="Wingdings" pitchFamily="2" charset="2"/>
              <a:buChar char="q"/>
            </a:pPr>
            <a:r>
              <a:rPr lang="en-US" b="1" dirty="0" smtClean="0">
                <a:solidFill>
                  <a:schemeClr val="bg1"/>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Ethics, Morals, and Values, How do they relate? </a:t>
            </a:r>
          </a:p>
          <a:p>
            <a:pPr>
              <a:buFont typeface="Wingdings" pitchFamily="2" charset="2"/>
              <a:buChar char="q"/>
            </a:pPr>
            <a:r>
              <a:rPr lang="en-US" b="1" dirty="0" smtClean="0">
                <a:solidFill>
                  <a:srgbClr val="FF0000"/>
                </a:solidFill>
                <a:latin typeface="Arial" pitchFamily="34" charset="0"/>
                <a:cs typeface="Arial" pitchFamily="34" charset="0"/>
              </a:rPr>
              <a:t>	</a:t>
            </a: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Clearly our values influence what we will 	determine as ethical</a:t>
            </a:r>
          </a:p>
          <a:p>
            <a:pPr>
              <a:buFont typeface="Wingdings" pitchFamily="2" charset="2"/>
              <a:buChar char="q"/>
            </a:pPr>
            <a:r>
              <a:rPr lang="en-US" b="1"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Values are our measures of importance, whereas 	ethics represent our judgments about right and 	wrong</a:t>
            </a: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One of the most important characteristics of moral 	judgments is that they express our values</a:t>
            </a:r>
          </a:p>
          <a:p>
            <a:r>
              <a:rPr lang="en-US" b="1" smtClean="0">
                <a:latin typeface="Arial" pitchFamily="34" charset="0"/>
                <a:cs typeface="Arial" pitchFamily="34" charset="0"/>
              </a:rPr>
              <a:t>      </a:t>
            </a:r>
            <a:endParaRPr lang="en-US" b="1" dirty="0">
              <a:solidFill>
                <a:srgbClr val="FF0000"/>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HUMAN VALUES</a:t>
            </a:r>
            <a:endParaRPr lang="en-US" dirty="0">
              <a:solidFill>
                <a:schemeClr val="tx1"/>
              </a:solidFill>
            </a:endParaRPr>
          </a:p>
        </p:txBody>
      </p:sp>
      <p:sp>
        <p:nvSpPr>
          <p:cNvPr id="3" name="Subtitle 2"/>
          <p:cNvSpPr>
            <a:spLocks noGrp="1"/>
          </p:cNvSpPr>
          <p:nvPr>
            <p:ph type="subTitle" idx="1"/>
          </p:nvPr>
        </p:nvSpPr>
        <p:spPr>
          <a:xfrm>
            <a:off x="381000" y="1676400"/>
            <a:ext cx="8458200" cy="3886200"/>
          </a:xfrm>
        </p:spPr>
        <p:txBody>
          <a:bodyPr>
            <a:normAutofit/>
          </a:bodyPr>
          <a:lstStyle/>
          <a:p>
            <a:pPr>
              <a:buFont typeface="Wingdings" pitchFamily="2" charset="2"/>
              <a:buChar char="q"/>
            </a:pPr>
            <a:r>
              <a:rPr lang="en-US" b="1" dirty="0" smtClean="0">
                <a:solidFill>
                  <a:srgbClr val="FF0000"/>
                </a:solidFill>
                <a:latin typeface="Arial" pitchFamily="34" charset="0"/>
                <a:cs typeface="Arial" pitchFamily="34" charset="0"/>
              </a:rPr>
              <a:t>        Not all expressions of values are moral judgments, 	but all moral judgments do express something 	about what we value</a:t>
            </a: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This close relationship between importance and 	right and wrong is a powerful influence on our 	behaviour and how we evaluate the behaviour of 	others</a:t>
            </a:r>
          </a:p>
          <a:p>
            <a:pPr>
              <a:buFont typeface="Wingdings" pitchFamily="2" charset="2"/>
              <a:buChar char="q"/>
            </a:pPr>
            <a:r>
              <a:rPr lang="en-US" b="1" dirty="0" smtClean="0">
                <a:latin typeface="Arial" pitchFamily="34" charset="0"/>
                <a:cs typeface="Arial" pitchFamily="34" charset="0"/>
              </a:rPr>
              <a:t>      </a:t>
            </a:r>
            <a:endParaRPr lang="en-US" b="1" dirty="0" smtClean="0">
              <a:solidFill>
                <a:srgbClr val="FF0000"/>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EVALUTION OFHUMAN </a:t>
            </a:r>
            <a:r>
              <a:rPr lang="en-US" b="1" dirty="0" smtClean="0">
                <a:solidFill>
                  <a:schemeClr val="tx1"/>
                </a:solidFill>
              </a:rPr>
              <a:t>VALUES</a:t>
            </a:r>
            <a:endParaRPr lang="en-US" dirty="0">
              <a:solidFill>
                <a:schemeClr val="tx1"/>
              </a:solidFill>
            </a:endParaRPr>
          </a:p>
        </p:txBody>
      </p:sp>
      <p:sp>
        <p:nvSpPr>
          <p:cNvPr id="3" name="Subtitle 2"/>
          <p:cNvSpPr>
            <a:spLocks noGrp="1"/>
          </p:cNvSpPr>
          <p:nvPr>
            <p:ph type="subTitle" idx="1"/>
          </p:nvPr>
        </p:nvSpPr>
        <p:spPr>
          <a:xfrm>
            <a:off x="381000" y="1676400"/>
            <a:ext cx="8458200" cy="3886200"/>
          </a:xfrm>
        </p:spPr>
        <p:txBody>
          <a:bodyPr>
            <a:normAutofit fontScale="92500"/>
          </a:bodyPr>
          <a:lstStyle/>
          <a:p>
            <a:pPr>
              <a:buFont typeface="Wingdings" pitchFamily="2" charset="2"/>
              <a:buChar char="q"/>
            </a:pPr>
            <a:r>
              <a:rPr lang="en-US" b="1" dirty="0" smtClean="0">
                <a:solidFill>
                  <a:srgbClr val="FF0000"/>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H</a:t>
            </a:r>
            <a:r>
              <a:rPr lang="en-US" b="1" dirty="0" smtClean="0">
                <a:solidFill>
                  <a:srgbClr val="FF0000"/>
                </a:solidFill>
                <a:latin typeface="Arial" pitchFamily="34" charset="0"/>
                <a:cs typeface="Arial" pitchFamily="34" charset="0"/>
              </a:rPr>
              <a:t>uman values evolve because of the following 	factors:</a:t>
            </a:r>
            <a:endParaRPr lang="en-US" b="1" dirty="0" smtClean="0">
              <a:solidFill>
                <a:srgbClr val="FF0000"/>
              </a:solidFill>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1. The impact of the norms of society on the 	fulfillment of the </a:t>
            </a:r>
            <a:r>
              <a:rPr lang="en-US" b="1" dirty="0" smtClean="0">
                <a:solidFill>
                  <a:srgbClr val="0070C0"/>
                </a:solidFill>
                <a:latin typeface="Arial" pitchFamily="34" charset="0"/>
                <a:cs typeface="Arial" pitchFamily="34" charset="0"/>
              </a:rPr>
              <a:t>individual’s </a:t>
            </a:r>
            <a:r>
              <a:rPr lang="en-US" b="1" dirty="0" smtClean="0">
                <a:solidFill>
                  <a:srgbClr val="0070C0"/>
                </a:solidFill>
                <a:latin typeface="Arial" pitchFamily="34" charset="0"/>
                <a:cs typeface="Arial" pitchFamily="34" charset="0"/>
              </a:rPr>
              <a:t>need and </a:t>
            </a:r>
            <a:r>
              <a:rPr lang="en-US" b="1" dirty="0" smtClean="0">
                <a:solidFill>
                  <a:srgbClr val="0070C0"/>
                </a:solidFill>
                <a:latin typeface="Arial" pitchFamily="34" charset="0"/>
                <a:cs typeface="Arial" pitchFamily="34" charset="0"/>
              </a:rPr>
              <a:t>desires</a:t>
            </a:r>
          </a:p>
          <a:p>
            <a:pPr>
              <a:buFont typeface="Wingdings" pitchFamily="2" charset="2"/>
              <a:buChar char="q"/>
            </a:pPr>
            <a:r>
              <a:rPr lang="en-US" b="1" dirty="0" smtClean="0">
                <a:solidFill>
                  <a:srgbClr val="0070C0"/>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2. Developed and modified by one’s own 	awareness, 	choice and judgment in fulfilling the 	needs</a:t>
            </a:r>
          </a:p>
          <a:p>
            <a:pPr>
              <a:buFont typeface="Wingdings" pitchFamily="2" charset="2"/>
              <a:buChar char="q"/>
            </a:pPr>
            <a:r>
              <a:rPr lang="en-US" b="1" dirty="0" smtClean="0">
                <a:solidFill>
                  <a:srgbClr val="0070C0"/>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       3. By the teaching and practices of religious 	leaders</a:t>
            </a:r>
          </a:p>
          <a:p>
            <a:pPr>
              <a:buFont typeface="Wingdings" pitchFamily="2" charset="2"/>
              <a:buChar char="q"/>
            </a:pPr>
            <a:r>
              <a:rPr lang="en-US" b="1" dirty="0" smtClean="0">
                <a:solidFill>
                  <a:srgbClr val="0070C0"/>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4.  Fostered or modified by social leaders, rulers </a:t>
            </a:r>
            <a:r>
              <a:rPr lang="en-US" b="1" smtClean="0">
                <a:solidFill>
                  <a:srgbClr val="FF0000"/>
                </a:solidFill>
                <a:latin typeface="Arial" pitchFamily="34" charset="0"/>
                <a:cs typeface="Arial" pitchFamily="34" charset="0"/>
              </a:rPr>
              <a:t>of 	kingdom </a:t>
            </a:r>
            <a:r>
              <a:rPr lang="en-US" b="1" dirty="0" smtClean="0">
                <a:solidFill>
                  <a:srgbClr val="FF0000"/>
                </a:solidFill>
                <a:latin typeface="Arial" pitchFamily="34" charset="0"/>
                <a:cs typeface="Arial" pitchFamily="34" charset="0"/>
              </a:rPr>
              <a:t>and by law(government)</a:t>
            </a:r>
            <a:endParaRPr lang="en-US" b="1" dirty="0" smtClean="0">
              <a:solidFill>
                <a:srgbClr val="FF0000"/>
              </a:solidFill>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types of </a:t>
            </a:r>
            <a:r>
              <a:rPr lang="en-US" b="1" dirty="0" smtClean="0">
                <a:solidFill>
                  <a:schemeClr val="tx1"/>
                </a:solidFill>
              </a:rPr>
              <a:t>VALUES  </a:t>
            </a:r>
            <a:endParaRPr lang="en-US" dirty="0">
              <a:solidFill>
                <a:schemeClr val="tx1"/>
              </a:solidFill>
            </a:endParaRPr>
          </a:p>
        </p:txBody>
      </p:sp>
      <p:sp>
        <p:nvSpPr>
          <p:cNvPr id="3" name="Subtitle 2"/>
          <p:cNvSpPr>
            <a:spLocks noGrp="1"/>
          </p:cNvSpPr>
          <p:nvPr>
            <p:ph type="subTitle" idx="1"/>
          </p:nvPr>
        </p:nvSpPr>
        <p:spPr>
          <a:xfrm>
            <a:off x="381000" y="1828800"/>
            <a:ext cx="8458200" cy="4114800"/>
          </a:xfrm>
        </p:spPr>
        <p:txBody>
          <a:bodyPr>
            <a:normAutofit fontScale="25000" lnSpcReduction="20000"/>
          </a:bodyPr>
          <a:lstStyle/>
          <a:p>
            <a:endParaRPr lang="en-US" b="1" dirty="0" smtClean="0">
              <a:solidFill>
                <a:srgbClr val="FF0000"/>
              </a:solidFill>
              <a:latin typeface="Arial" pitchFamily="34" charset="0"/>
              <a:cs typeface="Arial" pitchFamily="34" charset="0"/>
            </a:endParaRPr>
          </a:p>
          <a:p>
            <a:pPr>
              <a:buFont typeface="Wingdings" pitchFamily="2" charset="2"/>
              <a:buChar char="q"/>
            </a:pPr>
            <a:endParaRPr lang="en-US" b="1" dirty="0" smtClean="0">
              <a:solidFill>
                <a:srgbClr val="FF0000"/>
              </a:solidFill>
              <a:latin typeface="Arial" pitchFamily="34" charset="0"/>
              <a:cs typeface="Arial" pitchFamily="34" charset="0"/>
            </a:endParaRPr>
          </a:p>
          <a:p>
            <a:pPr>
              <a:buFont typeface="Wingdings" pitchFamily="2" charset="2"/>
              <a:buChar char="q"/>
            </a:pPr>
            <a:r>
              <a:rPr lang="en-US" sz="9600" b="1" dirty="0" smtClean="0">
                <a:latin typeface="Arial" pitchFamily="34" charset="0"/>
                <a:cs typeface="Arial" pitchFamily="34" charset="0"/>
              </a:rPr>
              <a:t>       </a:t>
            </a:r>
            <a:r>
              <a:rPr lang="en-US" sz="9600" b="1" dirty="0" smtClean="0">
                <a:solidFill>
                  <a:srgbClr val="FF0000"/>
                </a:solidFill>
                <a:latin typeface="Arial" pitchFamily="34" charset="0"/>
                <a:cs typeface="Arial" pitchFamily="34" charset="0"/>
              </a:rPr>
              <a:t>There are three principle types of values which 	humans can have: preferential values, 	instrumental values and intrinsic values</a:t>
            </a:r>
          </a:p>
          <a:p>
            <a:r>
              <a:rPr lang="en-US" sz="9600" b="1" dirty="0" smtClean="0">
                <a:latin typeface="Arial" pitchFamily="34" charset="0"/>
                <a:cs typeface="Arial" pitchFamily="34" charset="0"/>
              </a:rPr>
              <a:t>    </a:t>
            </a:r>
            <a:r>
              <a:rPr lang="en-US" sz="9600" b="1" dirty="0" smtClean="0">
                <a:solidFill>
                  <a:schemeClr val="tx1"/>
                </a:solidFill>
                <a:latin typeface="Arial" pitchFamily="34" charset="0"/>
                <a:cs typeface="Arial" pitchFamily="34" charset="0"/>
              </a:rPr>
              <a:t>1.</a:t>
            </a:r>
            <a:r>
              <a:rPr lang="en-US" sz="9600" b="1" u="sng" dirty="0" smtClean="0">
                <a:solidFill>
                  <a:schemeClr val="tx1"/>
                </a:solidFill>
                <a:latin typeface="Arial" pitchFamily="34" charset="0"/>
                <a:cs typeface="Arial" pitchFamily="34" charset="0"/>
              </a:rPr>
              <a:t> Preference Value </a:t>
            </a:r>
          </a:p>
          <a:p>
            <a:endParaRPr lang="en-US" sz="9600" b="1" u="sng" dirty="0" smtClean="0">
              <a:solidFill>
                <a:schemeClr val="tx1"/>
              </a:solidFill>
              <a:latin typeface="Arial" pitchFamily="34" charset="0"/>
              <a:cs typeface="Arial" pitchFamily="34" charset="0"/>
            </a:endParaRPr>
          </a:p>
          <a:p>
            <a:pPr>
              <a:buFont typeface="Wingdings" pitchFamily="2" charset="2"/>
              <a:buChar char="q"/>
            </a:pPr>
            <a:r>
              <a:rPr lang="en-US" sz="9600" dirty="0" smtClean="0">
                <a:latin typeface="Arial" pitchFamily="34" charset="0"/>
                <a:cs typeface="Arial" pitchFamily="34" charset="0"/>
              </a:rPr>
              <a:t>	</a:t>
            </a:r>
            <a:r>
              <a:rPr lang="en-US" sz="9600" b="1" dirty="0" smtClean="0">
                <a:solidFill>
                  <a:srgbClr val="0070C0"/>
                </a:solidFill>
                <a:latin typeface="Arial" pitchFamily="34" charset="0"/>
                <a:cs typeface="Arial" pitchFamily="34" charset="0"/>
              </a:rPr>
              <a:t>The expression of preference is the expression of 	some value we hold</a:t>
            </a:r>
          </a:p>
          <a:p>
            <a:pPr>
              <a:buFont typeface="Wingdings" pitchFamily="2" charset="2"/>
              <a:buChar char="q"/>
            </a:pPr>
            <a:endParaRPr lang="en-US" sz="9600" b="1" dirty="0" smtClean="0">
              <a:solidFill>
                <a:srgbClr val="0070C0"/>
              </a:solidFill>
              <a:latin typeface="Arial" pitchFamily="34" charset="0"/>
              <a:cs typeface="Arial" pitchFamily="34" charset="0"/>
            </a:endParaRPr>
          </a:p>
          <a:p>
            <a:pPr>
              <a:buFont typeface="Wingdings" pitchFamily="2" charset="2"/>
              <a:buChar char="q"/>
            </a:pPr>
            <a:r>
              <a:rPr lang="en-US" sz="9600" b="1" dirty="0" smtClean="0">
                <a:latin typeface="Arial" pitchFamily="34" charset="0"/>
                <a:cs typeface="Arial" pitchFamily="34" charset="0"/>
              </a:rPr>
              <a:t>        </a:t>
            </a:r>
            <a:r>
              <a:rPr lang="en-US" sz="9600" b="1" dirty="0" smtClean="0">
                <a:solidFill>
                  <a:srgbClr val="FF0000"/>
                </a:solidFill>
                <a:latin typeface="Arial" pitchFamily="34" charset="0"/>
                <a:cs typeface="Arial" pitchFamily="34" charset="0"/>
              </a:rPr>
              <a:t>When we say that we prefer to play sports, we are 	saying that we value that activity. When we say 	that we prefer relaxing at home over being at</a:t>
            </a:r>
          </a:p>
          <a:p>
            <a:endParaRPr lang="en-US" sz="9600" b="1" dirty="0" smtClean="0">
              <a:solidFill>
                <a:srgbClr val="FF0000"/>
              </a:solidFill>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dirty="0" smtClean="0">
                <a:solidFill>
                  <a:schemeClr val="tx1"/>
                </a:solidFill>
              </a:rPr>
              <a:t>types of VALUES </a:t>
            </a:r>
            <a:endParaRPr lang="en-US" dirty="0">
              <a:solidFill>
                <a:schemeClr val="tx1"/>
              </a:solidFill>
            </a:endParaRPr>
          </a:p>
        </p:txBody>
      </p:sp>
      <p:sp>
        <p:nvSpPr>
          <p:cNvPr id="3" name="Subtitle 2"/>
          <p:cNvSpPr>
            <a:spLocks noGrp="1"/>
          </p:cNvSpPr>
          <p:nvPr>
            <p:ph type="subTitle" idx="1"/>
          </p:nvPr>
        </p:nvSpPr>
        <p:spPr>
          <a:xfrm>
            <a:off x="381000" y="1676400"/>
            <a:ext cx="8458200" cy="4267200"/>
          </a:xfrm>
        </p:spPr>
        <p:txBody>
          <a:bodyPr>
            <a:normAutofit/>
          </a:bodyPr>
          <a:lstStyle/>
          <a:p>
            <a:r>
              <a:rPr lang="en-US" b="1" smtClean="0">
                <a:solidFill>
                  <a:schemeClr val="bg1"/>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work, we are saying that we hold our leisure time 	more highly than our work time </a:t>
            </a: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Most ethical theories do not place much emphasis 	on this type of value when constructing 	arguments for particular actions being moral or 	immoral</a:t>
            </a:r>
          </a:p>
          <a:p>
            <a:r>
              <a:rPr lang="en-US" b="1" dirty="0" smtClean="0">
                <a:latin typeface="Arial" pitchFamily="34" charset="0"/>
                <a:cs typeface="Arial" pitchFamily="34" charset="0"/>
              </a:rPr>
              <a:t>	</a:t>
            </a:r>
            <a:r>
              <a:rPr lang="en-US" b="1" u="sng" dirty="0" smtClean="0">
                <a:solidFill>
                  <a:schemeClr val="tx1"/>
                </a:solidFill>
                <a:latin typeface="Arial" pitchFamily="34" charset="0"/>
                <a:cs typeface="Arial" pitchFamily="34" charset="0"/>
              </a:rPr>
              <a:t>Instrumental Value </a:t>
            </a:r>
          </a:p>
          <a:p>
            <a:pPr>
              <a:buFont typeface="Wingdings" pitchFamily="2" charset="2"/>
              <a:buChar char="q"/>
            </a:pPr>
            <a:r>
              <a:rPr lang="en-US" b="1"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When something is valued instrumentally, that 	means we only value it as a means to achieve 	some other end which is, in turn, more important</a:t>
            </a:r>
            <a:endParaRPr lang="en-US" b="1" dirty="0">
              <a:solidFill>
                <a:srgbClr val="FF0000"/>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190</TotalTime>
  <Words>196</Words>
  <Application>Microsoft Office PowerPoint</Application>
  <PresentationFormat>On-screen Show (4:3)</PresentationFormat>
  <Paragraphs>92</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Trek</vt:lpstr>
      <vt:lpstr>PROFESSIONAL ethics</vt:lpstr>
      <vt:lpstr>HUMAN VALUES</vt:lpstr>
      <vt:lpstr>HUMAN VALUES</vt:lpstr>
      <vt:lpstr>HUMAN VALUES</vt:lpstr>
      <vt:lpstr>HUMAN VALUES</vt:lpstr>
      <vt:lpstr>HUMAN VALUES</vt:lpstr>
      <vt:lpstr>EVALUTION OFHUMAN VALUES</vt:lpstr>
      <vt:lpstr>types of VALUES  </vt:lpstr>
      <vt:lpstr>types of VALUES </vt:lpstr>
      <vt:lpstr>types of VALUES </vt:lpstr>
      <vt:lpstr>types of VALUES </vt:lpstr>
      <vt:lpstr>types of VALUES </vt:lpstr>
      <vt:lpstr>HUMAN VALUES</vt:lpstr>
      <vt:lpstr>HUMAN VALUES</vt:lpstr>
      <vt:lpstr>HUMAN VALUES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dc:title>
  <dc:creator>Anwar</dc:creator>
  <cp:lastModifiedBy>anwar</cp:lastModifiedBy>
  <cp:revision>73</cp:revision>
  <dcterms:created xsi:type="dcterms:W3CDTF">2006-08-16T00:00:00Z</dcterms:created>
  <dcterms:modified xsi:type="dcterms:W3CDTF">2012-09-23T16:44:43Z</dcterms:modified>
</cp:coreProperties>
</file>