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99" autoAdjust="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84369-19D3-447B-9786-1730D0204E7D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ED288-E4B5-46A0-A8F9-6728D1116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7FA1D-D0B4-477E-BF90-C2583A5401B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84582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PROFESSIONAL ethics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8458200" cy="1447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Lec Alia Razia Malik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Moral Dilemma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09800"/>
            <a:ext cx="8458200" cy="3733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Tree complex situations can lead to moral dilemmas 	are:-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1	The problem of vagueness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0070C0"/>
                </a:solidFill>
              </a:rPr>
              <a:t>2	The problem of conflicting reasons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3	The problem of disagreements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endParaRPr lang="en-US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Steps to Solve Dilemma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09800"/>
            <a:ext cx="8458200" cy="37338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0070C0"/>
                </a:solidFill>
              </a:rPr>
              <a:t>      Identification of moral factors and reasons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FF0000"/>
                </a:solidFill>
              </a:rPr>
              <a:t>     Collection of all information, data and facts 	relevant to the situation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0070C0"/>
                </a:solidFill>
              </a:rPr>
              <a:t>      Set the priority for given moral option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FF0000"/>
                </a:solidFill>
              </a:rPr>
              <a:t>      Generate alternate course of action to resolve 	the dilemma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endParaRPr lang="en-US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Steps to Solve Dilemma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05000"/>
            <a:ext cx="8458200" cy="4191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Decide upon a final course of action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endParaRPr lang="en-US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Collection of all information, data and facts 	relevant to the situation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Set the priority for given moral option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Generate alternate course of action to resolve 	the dilemma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endParaRPr lang="en-US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Moral Autonomy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05000"/>
            <a:ext cx="8458200" cy="3505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FF0000"/>
                </a:solidFill>
              </a:rPr>
              <a:t>     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It means self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determinant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independent</a:t>
            </a: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Exercise decisions and actions based on moral 	concern for people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Skill and habit of thinking critically and 	rationally about ethical issues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Moral Autonomy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8458200" cy="4114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The engineering skills related to moral autonomy 	are as follows:-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(1)  	Proficiency in recognizing moral 			           problems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(2)  	Comprehending, clarifying and critically 		          assessing arguments on different aspects 		          of moral issue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Moral Autonomy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05000"/>
            <a:ext cx="8382000" cy="38862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(3)  Ability to form consistent and 			comprehensive views based on facts</a:t>
            </a:r>
          </a:p>
          <a:p>
            <a:pPr algn="just"/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(4)	Awareness of alternate responses</a:t>
            </a:r>
          </a:p>
          <a:p>
            <a:pPr algn="just"/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(5)	Sensitivity to genuine difficulties and 	subtleties 	tolerance for uncertainty while 	making decisions</a:t>
            </a:r>
          </a:p>
          <a:p>
            <a:pPr algn="just"/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Moral Autonomy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209800"/>
            <a:ext cx="8382000" cy="2362200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</a:pPr>
            <a:r>
              <a:rPr lang="en-US" sz="2800" b="1" dirty="0" smtClean="0">
                <a:solidFill>
                  <a:srgbClr val="FF0000"/>
                </a:solidFill>
              </a:rPr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(6)	Using rational dialogue and tolerance of 		different perceptions among morally 			reasonable people</a:t>
            </a:r>
          </a:p>
          <a:p>
            <a:pPr algn="just">
              <a:spcBef>
                <a:spcPct val="0"/>
              </a:spcBef>
            </a:pPr>
            <a:endParaRPr lang="en-US" b="1" dirty="0" smtClean="0"/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     (7)	Maintain moral integrity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447800"/>
            <a:ext cx="8458200" cy="10668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6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895600"/>
            <a:ext cx="8458200" cy="3429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   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2362200" y="2743200"/>
            <a:ext cx="4114800" cy="2871216"/>
          </a:xfrm>
          <a:prstGeom prst="actionButtonHelp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8458200" cy="1143000"/>
          </a:xfrm>
        </p:spPr>
        <p:txBody>
          <a:bodyPr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458200" cy="3505200"/>
          </a:xfrm>
        </p:spPr>
        <p:txBody>
          <a:bodyPr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E:\images\imagesCA0L27T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Variety of Moral Issues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458200" cy="5791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 Why and how moral issues (Problems) arise in 	profession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 </a:t>
            </a:r>
            <a:r>
              <a:rPr lang="en-US" b="1" dirty="0" smtClean="0">
                <a:solidFill>
                  <a:srgbClr val="0070C0"/>
                </a:solidFill>
              </a:rPr>
              <a:t>Why people behave unethically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      </a:t>
            </a:r>
            <a:r>
              <a:rPr lang="en-US" b="1" dirty="0" smtClean="0">
                <a:solidFill>
                  <a:srgbClr val="FF0000"/>
                </a:solidFill>
              </a:rPr>
              <a:t>These problems can be categorized under three 	headings:-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     </a:t>
            </a: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</a:t>
            </a:r>
            <a:r>
              <a:rPr lang="en-US" sz="28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Resource Crunch</a:t>
            </a: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lvl="1" algn="l">
              <a:buFont typeface="Wingdings" pitchFamily="2" charset="2"/>
              <a:buChar char="q"/>
            </a:pPr>
            <a:r>
              <a:rPr lang="en-US" b="1" dirty="0" smtClean="0"/>
              <a:t>       </a:t>
            </a:r>
            <a:r>
              <a:rPr lang="en-US" sz="2400" b="1" dirty="0" smtClean="0">
                <a:solidFill>
                  <a:srgbClr val="FF0000"/>
                </a:solidFill>
              </a:rPr>
              <a:t>Pressure due to time limits, budgetary constraints 	and technology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</a:t>
            </a:r>
          </a:p>
          <a:p>
            <a:pPr>
              <a:buFont typeface="Wingdings" pitchFamily="2" charset="2"/>
              <a:buChar char="q"/>
            </a:pPr>
            <a:endParaRPr lang="en-US" b="1" dirty="0" smtClean="0"/>
          </a:p>
          <a:p>
            <a:pPr>
              <a:buFont typeface="Wingdings" pitchFamily="2" charset="2"/>
              <a:buChar char="q"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Variety of Moral Issues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76400"/>
            <a:ext cx="8458200" cy="464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 </a:t>
            </a: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	  </a:t>
            </a:r>
            <a:r>
              <a:rPr lang="en-US" sz="28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Resource Crunch</a:t>
            </a: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lvl="1" algn="l">
              <a:buFont typeface="Wingdings" pitchFamily="2" charset="2"/>
              <a:buChar char="q"/>
            </a:pPr>
            <a:r>
              <a:rPr lang="en-US" b="1" dirty="0" smtClean="0"/>
              <a:t>       </a:t>
            </a:r>
            <a:r>
              <a:rPr lang="en-US" sz="2400" b="1" dirty="0" smtClean="0">
                <a:solidFill>
                  <a:srgbClr val="0070C0"/>
                </a:solidFill>
              </a:rPr>
              <a:t>involve individuals in policy development to 	overcome these problems</a:t>
            </a:r>
          </a:p>
          <a:p>
            <a:pPr marL="0" lvl="1" algn="l"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2  </a:t>
            </a:r>
            <a:r>
              <a:rPr lang="en-US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Opportunity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lvl="1" algn="l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b="1" dirty="0" smtClean="0">
                <a:solidFill>
                  <a:srgbClr val="0070C0"/>
                </a:solidFill>
              </a:rPr>
              <a:t>  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Double standards or behavior of the employers 	towards employees and public</a:t>
            </a:r>
          </a:p>
          <a:p>
            <a:pPr marL="0" lvl="1" algn="l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 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Management focus on their own interests rather 	than employees</a:t>
            </a:r>
          </a:p>
          <a:p>
            <a:pPr marL="0" lvl="1" algn="l">
              <a:buFont typeface="Wingdings" pitchFamily="2" charset="2"/>
              <a:buChar char="q"/>
            </a:pPr>
            <a:endParaRPr lang="en-US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Variety of Moral Issues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76400"/>
            <a:ext cx="8458200" cy="4267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 </a:t>
            </a:r>
            <a:r>
              <a:rPr lang="en-US" b="1" dirty="0" smtClean="0">
                <a:solidFill>
                  <a:srgbClr val="0070C0"/>
                </a:solidFill>
              </a:rPr>
              <a:t>Emphasis on results and gain at the expense of 	employees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 achieve objective without empowerment 	and 	improvement of the infrastructure</a:t>
            </a:r>
          </a:p>
          <a:p>
            <a:pPr marL="0" lvl="1" algn="l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  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These problems can be solved by developing 	policies where people can work confidentially to 	solve ethical problem</a:t>
            </a:r>
          </a:p>
          <a:p>
            <a:pPr marL="0" lvl="1" algn="l">
              <a:buFont typeface="Wingdings" pitchFamily="2" charset="2"/>
              <a:buChar char="q"/>
            </a:pPr>
            <a:endParaRPr lang="en-US" sz="2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Variety of Moral Issues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81200"/>
            <a:ext cx="8458200" cy="3657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/>
              <a:t>   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3.	</a:t>
            </a:r>
            <a:r>
              <a:rPr lang="en-US" sz="2800" b="1" u="sng" dirty="0" smtClean="0">
                <a:latin typeface="Arial" pitchFamily="34" charset="0"/>
                <a:cs typeface="Arial" pitchFamily="34" charset="0"/>
              </a:rPr>
              <a:t>Attitude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Poor attitude of employees due to:-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.	Low morale of employees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ii.	Absence of redressal mechanism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iii.	Lack of promotion or career  					development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Variety of Moral Issues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05000"/>
            <a:ext cx="8458200" cy="3886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/>
              <a:t> 	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iv.   Lack of transparency</a:t>
            </a:r>
          </a:p>
          <a:p>
            <a:pPr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v.    Absence of recognition and reward 			       system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vi.   Poor working environment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To overcome these problems:-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</a:pP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	Ethical training for all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ii.	Performance appraisal for ethical acts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Variety of Moral Issues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133600"/>
            <a:ext cx="8458200" cy="2743200"/>
          </a:xfrm>
        </p:spPr>
        <p:txBody>
          <a:bodyPr>
            <a:normAutofit/>
          </a:bodyPr>
          <a:lstStyle/>
          <a:p>
            <a:pPr lvl="2" algn="just"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iii.	Open discussion on such issues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iv.	Ethical standards must be set and adopted 	by senior management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endParaRPr lang="en-US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Moral Dilemma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8458200" cy="4419600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FF0000"/>
                </a:solidFill>
              </a:rPr>
              <a:t>            </a:t>
            </a:r>
            <a:r>
              <a:rPr lang="en-US" sz="4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Dilemmas are situation where moral reasons come 	into conflict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sz="4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Immediate choice or solution of problem is not 	clear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sz="4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Moral reasons could be rights, duties, or 	obligations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sz="4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The situation indicates the moral complexity and 	require to fix the priority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	</a:t>
            </a:r>
            <a:endParaRPr lang="en-US" sz="4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79</TotalTime>
  <Words>170</Words>
  <Application>Microsoft Office PowerPoint</Application>
  <PresentationFormat>On-screen Show (4:3)</PresentationFormat>
  <Paragraphs>84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Trek</vt:lpstr>
      <vt:lpstr>PROFESSIONAL ethics</vt:lpstr>
      <vt:lpstr>Slide 2</vt:lpstr>
      <vt:lpstr>Variety of Moral Issues</vt:lpstr>
      <vt:lpstr>Variety of Moral Issues</vt:lpstr>
      <vt:lpstr>Variety of Moral Issues</vt:lpstr>
      <vt:lpstr>Variety of Moral Issues</vt:lpstr>
      <vt:lpstr>Variety of Moral Issues</vt:lpstr>
      <vt:lpstr>Variety of Moral Issues</vt:lpstr>
      <vt:lpstr>Moral Dilemma</vt:lpstr>
      <vt:lpstr>Moral Dilemma</vt:lpstr>
      <vt:lpstr>Steps to Solve Dilemma</vt:lpstr>
      <vt:lpstr>Steps to Solve Dilemma</vt:lpstr>
      <vt:lpstr>Moral Autonomy</vt:lpstr>
      <vt:lpstr>Moral Autonomy</vt:lpstr>
      <vt:lpstr>Moral Autonomy</vt:lpstr>
      <vt:lpstr>Moral Autonomy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ethics</dc:title>
  <dc:creator>Anwar</dc:creator>
  <cp:lastModifiedBy>Anwar</cp:lastModifiedBy>
  <cp:revision>35</cp:revision>
  <dcterms:created xsi:type="dcterms:W3CDTF">2006-08-16T00:00:00Z</dcterms:created>
  <dcterms:modified xsi:type="dcterms:W3CDTF">2012-10-21T15:01:52Z</dcterms:modified>
</cp:coreProperties>
</file>