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3" r:id="rId6"/>
    <p:sldId id="259" r:id="rId7"/>
    <p:sldId id="260" r:id="rId8"/>
    <p:sldId id="264" r:id="rId9"/>
    <p:sldId id="265" r:id="rId10"/>
    <p:sldId id="284" r:id="rId11"/>
    <p:sldId id="277" r:id="rId12"/>
    <p:sldId id="283" r:id="rId13"/>
    <p:sldId id="285" r:id="rId14"/>
    <p:sldId id="273" r:id="rId15"/>
    <p:sldId id="266" r:id="rId16"/>
    <p:sldId id="267" r:id="rId17"/>
    <p:sldId id="268" r:id="rId18"/>
    <p:sldId id="269" r:id="rId19"/>
    <p:sldId id="270" r:id="rId20"/>
    <p:sldId id="297" r:id="rId21"/>
    <p:sldId id="279" r:id="rId22"/>
    <p:sldId id="280" r:id="rId23"/>
    <p:sldId id="281" r:id="rId24"/>
    <p:sldId id="282" r:id="rId25"/>
    <p:sldId id="271" r:id="rId26"/>
    <p:sldId id="272" r:id="rId27"/>
    <p:sldId id="275" r:id="rId28"/>
    <p:sldId id="276" r:id="rId29"/>
    <p:sldId id="278" r:id="rId30"/>
    <p:sldId id="288" r:id="rId31"/>
    <p:sldId id="286" r:id="rId32"/>
    <p:sldId id="287"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1CA567-FC29-45F3-8C16-205A5A21785C}" type="datetimeFigureOut">
              <a:rPr lang="en-US" smtClean="0"/>
              <a:t>3/4/2012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2B2D5-E30E-48E7-A407-252D75A9B4D5}" type="slidenum">
              <a:rPr lang="en-US" smtClean="0"/>
              <a:t>‹#›</a:t>
            </a:fld>
            <a:endParaRPr lang="en-US"/>
          </a:p>
        </p:txBody>
      </p:sp>
    </p:spTree>
    <p:extLst>
      <p:ext uri="{BB962C8B-B14F-4D97-AF65-F5344CB8AC3E}">
        <p14:creationId xmlns:p14="http://schemas.microsoft.com/office/powerpoint/2010/main" val="256933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CA567-FC29-45F3-8C16-205A5A21785C}" type="datetimeFigureOut">
              <a:rPr lang="en-US" smtClean="0"/>
              <a:t>3/4/2012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2B2D5-E30E-48E7-A407-252D75A9B4D5}" type="slidenum">
              <a:rPr lang="en-US" smtClean="0"/>
              <a:t>‹#›</a:t>
            </a:fld>
            <a:endParaRPr lang="en-US"/>
          </a:p>
        </p:txBody>
      </p:sp>
    </p:spTree>
    <p:extLst>
      <p:ext uri="{BB962C8B-B14F-4D97-AF65-F5344CB8AC3E}">
        <p14:creationId xmlns:p14="http://schemas.microsoft.com/office/powerpoint/2010/main" val="201309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CA567-FC29-45F3-8C16-205A5A21785C}" type="datetimeFigureOut">
              <a:rPr lang="en-US" smtClean="0"/>
              <a:t>3/4/2012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2B2D5-E30E-48E7-A407-252D75A9B4D5}" type="slidenum">
              <a:rPr lang="en-US" smtClean="0"/>
              <a:t>‹#›</a:t>
            </a:fld>
            <a:endParaRPr lang="en-US"/>
          </a:p>
        </p:txBody>
      </p:sp>
    </p:spTree>
    <p:extLst>
      <p:ext uri="{BB962C8B-B14F-4D97-AF65-F5344CB8AC3E}">
        <p14:creationId xmlns:p14="http://schemas.microsoft.com/office/powerpoint/2010/main" val="268977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CA567-FC29-45F3-8C16-205A5A21785C}" type="datetimeFigureOut">
              <a:rPr lang="en-US" smtClean="0"/>
              <a:t>3/4/2012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2B2D5-E30E-48E7-A407-252D75A9B4D5}" type="slidenum">
              <a:rPr lang="en-US" smtClean="0"/>
              <a:t>‹#›</a:t>
            </a:fld>
            <a:endParaRPr lang="en-US"/>
          </a:p>
        </p:txBody>
      </p:sp>
    </p:spTree>
    <p:extLst>
      <p:ext uri="{BB962C8B-B14F-4D97-AF65-F5344CB8AC3E}">
        <p14:creationId xmlns:p14="http://schemas.microsoft.com/office/powerpoint/2010/main" val="2524454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CA567-FC29-45F3-8C16-205A5A21785C}" type="datetimeFigureOut">
              <a:rPr lang="en-US" smtClean="0"/>
              <a:t>3/4/2012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2B2D5-E30E-48E7-A407-252D75A9B4D5}" type="slidenum">
              <a:rPr lang="en-US" smtClean="0"/>
              <a:t>‹#›</a:t>
            </a:fld>
            <a:endParaRPr lang="en-US"/>
          </a:p>
        </p:txBody>
      </p:sp>
    </p:spTree>
    <p:extLst>
      <p:ext uri="{BB962C8B-B14F-4D97-AF65-F5344CB8AC3E}">
        <p14:creationId xmlns:p14="http://schemas.microsoft.com/office/powerpoint/2010/main" val="3625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1CA567-FC29-45F3-8C16-205A5A21785C}" type="datetimeFigureOut">
              <a:rPr lang="en-US" smtClean="0"/>
              <a:t>3/4/2012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2B2D5-E30E-48E7-A407-252D75A9B4D5}" type="slidenum">
              <a:rPr lang="en-US" smtClean="0"/>
              <a:t>‹#›</a:t>
            </a:fld>
            <a:endParaRPr lang="en-US"/>
          </a:p>
        </p:txBody>
      </p:sp>
    </p:spTree>
    <p:extLst>
      <p:ext uri="{BB962C8B-B14F-4D97-AF65-F5344CB8AC3E}">
        <p14:creationId xmlns:p14="http://schemas.microsoft.com/office/powerpoint/2010/main" val="257715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1CA567-FC29-45F3-8C16-205A5A21785C}" type="datetimeFigureOut">
              <a:rPr lang="en-US" smtClean="0"/>
              <a:t>3/4/2012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92B2D5-E30E-48E7-A407-252D75A9B4D5}" type="slidenum">
              <a:rPr lang="en-US" smtClean="0"/>
              <a:t>‹#›</a:t>
            </a:fld>
            <a:endParaRPr lang="en-US"/>
          </a:p>
        </p:txBody>
      </p:sp>
    </p:spTree>
    <p:extLst>
      <p:ext uri="{BB962C8B-B14F-4D97-AF65-F5344CB8AC3E}">
        <p14:creationId xmlns:p14="http://schemas.microsoft.com/office/powerpoint/2010/main" val="366752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1CA567-FC29-45F3-8C16-205A5A21785C}" type="datetimeFigureOut">
              <a:rPr lang="en-US" smtClean="0"/>
              <a:t>3/4/2012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92B2D5-E30E-48E7-A407-252D75A9B4D5}" type="slidenum">
              <a:rPr lang="en-US" smtClean="0"/>
              <a:t>‹#›</a:t>
            </a:fld>
            <a:endParaRPr lang="en-US"/>
          </a:p>
        </p:txBody>
      </p:sp>
    </p:spTree>
    <p:extLst>
      <p:ext uri="{BB962C8B-B14F-4D97-AF65-F5344CB8AC3E}">
        <p14:creationId xmlns:p14="http://schemas.microsoft.com/office/powerpoint/2010/main" val="134891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CA567-FC29-45F3-8C16-205A5A21785C}" type="datetimeFigureOut">
              <a:rPr lang="en-US" smtClean="0"/>
              <a:t>3/4/2012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92B2D5-E30E-48E7-A407-252D75A9B4D5}" type="slidenum">
              <a:rPr lang="en-US" smtClean="0"/>
              <a:t>‹#›</a:t>
            </a:fld>
            <a:endParaRPr lang="en-US"/>
          </a:p>
        </p:txBody>
      </p:sp>
    </p:spTree>
    <p:extLst>
      <p:ext uri="{BB962C8B-B14F-4D97-AF65-F5344CB8AC3E}">
        <p14:creationId xmlns:p14="http://schemas.microsoft.com/office/powerpoint/2010/main" val="246364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1CA567-FC29-45F3-8C16-205A5A21785C}" type="datetimeFigureOut">
              <a:rPr lang="en-US" smtClean="0"/>
              <a:t>3/4/2012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2B2D5-E30E-48E7-A407-252D75A9B4D5}" type="slidenum">
              <a:rPr lang="en-US" smtClean="0"/>
              <a:t>‹#›</a:t>
            </a:fld>
            <a:endParaRPr lang="en-US"/>
          </a:p>
        </p:txBody>
      </p:sp>
    </p:spTree>
    <p:extLst>
      <p:ext uri="{BB962C8B-B14F-4D97-AF65-F5344CB8AC3E}">
        <p14:creationId xmlns:p14="http://schemas.microsoft.com/office/powerpoint/2010/main" val="223956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1CA567-FC29-45F3-8C16-205A5A21785C}" type="datetimeFigureOut">
              <a:rPr lang="en-US" smtClean="0"/>
              <a:t>3/4/2012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2B2D5-E30E-48E7-A407-252D75A9B4D5}" type="slidenum">
              <a:rPr lang="en-US" smtClean="0"/>
              <a:t>‹#›</a:t>
            </a:fld>
            <a:endParaRPr lang="en-US"/>
          </a:p>
        </p:txBody>
      </p:sp>
    </p:spTree>
    <p:extLst>
      <p:ext uri="{BB962C8B-B14F-4D97-AF65-F5344CB8AC3E}">
        <p14:creationId xmlns:p14="http://schemas.microsoft.com/office/powerpoint/2010/main" val="3043648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CA567-FC29-45F3-8C16-205A5A21785C}" type="datetimeFigureOut">
              <a:rPr lang="en-US" smtClean="0"/>
              <a:t>3/4/2012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2B2D5-E30E-48E7-A407-252D75A9B4D5}" type="slidenum">
              <a:rPr lang="en-US" smtClean="0"/>
              <a:t>‹#›</a:t>
            </a:fld>
            <a:endParaRPr lang="en-US"/>
          </a:p>
        </p:txBody>
      </p:sp>
    </p:spTree>
    <p:extLst>
      <p:ext uri="{BB962C8B-B14F-4D97-AF65-F5344CB8AC3E}">
        <p14:creationId xmlns:p14="http://schemas.microsoft.com/office/powerpoint/2010/main" val="731310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csee.wvu.edu/~katerina/Teaching/CS-230-Spring-2006/Requirements-Elicitation-Techniques-Notes-Format.pdf" TargetMode="External"/><Relationship Id="rId2" Type="http://schemas.openxmlformats.org/officeDocument/2006/relationships/hyperlink" Target="http://www.cs.toronto.edu/~sme/CSC2106S/slides/04-elicitation-techniques.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qaquestions.net/wp-content/uploads/2010/04/1.-Requirement-Document-Mercury-Tours.pdf" TargetMode="External"/><Relationship Id="rId2" Type="http://schemas.openxmlformats.org/officeDocument/2006/relationships/hyperlink" Target="http://www.slideshare.net/Timothy212/business-requirements-document-br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438400"/>
            <a:ext cx="8915400" cy="1774825"/>
          </a:xfrm>
        </p:spPr>
        <p:txBody>
          <a:bodyPr>
            <a:normAutofit fontScale="90000"/>
          </a:bodyPr>
          <a:lstStyle/>
          <a:p>
            <a:r>
              <a:rPr lang="en-US" sz="4000" dirty="0" smtClean="0"/>
              <a:t>Business Analysis - Requirements Elicitation</a:t>
            </a:r>
            <a:r>
              <a:rPr lang="en-US" dirty="0" smtClean="0"/>
              <a:t/>
            </a:r>
            <a:br>
              <a:rPr lang="en-US" dirty="0" smtClean="0"/>
            </a:br>
            <a:r>
              <a:rPr lang="en-US" dirty="0" smtClean="0"/>
              <a:t> </a:t>
            </a:r>
            <a:r>
              <a:rPr lang="en-US" sz="3600" dirty="0" smtClean="0"/>
              <a:t>Club 2012 - Ram Cheruvu</a:t>
            </a:r>
            <a:endParaRPr lang="en-US" sz="3600" dirty="0"/>
          </a:p>
        </p:txBody>
      </p:sp>
      <p:sp>
        <p:nvSpPr>
          <p:cNvPr id="4" name="TextBox 3"/>
          <p:cNvSpPr txBox="1"/>
          <p:nvPr/>
        </p:nvSpPr>
        <p:spPr>
          <a:xfrm>
            <a:off x="7391400" y="6248400"/>
            <a:ext cx="1600200" cy="381000"/>
          </a:xfrm>
          <a:prstGeom prst="rect">
            <a:avLst/>
          </a:prstGeom>
          <a:noFill/>
        </p:spPr>
        <p:txBody>
          <a:bodyPr wrap="square" rtlCol="0">
            <a:spAutoFit/>
          </a:bodyPr>
          <a:lstStyle/>
          <a:p>
            <a:r>
              <a:rPr lang="en-US" dirty="0" smtClean="0"/>
              <a:t>02/19/2012</a:t>
            </a:r>
            <a:endParaRPr lang="en-US" dirty="0"/>
          </a:p>
        </p:txBody>
      </p:sp>
    </p:spTree>
    <p:extLst>
      <p:ext uri="{BB962C8B-B14F-4D97-AF65-F5344CB8AC3E}">
        <p14:creationId xmlns:p14="http://schemas.microsoft.com/office/powerpoint/2010/main" val="2800050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02/25/2012</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213608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 Identification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Stakeholder is any individual or organization actively involved in, affected by, or influential to the project.</a:t>
            </a:r>
          </a:p>
          <a:p>
            <a:r>
              <a:rPr lang="en-US" dirty="0" smtClean="0"/>
              <a:t>In identifying the stakeholders, determine who </a:t>
            </a:r>
          </a:p>
          <a:p>
            <a:pPr lvl="1"/>
            <a:r>
              <a:rPr lang="en-US" dirty="0" smtClean="0"/>
              <a:t>Provides the input?</a:t>
            </a:r>
          </a:p>
          <a:p>
            <a:pPr lvl="1"/>
            <a:r>
              <a:rPr lang="en-US" dirty="0" smtClean="0"/>
              <a:t>Gets the output?</a:t>
            </a:r>
          </a:p>
          <a:p>
            <a:pPr lvl="1"/>
            <a:r>
              <a:rPr lang="en-US" dirty="0" smtClean="0"/>
              <a:t>Has other responsibilities</a:t>
            </a:r>
          </a:p>
          <a:p>
            <a:pPr lvl="1"/>
            <a:r>
              <a:rPr lang="en-US" dirty="0" smtClean="0"/>
              <a:t>Reaps rewards</a:t>
            </a:r>
          </a:p>
          <a:p>
            <a:pPr lvl="1"/>
            <a:r>
              <a:rPr lang="en-US" dirty="0" smtClean="0"/>
              <a:t>Suffers the consequences</a:t>
            </a:r>
          </a:p>
          <a:p>
            <a:pPr lvl="1"/>
            <a:r>
              <a:rPr lang="en-US" dirty="0" smtClean="0"/>
              <a:t>Thinks they are affected by the project?</a:t>
            </a:r>
            <a:endParaRPr lang="en-US" dirty="0"/>
          </a:p>
        </p:txBody>
      </p:sp>
    </p:spTree>
    <p:extLst>
      <p:ext uri="{BB962C8B-B14F-4D97-AF65-F5344CB8AC3E}">
        <p14:creationId xmlns:p14="http://schemas.microsoft.com/office/powerpoint/2010/main" val="426893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 Barriers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Stakeholders not available</a:t>
            </a:r>
          </a:p>
          <a:p>
            <a:pPr lvl="1"/>
            <a:r>
              <a:rPr lang="en-US" dirty="0" smtClean="0"/>
              <a:t>Communicate the importance of their role</a:t>
            </a:r>
          </a:p>
          <a:p>
            <a:r>
              <a:rPr lang="en-US" dirty="0" smtClean="0"/>
              <a:t>Stakeholders do not know what they want</a:t>
            </a:r>
          </a:p>
          <a:p>
            <a:pPr lvl="1"/>
            <a:r>
              <a:rPr lang="en-US" dirty="0" smtClean="0"/>
              <a:t>Stay focused on vision and clarity.</a:t>
            </a:r>
          </a:p>
          <a:p>
            <a:r>
              <a:rPr lang="en-US" dirty="0" smtClean="0"/>
              <a:t>There are too many stakeholders</a:t>
            </a:r>
          </a:p>
          <a:p>
            <a:pPr lvl="1"/>
            <a:r>
              <a:rPr lang="en-US" dirty="0" smtClean="0"/>
              <a:t>Thank them and focus on important ones</a:t>
            </a:r>
          </a:p>
          <a:p>
            <a:r>
              <a:rPr lang="en-US" dirty="0" smtClean="0"/>
              <a:t>Stakeholders are focused on solutions, not requirements</a:t>
            </a:r>
          </a:p>
          <a:p>
            <a:pPr lvl="1"/>
            <a:r>
              <a:rPr lang="en-US" dirty="0" smtClean="0"/>
              <a:t>Ask them diagnostic questions</a:t>
            </a:r>
          </a:p>
          <a:p>
            <a:r>
              <a:rPr lang="en-US" dirty="0" smtClean="0"/>
              <a:t>Stakeholder bias </a:t>
            </a:r>
          </a:p>
          <a:p>
            <a:pPr lvl="1"/>
            <a:r>
              <a:rPr lang="en-US" dirty="0" smtClean="0"/>
              <a:t>Elicit from broader group</a:t>
            </a:r>
            <a:endParaRPr lang="en-US" dirty="0"/>
          </a:p>
        </p:txBody>
      </p:sp>
    </p:spTree>
    <p:extLst>
      <p:ext uri="{BB962C8B-B14F-4D97-AF65-F5344CB8AC3E}">
        <p14:creationId xmlns:p14="http://schemas.microsoft.com/office/powerpoint/2010/main" val="358886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 work</a:t>
            </a:r>
          </a:p>
          <a:p>
            <a:pPr lvl="1"/>
            <a:r>
              <a:rPr lang="en-US" dirty="0" smtClean="0"/>
              <a:t>Identify all possible stakeholders in a project to implement online hotel reservation system(software)</a:t>
            </a:r>
          </a:p>
          <a:p>
            <a:pPr lvl="1"/>
            <a:r>
              <a:rPr lang="en-US" dirty="0" smtClean="0"/>
              <a:t>Email your homework </a:t>
            </a:r>
            <a:r>
              <a:rPr lang="en-US" smtClean="0"/>
              <a:t>to ramteja@yahoo.com</a:t>
            </a:r>
            <a:endParaRPr lang="en-US" dirty="0"/>
          </a:p>
        </p:txBody>
      </p:sp>
    </p:spTree>
    <p:extLst>
      <p:ext uri="{BB962C8B-B14F-4D97-AF65-F5344CB8AC3E}">
        <p14:creationId xmlns:p14="http://schemas.microsoft.com/office/powerpoint/2010/main" val="432900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Elicitation Techniques</a:t>
            </a:r>
            <a:endParaRPr lang="en-US" dirty="0"/>
          </a:p>
        </p:txBody>
      </p:sp>
      <p:sp>
        <p:nvSpPr>
          <p:cNvPr id="3" name="Content Placeholder 2"/>
          <p:cNvSpPr>
            <a:spLocks noGrp="1"/>
          </p:cNvSpPr>
          <p:nvPr>
            <p:ph idx="1"/>
          </p:nvPr>
        </p:nvSpPr>
        <p:spPr/>
        <p:txBody>
          <a:bodyPr>
            <a:normAutofit fontScale="85000" lnSpcReduction="10000"/>
          </a:bodyPr>
          <a:lstStyle/>
          <a:p>
            <a:r>
              <a:rPr lang="en-US" sz="2400" dirty="0" smtClean="0"/>
              <a:t>Reviewing AS-IS</a:t>
            </a:r>
          </a:p>
          <a:p>
            <a:pPr lvl="1"/>
            <a:r>
              <a:rPr lang="en-US" sz="2000" dirty="0" smtClean="0"/>
              <a:t>Research</a:t>
            </a:r>
          </a:p>
          <a:p>
            <a:pPr lvl="1"/>
            <a:r>
              <a:rPr lang="en-US" sz="2000" dirty="0" smtClean="0"/>
              <a:t>Observation</a:t>
            </a:r>
          </a:p>
          <a:p>
            <a:pPr lvl="1"/>
            <a:r>
              <a:rPr lang="en-US" sz="2000" dirty="0" smtClean="0"/>
              <a:t>Verbal protocols</a:t>
            </a:r>
          </a:p>
          <a:p>
            <a:r>
              <a:rPr lang="en-US" sz="2400" dirty="0" smtClean="0"/>
              <a:t>Survey</a:t>
            </a:r>
          </a:p>
          <a:p>
            <a:pPr lvl="1"/>
            <a:r>
              <a:rPr lang="en-US" sz="2000" dirty="0" smtClean="0"/>
              <a:t>Interviews</a:t>
            </a:r>
          </a:p>
          <a:p>
            <a:pPr lvl="1"/>
            <a:r>
              <a:rPr lang="en-US" sz="2000" dirty="0" smtClean="0"/>
              <a:t>Questionnaires</a:t>
            </a:r>
          </a:p>
          <a:p>
            <a:r>
              <a:rPr lang="en-US" sz="2400" dirty="0" smtClean="0"/>
              <a:t>Facilitated</a:t>
            </a:r>
          </a:p>
          <a:p>
            <a:pPr lvl="1"/>
            <a:r>
              <a:rPr lang="en-US" sz="2000" dirty="0" smtClean="0"/>
              <a:t>Focus groups</a:t>
            </a:r>
          </a:p>
          <a:p>
            <a:pPr lvl="1"/>
            <a:r>
              <a:rPr lang="en-US" sz="2000" dirty="0" smtClean="0"/>
              <a:t>Brainstorming</a:t>
            </a:r>
          </a:p>
          <a:p>
            <a:pPr lvl="1"/>
            <a:r>
              <a:rPr lang="en-US" sz="2000" dirty="0" smtClean="0"/>
              <a:t>Joint Application Development (JAD)</a:t>
            </a:r>
          </a:p>
          <a:p>
            <a:pPr lvl="1"/>
            <a:r>
              <a:rPr lang="en-US" sz="2000" dirty="0" smtClean="0"/>
              <a:t>Structured walkthroughs</a:t>
            </a:r>
          </a:p>
          <a:p>
            <a:r>
              <a:rPr lang="en-US" sz="2400" dirty="0" smtClean="0"/>
              <a:t>Product based</a:t>
            </a:r>
          </a:p>
          <a:p>
            <a:pPr lvl="1"/>
            <a:r>
              <a:rPr lang="en-US" sz="2000" dirty="0" smtClean="0"/>
              <a:t>Product evaluation trials</a:t>
            </a:r>
          </a:p>
          <a:p>
            <a:pPr lvl="1"/>
            <a:r>
              <a:rPr lang="en-US" sz="2000" dirty="0" smtClean="0"/>
              <a:t>Prototyping</a:t>
            </a:r>
            <a:endParaRPr lang="en-US" sz="2000" dirty="0"/>
          </a:p>
        </p:txBody>
      </p:sp>
    </p:spTree>
    <p:extLst>
      <p:ext uri="{BB962C8B-B14F-4D97-AF65-F5344CB8AC3E}">
        <p14:creationId xmlns:p14="http://schemas.microsoft.com/office/powerpoint/2010/main" val="330952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r>
              <a:rPr lang="en-US" dirty="0" smtClean="0"/>
              <a:t>Why modeling is important?</a:t>
            </a:r>
          </a:p>
          <a:p>
            <a:pPr marL="0" indent="0">
              <a:buNone/>
            </a:pPr>
            <a:r>
              <a:rPr lang="en-US" dirty="0"/>
              <a:t> </a:t>
            </a:r>
            <a:r>
              <a:rPr lang="en-US" sz="2400" dirty="0" smtClean="0"/>
              <a:t>With modeling BA Can</a:t>
            </a:r>
          </a:p>
          <a:p>
            <a:pPr lvl="1"/>
            <a:r>
              <a:rPr lang="en-US" sz="2400" dirty="0" smtClean="0"/>
              <a:t>Produce clear, pictorial, representations of the enterprise and its process</a:t>
            </a:r>
          </a:p>
          <a:p>
            <a:pPr lvl="1"/>
            <a:r>
              <a:rPr lang="en-US" sz="2400" dirty="0" smtClean="0"/>
              <a:t>Highlight areas of inefficiency and redundancy</a:t>
            </a:r>
          </a:p>
          <a:p>
            <a:pPr lvl="1"/>
            <a:r>
              <a:rPr lang="en-US" sz="2400" dirty="0" smtClean="0"/>
              <a:t>Assess the impact of proposed changes</a:t>
            </a:r>
          </a:p>
          <a:p>
            <a:pPr lvl="1"/>
            <a:r>
              <a:rPr lang="en-US" sz="2400" dirty="0" smtClean="0"/>
              <a:t>Document process changes that accurately reflect user requirements</a:t>
            </a:r>
            <a:endParaRPr lang="en-US" sz="2400" dirty="0"/>
          </a:p>
        </p:txBody>
      </p:sp>
    </p:spTree>
    <p:extLst>
      <p:ext uri="{BB962C8B-B14F-4D97-AF65-F5344CB8AC3E}">
        <p14:creationId xmlns:p14="http://schemas.microsoft.com/office/powerpoint/2010/main" val="2751687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IS – TO BE</a:t>
            </a:r>
            <a:endParaRPr lang="en-US" dirty="0"/>
          </a:p>
        </p:txBody>
      </p:sp>
      <p:sp>
        <p:nvSpPr>
          <p:cNvPr id="3" name="Content Placeholder 2"/>
          <p:cNvSpPr>
            <a:spLocks noGrp="1"/>
          </p:cNvSpPr>
          <p:nvPr>
            <p:ph idx="1"/>
          </p:nvPr>
        </p:nvSpPr>
        <p:spPr/>
        <p:txBody>
          <a:bodyPr/>
          <a:lstStyle/>
          <a:p>
            <a:r>
              <a:rPr lang="en-US" dirty="0" smtClean="0"/>
              <a:t>AS IS</a:t>
            </a:r>
          </a:p>
          <a:p>
            <a:pPr lvl="1"/>
            <a:r>
              <a:rPr lang="en-US" dirty="0" smtClean="0"/>
              <a:t>Covers the business area as needed</a:t>
            </a:r>
          </a:p>
          <a:p>
            <a:pPr lvl="1"/>
            <a:r>
              <a:rPr lang="en-US" dirty="0" smtClean="0"/>
              <a:t>Models may be incomplete</a:t>
            </a:r>
          </a:p>
          <a:p>
            <a:pPr lvl="1"/>
            <a:r>
              <a:rPr lang="en-US" dirty="0" smtClean="0"/>
              <a:t>Analysis may be a mix of formal and informal techniques</a:t>
            </a:r>
          </a:p>
          <a:p>
            <a:pPr lvl="1"/>
            <a:r>
              <a:rPr lang="en-US" dirty="0" smtClean="0"/>
              <a:t>Specific areas of  change</a:t>
            </a:r>
          </a:p>
          <a:p>
            <a:pPr marL="457200" lvl="1" indent="0">
              <a:buNone/>
            </a:pPr>
            <a:endParaRPr lang="en-US" dirty="0"/>
          </a:p>
        </p:txBody>
      </p:sp>
    </p:spTree>
    <p:extLst>
      <p:ext uri="{BB962C8B-B14F-4D97-AF65-F5344CB8AC3E}">
        <p14:creationId xmlns:p14="http://schemas.microsoft.com/office/powerpoint/2010/main" val="77950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To-BE</a:t>
            </a:r>
          </a:p>
          <a:p>
            <a:pPr lvl="1"/>
            <a:r>
              <a:rPr lang="en-US" sz="2400" dirty="0" smtClean="0"/>
              <a:t>Analysis covers all change areas and their relationship to other areas</a:t>
            </a:r>
          </a:p>
          <a:p>
            <a:pPr lvl="1"/>
            <a:r>
              <a:rPr lang="en-US" sz="2400" dirty="0" smtClean="0"/>
              <a:t>Models are complete and unified</a:t>
            </a:r>
          </a:p>
          <a:p>
            <a:pPr lvl="1"/>
            <a:r>
              <a:rPr lang="en-US" sz="2400" dirty="0" smtClean="0"/>
              <a:t>Formal and precise analysis</a:t>
            </a:r>
          </a:p>
          <a:p>
            <a:pPr lvl="1"/>
            <a:r>
              <a:rPr lang="en-US" sz="2400" dirty="0" smtClean="0"/>
              <a:t>Extends  solution vision; highlighting changes from AS-IS</a:t>
            </a:r>
          </a:p>
          <a:p>
            <a:endParaRPr lang="en-US" dirty="0"/>
          </a:p>
        </p:txBody>
      </p:sp>
    </p:spTree>
    <p:extLst>
      <p:ext uri="{BB962C8B-B14F-4D97-AF65-F5344CB8AC3E}">
        <p14:creationId xmlns:p14="http://schemas.microsoft.com/office/powerpoint/2010/main" val="1797564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Techniques</a:t>
            </a:r>
            <a:endParaRPr lang="en-US" dirty="0"/>
          </a:p>
        </p:txBody>
      </p:sp>
      <p:sp>
        <p:nvSpPr>
          <p:cNvPr id="3" name="Content Placeholder 2"/>
          <p:cNvSpPr>
            <a:spLocks noGrp="1"/>
          </p:cNvSpPr>
          <p:nvPr>
            <p:ph idx="1"/>
          </p:nvPr>
        </p:nvSpPr>
        <p:spPr/>
        <p:txBody>
          <a:bodyPr/>
          <a:lstStyle/>
          <a:p>
            <a:r>
              <a:rPr lang="en-US" dirty="0" smtClean="0"/>
              <a:t>Organization models</a:t>
            </a:r>
          </a:p>
          <a:p>
            <a:pPr lvl="1"/>
            <a:r>
              <a:rPr lang="en-US" dirty="0" smtClean="0"/>
              <a:t>Organization</a:t>
            </a:r>
          </a:p>
          <a:p>
            <a:pPr lvl="1"/>
            <a:r>
              <a:rPr lang="en-US" dirty="0" smtClean="0"/>
              <a:t>Business interaction</a:t>
            </a:r>
          </a:p>
          <a:p>
            <a:pPr lvl="1"/>
            <a:r>
              <a:rPr lang="en-US" dirty="0" smtClean="0"/>
              <a:t>Location</a:t>
            </a:r>
          </a:p>
          <a:p>
            <a:r>
              <a:rPr lang="en-US" dirty="0" smtClean="0"/>
              <a:t>Strategy</a:t>
            </a:r>
          </a:p>
          <a:p>
            <a:pPr lvl="1"/>
            <a:r>
              <a:rPr lang="en-US" dirty="0" smtClean="0"/>
              <a:t>Goal </a:t>
            </a:r>
          </a:p>
          <a:p>
            <a:pPr lvl="1"/>
            <a:r>
              <a:rPr lang="en-US" dirty="0" smtClean="0"/>
              <a:t>Impact</a:t>
            </a:r>
          </a:p>
          <a:p>
            <a:pPr marL="0" indent="0">
              <a:buNone/>
            </a:pPr>
            <a:endParaRPr lang="en-US" dirty="0" smtClean="0"/>
          </a:p>
          <a:p>
            <a:pPr lvl="1"/>
            <a:endParaRPr lang="en-US" dirty="0"/>
          </a:p>
        </p:txBody>
      </p:sp>
    </p:spTree>
    <p:extLst>
      <p:ext uri="{BB962C8B-B14F-4D97-AF65-F5344CB8AC3E}">
        <p14:creationId xmlns:p14="http://schemas.microsoft.com/office/powerpoint/2010/main" val="2579215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t>
            </a:r>
            <a:r>
              <a:rPr lang="en-US" dirty="0" smtClean="0"/>
              <a:t>Techniques </a:t>
            </a:r>
            <a:r>
              <a:rPr lang="en-US" sz="2800" dirty="0" smtClean="0"/>
              <a:t>(contd..)</a:t>
            </a:r>
            <a:endParaRPr lang="en-US" sz="2800" dirty="0"/>
          </a:p>
        </p:txBody>
      </p:sp>
      <p:sp>
        <p:nvSpPr>
          <p:cNvPr id="3" name="Content Placeholder 2"/>
          <p:cNvSpPr>
            <a:spLocks noGrp="1"/>
          </p:cNvSpPr>
          <p:nvPr>
            <p:ph idx="1"/>
          </p:nvPr>
        </p:nvSpPr>
        <p:spPr/>
        <p:txBody>
          <a:bodyPr>
            <a:normAutofit fontScale="85000" lnSpcReduction="20000"/>
          </a:bodyPr>
          <a:lstStyle/>
          <a:p>
            <a:r>
              <a:rPr lang="en-US" dirty="0" smtClean="0"/>
              <a:t>Information/Communication models</a:t>
            </a:r>
          </a:p>
          <a:p>
            <a:pPr lvl="1"/>
            <a:r>
              <a:rPr lang="en-US" dirty="0" smtClean="0"/>
              <a:t>System</a:t>
            </a:r>
          </a:p>
          <a:p>
            <a:pPr lvl="1"/>
            <a:r>
              <a:rPr lang="en-US" dirty="0" smtClean="0"/>
              <a:t>Dataflow</a:t>
            </a:r>
          </a:p>
          <a:p>
            <a:pPr lvl="1"/>
            <a:r>
              <a:rPr lang="en-US" dirty="0" smtClean="0"/>
              <a:t>Logical Data</a:t>
            </a:r>
          </a:p>
          <a:p>
            <a:r>
              <a:rPr lang="en-US" dirty="0" smtClean="0"/>
              <a:t>Process Models</a:t>
            </a:r>
          </a:p>
          <a:p>
            <a:pPr lvl="1"/>
            <a:r>
              <a:rPr lang="en-US" dirty="0" smtClean="0"/>
              <a:t>Functional decomposition</a:t>
            </a:r>
          </a:p>
          <a:p>
            <a:pPr lvl="1"/>
            <a:r>
              <a:rPr lang="en-US" dirty="0" smtClean="0"/>
              <a:t>Event</a:t>
            </a:r>
          </a:p>
          <a:p>
            <a:pPr lvl="1"/>
            <a:r>
              <a:rPr lang="en-US" dirty="0" smtClean="0"/>
              <a:t>Use Case</a:t>
            </a:r>
          </a:p>
          <a:p>
            <a:pPr lvl="1"/>
            <a:r>
              <a:rPr lang="en-US" dirty="0" smtClean="0"/>
              <a:t>Flow Chart</a:t>
            </a:r>
          </a:p>
          <a:p>
            <a:pPr lvl="1"/>
            <a:r>
              <a:rPr lang="en-US" dirty="0" smtClean="0"/>
              <a:t>Work Flow</a:t>
            </a:r>
          </a:p>
          <a:p>
            <a:pPr lvl="1"/>
            <a:r>
              <a:rPr lang="en-US" dirty="0" smtClean="0"/>
              <a:t>Process</a:t>
            </a:r>
          </a:p>
          <a:p>
            <a:pPr lvl="1"/>
            <a:r>
              <a:rPr lang="en-US" dirty="0" smtClean="0"/>
              <a:t>Activity Diagram</a:t>
            </a:r>
            <a:endParaRPr lang="en-US" dirty="0"/>
          </a:p>
        </p:txBody>
      </p:sp>
    </p:spTree>
    <p:extLst>
      <p:ext uri="{BB962C8B-B14F-4D97-AF65-F5344CB8AC3E}">
        <p14:creationId xmlns:p14="http://schemas.microsoft.com/office/powerpoint/2010/main" val="134993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rmAutofit fontScale="90000"/>
          </a:bodyPr>
          <a:lstStyle/>
          <a:p>
            <a:r>
              <a:rPr lang="en-US" dirty="0" smtClean="0"/>
              <a:t>Introduction to Requirements Elicitation</a:t>
            </a:r>
            <a:endParaRPr lang="en-US" dirty="0"/>
          </a:p>
        </p:txBody>
      </p:sp>
    </p:spTree>
    <p:extLst>
      <p:ext uri="{BB962C8B-B14F-4D97-AF65-F5344CB8AC3E}">
        <p14:creationId xmlns:p14="http://schemas.microsoft.com/office/powerpoint/2010/main" val="17539110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03/04/2012</a:t>
            </a:r>
            <a:endParaRPr lang="en-US" dirty="0"/>
          </a:p>
        </p:txBody>
      </p:sp>
    </p:spTree>
    <p:extLst>
      <p:ext uri="{BB962C8B-B14F-4D97-AF65-F5344CB8AC3E}">
        <p14:creationId xmlns:p14="http://schemas.microsoft.com/office/powerpoint/2010/main" val="1157417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Risk</a:t>
            </a:r>
            <a:endParaRPr lang="en-US" dirty="0"/>
          </a:p>
        </p:txBody>
      </p:sp>
      <p:sp>
        <p:nvSpPr>
          <p:cNvPr id="3" name="Content Placeholder 2"/>
          <p:cNvSpPr>
            <a:spLocks noGrp="1"/>
          </p:cNvSpPr>
          <p:nvPr>
            <p:ph idx="1"/>
          </p:nvPr>
        </p:nvSpPr>
        <p:spPr/>
        <p:txBody>
          <a:bodyPr>
            <a:normAutofit/>
          </a:bodyPr>
          <a:lstStyle/>
          <a:p>
            <a:r>
              <a:rPr lang="en-US" dirty="0" smtClean="0"/>
              <a:t>What is risk ?</a:t>
            </a:r>
          </a:p>
          <a:p>
            <a:pPr lvl="1"/>
            <a:r>
              <a:rPr lang="en-US" dirty="0" smtClean="0"/>
              <a:t>Any possible, future event that may affect the project in someway.</a:t>
            </a:r>
          </a:p>
          <a:p>
            <a:pPr lvl="1"/>
            <a:r>
              <a:rPr lang="en-US" dirty="0" smtClean="0"/>
              <a:t>Risk can be either positive(an opportunity)  or negative (threat).</a:t>
            </a:r>
          </a:p>
          <a:p>
            <a:pPr lvl="2"/>
            <a:r>
              <a:rPr lang="en-US" sz="2900" dirty="0" smtClean="0"/>
              <a:t>Often </a:t>
            </a:r>
            <a:r>
              <a:rPr lang="en-US" sz="2900" dirty="0"/>
              <a:t>positive risks are ignored by project teams but can be worth </a:t>
            </a:r>
            <a:r>
              <a:rPr lang="en-US" sz="2900" dirty="0" smtClean="0"/>
              <a:t>exploring</a:t>
            </a:r>
          </a:p>
          <a:p>
            <a:pPr marL="457200" lvl="1" indent="0">
              <a:buNone/>
            </a:pPr>
            <a:endParaRPr lang="en-US" dirty="0"/>
          </a:p>
        </p:txBody>
      </p:sp>
    </p:spTree>
    <p:extLst>
      <p:ext uri="{BB962C8B-B14F-4D97-AF65-F5344CB8AC3E}">
        <p14:creationId xmlns:p14="http://schemas.microsoft.com/office/powerpoint/2010/main" val="245400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 Examples</a:t>
            </a:r>
            <a:endParaRPr lang="en-US" dirty="0"/>
          </a:p>
        </p:txBody>
      </p:sp>
      <p:sp>
        <p:nvSpPr>
          <p:cNvPr id="3" name="Content Placeholder 2"/>
          <p:cNvSpPr>
            <a:spLocks noGrp="1"/>
          </p:cNvSpPr>
          <p:nvPr>
            <p:ph idx="1"/>
          </p:nvPr>
        </p:nvSpPr>
        <p:spPr/>
        <p:txBody>
          <a:bodyPr>
            <a:normAutofit fontScale="62500" lnSpcReduction="20000"/>
          </a:bodyPr>
          <a:lstStyle/>
          <a:p>
            <a:r>
              <a:rPr lang="en-US" sz="3700" dirty="0"/>
              <a:t>Examples of positive risk</a:t>
            </a:r>
          </a:p>
          <a:p>
            <a:pPr lvl="1"/>
            <a:r>
              <a:rPr lang="en-US" sz="2900" dirty="0"/>
              <a:t>A new software provides a workflow for managing personal finances. An NGO needs a low-cost software to manage its micro-finance product, but best-matching product is out of their reach. Your product *might* meet most of the requirements, including being in the budget, if only they can tweak their workflow a bit</a:t>
            </a:r>
            <a:r>
              <a:rPr lang="en-US" sz="2900" dirty="0" smtClean="0"/>
              <a:t>.</a:t>
            </a:r>
          </a:p>
          <a:p>
            <a:pPr lvl="1"/>
            <a:r>
              <a:rPr lang="en-US" sz="2900" dirty="0"/>
              <a:t>Enabling technologies: The chance that a new technology becomes available or affordable during the lifetime of your project;</a:t>
            </a:r>
          </a:p>
          <a:p>
            <a:endParaRPr lang="en-US" b="1" dirty="0"/>
          </a:p>
          <a:p>
            <a:r>
              <a:rPr lang="en-US" b="1" dirty="0"/>
              <a:t> </a:t>
            </a:r>
            <a:r>
              <a:rPr lang="en-US" dirty="0"/>
              <a:t>Examples of Negative Requirements Risks</a:t>
            </a:r>
          </a:p>
          <a:p>
            <a:pPr lvl="1"/>
            <a:r>
              <a:rPr lang="en-US" dirty="0"/>
              <a:t>Changes to the regulatory or legal environment may be coming down the pipeline causing existing requirements to be come obsolete.</a:t>
            </a:r>
          </a:p>
          <a:p>
            <a:pPr lvl="1"/>
            <a:r>
              <a:rPr lang="en-US" dirty="0"/>
              <a:t>Requirements may be overly complex leading to a risk of poor understanding by the development team.</a:t>
            </a:r>
          </a:p>
          <a:p>
            <a:pPr lvl="1"/>
            <a:r>
              <a:rPr lang="en-US" dirty="0"/>
              <a:t>Insufficient time may be allocated to requirements gathering and definition resulting in gaps or errors in requirements</a:t>
            </a:r>
          </a:p>
          <a:p>
            <a:endParaRPr lang="en-US" dirty="0"/>
          </a:p>
        </p:txBody>
      </p:sp>
    </p:spTree>
    <p:extLst>
      <p:ext uri="{BB962C8B-B14F-4D97-AF65-F5344CB8AC3E}">
        <p14:creationId xmlns:p14="http://schemas.microsoft.com/office/powerpoint/2010/main" val="2244066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response strategies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Avoid</a:t>
            </a:r>
          </a:p>
          <a:p>
            <a:pPr lvl="1"/>
            <a:r>
              <a:rPr lang="en-US" dirty="0" smtClean="0"/>
              <a:t>Change the project plan to eliminate the risk. Ex: Revising the schedule to include more time for work or to eliminate risky activities.</a:t>
            </a:r>
          </a:p>
          <a:p>
            <a:r>
              <a:rPr lang="en-US" dirty="0" smtClean="0"/>
              <a:t>Transfer</a:t>
            </a:r>
          </a:p>
          <a:p>
            <a:pPr lvl="1"/>
            <a:r>
              <a:rPr lang="en-US" dirty="0" smtClean="0"/>
              <a:t>Shifts the impact of an adverse risk event to third party. Ex: Include writing fixed-price contracts with vendors and taking out insurance policies</a:t>
            </a:r>
          </a:p>
          <a:p>
            <a:r>
              <a:rPr lang="en-US" dirty="0" smtClean="0"/>
              <a:t>Mitigate</a:t>
            </a:r>
          </a:p>
          <a:p>
            <a:pPr lvl="1"/>
            <a:r>
              <a:rPr lang="en-US" dirty="0" smtClean="0"/>
              <a:t>Seeks to reduce the probability or impact of adverse risk events to an acceptable threshold. Ex: Including extra resource to the software development project to reduce the likelihood of finishing late, building a prototype to test a concept before production</a:t>
            </a:r>
          </a:p>
        </p:txBody>
      </p:sp>
    </p:spTree>
    <p:extLst>
      <p:ext uri="{BB962C8B-B14F-4D97-AF65-F5344CB8AC3E}">
        <p14:creationId xmlns:p14="http://schemas.microsoft.com/office/powerpoint/2010/main" val="182268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Accept</a:t>
            </a:r>
          </a:p>
          <a:p>
            <a:pPr lvl="1"/>
            <a:r>
              <a:rPr lang="en-US" dirty="0"/>
              <a:t>Simply dealing with the consequences of an adverse risk if it happens, either actively (by developing a contingency plan) or passively (just dealing with the consequences of the risk if it happens)</a:t>
            </a:r>
          </a:p>
          <a:p>
            <a:endParaRPr lang="en-US" dirty="0"/>
          </a:p>
        </p:txBody>
      </p:sp>
    </p:spTree>
    <p:extLst>
      <p:ext uri="{BB962C8B-B14F-4D97-AF65-F5344CB8AC3E}">
        <p14:creationId xmlns:p14="http://schemas.microsoft.com/office/powerpoint/2010/main" val="1674024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Work Plan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Defines the work to be accomplished during requirements elicitation and documentation</a:t>
            </a:r>
          </a:p>
          <a:p>
            <a:pPr lvl="1"/>
            <a:r>
              <a:rPr lang="en-US" dirty="0" smtClean="0"/>
              <a:t>Activities the team will perform</a:t>
            </a:r>
          </a:p>
          <a:p>
            <a:pPr lvl="1"/>
            <a:r>
              <a:rPr lang="en-US" dirty="0" smtClean="0"/>
              <a:t>Resources necessary</a:t>
            </a:r>
          </a:p>
          <a:p>
            <a:pPr lvl="1"/>
            <a:r>
              <a:rPr lang="en-US" dirty="0" smtClean="0"/>
              <a:t>Proposed budget</a:t>
            </a:r>
          </a:p>
          <a:p>
            <a:pPr lvl="1"/>
            <a:r>
              <a:rPr lang="en-US" dirty="0" smtClean="0"/>
              <a:t>Estimated budget</a:t>
            </a:r>
          </a:p>
          <a:p>
            <a:pPr lvl="1"/>
            <a:r>
              <a:rPr lang="en-US" dirty="0" smtClean="0"/>
              <a:t>Risks</a:t>
            </a:r>
          </a:p>
          <a:p>
            <a:pPr lvl="1"/>
            <a:r>
              <a:rPr lang="en-US" dirty="0" smtClean="0"/>
              <a:t>Deliverables</a:t>
            </a:r>
          </a:p>
          <a:p>
            <a:r>
              <a:rPr lang="en-US" dirty="0" smtClean="0"/>
              <a:t>Ensures nothing is forgotten</a:t>
            </a:r>
          </a:p>
          <a:p>
            <a:r>
              <a:rPr lang="en-US" dirty="0" smtClean="0"/>
              <a:t>Must be approved by the client acceptor</a:t>
            </a:r>
            <a:endParaRPr lang="en-US" dirty="0"/>
          </a:p>
        </p:txBody>
      </p:sp>
    </p:spTree>
    <p:extLst>
      <p:ext uri="{BB962C8B-B14F-4D97-AF65-F5344CB8AC3E}">
        <p14:creationId xmlns:p14="http://schemas.microsoft.com/office/powerpoint/2010/main" val="18461954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RWP do ?</a:t>
            </a:r>
            <a:endParaRPr lang="en-US" dirty="0"/>
          </a:p>
        </p:txBody>
      </p:sp>
      <p:sp>
        <p:nvSpPr>
          <p:cNvPr id="3" name="Content Placeholder 2"/>
          <p:cNvSpPr>
            <a:spLocks noGrp="1"/>
          </p:cNvSpPr>
          <p:nvPr>
            <p:ph idx="1"/>
          </p:nvPr>
        </p:nvSpPr>
        <p:spPr/>
        <p:txBody>
          <a:bodyPr>
            <a:normAutofit lnSpcReduction="10000"/>
          </a:bodyPr>
          <a:lstStyle/>
          <a:p>
            <a:r>
              <a:rPr lang="en-US" dirty="0" smtClean="0"/>
              <a:t>By documenting the Requirements Elicitation Plan BA ensures that …</a:t>
            </a:r>
          </a:p>
          <a:p>
            <a:pPr lvl="1"/>
            <a:r>
              <a:rPr lang="en-US" dirty="0" smtClean="0"/>
              <a:t>All requirement activities are captured</a:t>
            </a:r>
          </a:p>
          <a:p>
            <a:pPr lvl="1"/>
            <a:r>
              <a:rPr lang="en-US" dirty="0" smtClean="0"/>
              <a:t>Appropriate elicitation techniques and methods are selected</a:t>
            </a:r>
          </a:p>
          <a:p>
            <a:pPr lvl="1"/>
            <a:r>
              <a:rPr lang="en-US" dirty="0" smtClean="0"/>
              <a:t>Expectations are set with all stake holders</a:t>
            </a:r>
          </a:p>
          <a:p>
            <a:pPr lvl="1"/>
            <a:r>
              <a:rPr lang="en-US" dirty="0" smtClean="0"/>
              <a:t>Resources are available</a:t>
            </a:r>
          </a:p>
          <a:p>
            <a:pPr lvl="1"/>
            <a:r>
              <a:rPr lang="en-US" dirty="0" smtClean="0"/>
              <a:t>Risk strategies are in place</a:t>
            </a:r>
          </a:p>
          <a:p>
            <a:pPr lvl="1"/>
            <a:r>
              <a:rPr lang="en-US" dirty="0" smtClean="0"/>
              <a:t>Elicitation is coordinated with other project tasks</a:t>
            </a:r>
          </a:p>
          <a:p>
            <a:endParaRPr lang="en-US" dirty="0"/>
          </a:p>
        </p:txBody>
      </p:sp>
    </p:spTree>
    <p:extLst>
      <p:ext uri="{BB962C8B-B14F-4D97-AF65-F5344CB8AC3E}">
        <p14:creationId xmlns:p14="http://schemas.microsoft.com/office/powerpoint/2010/main" val="3723486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Further reading..</a:t>
            </a:r>
          </a:p>
          <a:p>
            <a:r>
              <a:rPr lang="en-US" dirty="0">
                <a:hlinkClick r:id="rId2"/>
              </a:rPr>
              <a:t>http://www.cs.toronto.edu/~</a:t>
            </a:r>
            <a:r>
              <a:rPr lang="en-US" dirty="0" smtClean="0">
                <a:hlinkClick r:id="rId2"/>
              </a:rPr>
              <a:t>sme/CSC2106S/slides/04-elicitation-techniques.pdf</a:t>
            </a:r>
            <a:endParaRPr lang="en-US" dirty="0" smtClean="0"/>
          </a:p>
          <a:p>
            <a:r>
              <a:rPr lang="en-US" dirty="0">
                <a:hlinkClick r:id="rId3"/>
              </a:rPr>
              <a:t>http://www.csee.wvu.edu/~katerina/Teaching/CS-230-Spring-2006/Requirements-Elicitation-Techniques-Notes-Format.pdf</a:t>
            </a:r>
            <a:endParaRPr lang="en-US" dirty="0"/>
          </a:p>
        </p:txBody>
      </p:sp>
    </p:spTree>
    <p:extLst>
      <p:ext uri="{BB962C8B-B14F-4D97-AF65-F5344CB8AC3E}">
        <p14:creationId xmlns:p14="http://schemas.microsoft.com/office/powerpoint/2010/main" val="19316568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work</a:t>
            </a:r>
            <a:endParaRPr lang="en-US" dirty="0"/>
          </a:p>
        </p:txBody>
      </p:sp>
      <p:sp>
        <p:nvSpPr>
          <p:cNvPr id="3" name="Content Placeholder 2"/>
          <p:cNvSpPr>
            <a:spLocks noGrp="1"/>
          </p:cNvSpPr>
          <p:nvPr>
            <p:ph idx="1"/>
          </p:nvPr>
        </p:nvSpPr>
        <p:spPr/>
        <p:txBody>
          <a:bodyPr/>
          <a:lstStyle/>
          <a:p>
            <a:r>
              <a:rPr lang="en-US" dirty="0" smtClean="0"/>
              <a:t>How RWP is used?</a:t>
            </a:r>
          </a:p>
          <a:p>
            <a:endParaRPr lang="en-US" dirty="0"/>
          </a:p>
        </p:txBody>
      </p:sp>
    </p:spTree>
    <p:extLst>
      <p:ext uri="{BB962C8B-B14F-4D97-AF65-F5344CB8AC3E}">
        <p14:creationId xmlns:p14="http://schemas.microsoft.com/office/powerpoint/2010/main" val="22894465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Requirements</a:t>
            </a:r>
            <a:endParaRPr lang="en-US" dirty="0"/>
          </a:p>
        </p:txBody>
      </p:sp>
      <p:sp>
        <p:nvSpPr>
          <p:cNvPr id="3" name="Content Placeholder 2"/>
          <p:cNvSpPr>
            <a:spLocks noGrp="1"/>
          </p:cNvSpPr>
          <p:nvPr>
            <p:ph idx="1"/>
          </p:nvPr>
        </p:nvSpPr>
        <p:spPr/>
        <p:txBody>
          <a:bodyPr>
            <a:normAutofit/>
          </a:bodyPr>
          <a:lstStyle/>
          <a:p>
            <a:r>
              <a:rPr lang="en-US" dirty="0" smtClean="0"/>
              <a:t>Checklist</a:t>
            </a:r>
          </a:p>
          <a:p>
            <a:pPr lvl="1"/>
            <a:r>
              <a:rPr lang="en-US" dirty="0" smtClean="0"/>
              <a:t>Accurate</a:t>
            </a:r>
          </a:p>
          <a:p>
            <a:pPr lvl="1"/>
            <a:r>
              <a:rPr lang="en-US" dirty="0" smtClean="0"/>
              <a:t>Consistent</a:t>
            </a:r>
          </a:p>
          <a:p>
            <a:pPr lvl="1"/>
            <a:r>
              <a:rPr lang="en-US" dirty="0" smtClean="0"/>
              <a:t>Feasible</a:t>
            </a:r>
          </a:p>
          <a:p>
            <a:pPr lvl="1"/>
            <a:r>
              <a:rPr lang="en-US" dirty="0" smtClean="0"/>
              <a:t>Able to be validated</a:t>
            </a:r>
          </a:p>
          <a:p>
            <a:pPr lvl="1"/>
            <a:r>
              <a:rPr lang="en-US" dirty="0" smtClean="0"/>
              <a:t>Clear and simple to understand</a:t>
            </a:r>
          </a:p>
          <a:p>
            <a:pPr lvl="1"/>
            <a:r>
              <a:rPr lang="en-US" dirty="0" smtClean="0"/>
              <a:t>Numbered for reference</a:t>
            </a:r>
          </a:p>
          <a:p>
            <a:pPr lvl="1"/>
            <a:r>
              <a:rPr lang="en-US" dirty="0" err="1" smtClean="0"/>
              <a:t>Noncoupled</a:t>
            </a:r>
            <a:r>
              <a:rPr lang="en-US" dirty="0" smtClean="0"/>
              <a:t> requirements</a:t>
            </a:r>
            <a:endParaRPr lang="en-US" dirty="0" smtClean="0"/>
          </a:p>
          <a:p>
            <a:endParaRPr lang="en-US" dirty="0"/>
          </a:p>
        </p:txBody>
      </p:sp>
    </p:spTree>
    <p:extLst>
      <p:ext uri="{BB962C8B-B14F-4D97-AF65-F5344CB8AC3E}">
        <p14:creationId xmlns:p14="http://schemas.microsoft.com/office/powerpoint/2010/main" val="2662034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idx="1"/>
          </p:nvPr>
        </p:nvSpPr>
        <p:spPr/>
        <p:txBody>
          <a:bodyPr/>
          <a:lstStyle/>
          <a:p>
            <a:r>
              <a:rPr lang="en-US" dirty="0" smtClean="0"/>
              <a:t>What is a Project ?</a:t>
            </a:r>
          </a:p>
          <a:p>
            <a:pPr lvl="1"/>
            <a:r>
              <a:rPr lang="en-US" dirty="0" smtClean="0"/>
              <a:t>A temporary endeavor undertaken to create a unique product, service or result – PMBOK</a:t>
            </a:r>
          </a:p>
          <a:p>
            <a:r>
              <a:rPr lang="en-US" dirty="0" smtClean="0"/>
              <a:t>Why do project fail ?</a:t>
            </a:r>
          </a:p>
          <a:p>
            <a:pPr lvl="1"/>
            <a:r>
              <a:rPr lang="en-US" dirty="0" smtClean="0"/>
              <a:t>Lack of user involvement in design and development.</a:t>
            </a:r>
          </a:p>
          <a:p>
            <a:pPr lvl="1"/>
            <a:r>
              <a:rPr lang="en-US" dirty="0" smtClean="0"/>
              <a:t>Poorly defined or incomplete requirements.</a:t>
            </a:r>
          </a:p>
          <a:p>
            <a:pPr lvl="1"/>
            <a:r>
              <a:rPr lang="en-US" dirty="0" smtClean="0"/>
              <a:t>Changing requirements and specification.</a:t>
            </a:r>
          </a:p>
          <a:p>
            <a:pPr marL="0" indent="0">
              <a:buNone/>
            </a:pPr>
            <a:endParaRPr lang="en-US" dirty="0"/>
          </a:p>
        </p:txBody>
      </p:sp>
    </p:spTree>
    <p:extLst>
      <p:ext uri="{BB962C8B-B14F-4D97-AF65-F5344CB8AC3E}">
        <p14:creationId xmlns:p14="http://schemas.microsoft.com/office/powerpoint/2010/main" val="5491204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Validation Techniques</a:t>
            </a:r>
          </a:p>
          <a:p>
            <a:pPr lvl="1"/>
            <a:r>
              <a:rPr lang="en-US" dirty="0"/>
              <a:t>Desk Checking</a:t>
            </a:r>
          </a:p>
          <a:p>
            <a:pPr lvl="1"/>
            <a:r>
              <a:rPr lang="en-US" dirty="0"/>
              <a:t>Walk-through</a:t>
            </a:r>
          </a:p>
          <a:p>
            <a:pPr lvl="1"/>
            <a:r>
              <a:rPr lang="en-US" dirty="0"/>
              <a:t>Peer review</a:t>
            </a:r>
          </a:p>
          <a:p>
            <a:endParaRPr lang="en-US" dirty="0"/>
          </a:p>
        </p:txBody>
      </p:sp>
    </p:spTree>
    <p:extLst>
      <p:ext uri="{BB962C8B-B14F-4D97-AF65-F5344CB8AC3E}">
        <p14:creationId xmlns:p14="http://schemas.microsoft.com/office/powerpoint/2010/main" val="2884958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Desk Checking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Read documents through without documenting defects</a:t>
            </a:r>
          </a:p>
          <a:p>
            <a:r>
              <a:rPr lang="en-US" dirty="0" smtClean="0"/>
              <a:t>Read checklist through to remember particular points to consider</a:t>
            </a:r>
          </a:p>
          <a:p>
            <a:r>
              <a:rPr lang="en-US" dirty="0" smtClean="0"/>
              <a:t>Determine whether any major aspects are missing and document those</a:t>
            </a:r>
          </a:p>
          <a:p>
            <a:r>
              <a:rPr lang="en-US" dirty="0" smtClean="0"/>
              <a:t>Determine whether the document structure is clear and then document it</a:t>
            </a:r>
          </a:p>
          <a:p>
            <a:r>
              <a:rPr lang="en-US" dirty="0" smtClean="0"/>
              <a:t>Reread document with checklist in mind</a:t>
            </a:r>
          </a:p>
          <a:p>
            <a:r>
              <a:rPr lang="en-US" dirty="0" smtClean="0"/>
              <a:t>Record defects and queries noticed</a:t>
            </a:r>
          </a:p>
          <a:p>
            <a:r>
              <a:rPr lang="en-US" dirty="0" smtClean="0"/>
              <a:t>Send list to author and keep a copy</a:t>
            </a:r>
          </a:p>
          <a:p>
            <a:endParaRPr lang="en-US" dirty="0"/>
          </a:p>
        </p:txBody>
      </p:sp>
    </p:spTree>
    <p:extLst>
      <p:ext uri="{BB962C8B-B14F-4D97-AF65-F5344CB8AC3E}">
        <p14:creationId xmlns:p14="http://schemas.microsoft.com/office/powerpoint/2010/main" val="3305474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Walk-Through</a:t>
            </a:r>
            <a:endParaRPr lang="en-US" dirty="0"/>
          </a:p>
        </p:txBody>
      </p:sp>
      <p:sp>
        <p:nvSpPr>
          <p:cNvPr id="3" name="Content Placeholder 2"/>
          <p:cNvSpPr>
            <a:spLocks noGrp="1"/>
          </p:cNvSpPr>
          <p:nvPr>
            <p:ph idx="1"/>
          </p:nvPr>
        </p:nvSpPr>
        <p:spPr/>
        <p:txBody>
          <a:bodyPr/>
          <a:lstStyle/>
          <a:p>
            <a:r>
              <a:rPr lang="en-US" dirty="0" smtClean="0"/>
              <a:t>Group assessment takes place to find defects</a:t>
            </a:r>
          </a:p>
          <a:p>
            <a:r>
              <a:rPr lang="en-US" dirty="0" smtClean="0"/>
              <a:t>Usually 10 or fewer stakeholders are present</a:t>
            </a:r>
          </a:p>
          <a:p>
            <a:r>
              <a:rPr lang="en-US" dirty="0" smtClean="0"/>
              <a:t>Author is usually present</a:t>
            </a:r>
          </a:p>
          <a:p>
            <a:r>
              <a:rPr lang="en-US" dirty="0" smtClean="0"/>
              <a:t>Group “walk through” the document page by page, looking for and recording defects</a:t>
            </a:r>
          </a:p>
          <a:p>
            <a:r>
              <a:rPr lang="en-US" dirty="0" smtClean="0"/>
              <a:t>Checklist may be helpful to guide the process</a:t>
            </a:r>
          </a:p>
          <a:p>
            <a:r>
              <a:rPr lang="en-US" dirty="0" smtClean="0"/>
              <a:t>Chairperson or author makes list of defects and queries for later document revision</a:t>
            </a:r>
            <a:endParaRPr lang="en-US" dirty="0"/>
          </a:p>
        </p:txBody>
      </p:sp>
    </p:spTree>
    <p:extLst>
      <p:ext uri="{BB962C8B-B14F-4D97-AF65-F5344CB8AC3E}">
        <p14:creationId xmlns:p14="http://schemas.microsoft.com/office/powerpoint/2010/main" val="1024254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Peer review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Is similar to walk-through</a:t>
            </a:r>
          </a:p>
          <a:p>
            <a:r>
              <a:rPr lang="en-US" dirty="0" smtClean="0"/>
              <a:t>Is highly structured</a:t>
            </a:r>
          </a:p>
          <a:p>
            <a:r>
              <a:rPr lang="en-US" dirty="0" smtClean="0"/>
              <a:t>Has a set of rules that must be followed</a:t>
            </a:r>
          </a:p>
          <a:p>
            <a:r>
              <a:rPr lang="en-US" dirty="0" smtClean="0"/>
              <a:t>Is suitable for validating the BRDs in high-risk projects</a:t>
            </a:r>
          </a:p>
          <a:p>
            <a:r>
              <a:rPr lang="en-US" dirty="0" smtClean="0"/>
              <a:t>Has a goal of finding as many defects as possible</a:t>
            </a:r>
          </a:p>
          <a:p>
            <a:r>
              <a:rPr lang="en-US" dirty="0" smtClean="0"/>
              <a:t>For large and high risk  projects – 2 peer reviews (one before BRD sign off and one before implementation)</a:t>
            </a:r>
            <a:endParaRPr lang="en-US" dirty="0"/>
          </a:p>
        </p:txBody>
      </p:sp>
    </p:spTree>
    <p:extLst>
      <p:ext uri="{BB962C8B-B14F-4D97-AF65-F5344CB8AC3E}">
        <p14:creationId xmlns:p14="http://schemas.microsoft.com/office/powerpoint/2010/main" val="4217845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Peer review rules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Only peers are in the group ( no management)</a:t>
            </a:r>
          </a:p>
          <a:p>
            <a:r>
              <a:rPr lang="en-US" dirty="0" smtClean="0"/>
              <a:t>Peer groups consists of 4-5 members, each with a specific role</a:t>
            </a:r>
          </a:p>
          <a:p>
            <a:r>
              <a:rPr lang="en-US" dirty="0" smtClean="0"/>
              <a:t>Each member prepares for the meeting by performing an individual review using checklist</a:t>
            </a:r>
          </a:p>
          <a:p>
            <a:r>
              <a:rPr lang="en-US" dirty="0" smtClean="0"/>
              <a:t>Each member must bring a list of defects found</a:t>
            </a:r>
          </a:p>
          <a:p>
            <a:r>
              <a:rPr lang="en-US" dirty="0" smtClean="0"/>
              <a:t>Reviews last no more than two hours (including a small break)</a:t>
            </a:r>
          </a:p>
          <a:p>
            <a:r>
              <a:rPr lang="en-US" dirty="0" smtClean="0"/>
              <a:t>Goal is to find defects only (not solutions)</a:t>
            </a:r>
            <a:endParaRPr lang="en-US" dirty="0"/>
          </a:p>
        </p:txBody>
      </p:sp>
    </p:spTree>
    <p:extLst>
      <p:ext uri="{BB962C8B-B14F-4D97-AF65-F5344CB8AC3E}">
        <p14:creationId xmlns:p14="http://schemas.microsoft.com/office/powerpoint/2010/main" val="1593555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Peer Review </a:t>
            </a:r>
            <a:r>
              <a:rPr lang="en-US" dirty="0"/>
              <a:t>R</a:t>
            </a:r>
            <a:r>
              <a:rPr lang="en-US" dirty="0" smtClean="0"/>
              <a:t>oles</a:t>
            </a:r>
            <a:endParaRPr lang="en-US" dirty="0"/>
          </a:p>
        </p:txBody>
      </p:sp>
      <p:sp>
        <p:nvSpPr>
          <p:cNvPr id="3" name="Content Placeholder 2"/>
          <p:cNvSpPr>
            <a:spLocks noGrp="1"/>
          </p:cNvSpPr>
          <p:nvPr>
            <p:ph idx="1"/>
          </p:nvPr>
        </p:nvSpPr>
        <p:spPr/>
        <p:txBody>
          <a:bodyPr/>
          <a:lstStyle/>
          <a:p>
            <a:r>
              <a:rPr lang="en-US" dirty="0" smtClean="0"/>
              <a:t>Reviewers</a:t>
            </a:r>
          </a:p>
          <a:p>
            <a:r>
              <a:rPr lang="en-US" dirty="0" smtClean="0"/>
              <a:t>Group dynamic roles</a:t>
            </a:r>
          </a:p>
          <a:p>
            <a:pPr lvl="2"/>
            <a:r>
              <a:rPr lang="en-US" dirty="0" smtClean="0"/>
              <a:t>Author</a:t>
            </a:r>
          </a:p>
          <a:p>
            <a:pPr lvl="2"/>
            <a:r>
              <a:rPr lang="en-US" dirty="0" smtClean="0"/>
              <a:t>Moderator</a:t>
            </a:r>
          </a:p>
          <a:p>
            <a:pPr lvl="2"/>
            <a:r>
              <a:rPr lang="en-US" dirty="0" smtClean="0"/>
              <a:t>Reader</a:t>
            </a:r>
          </a:p>
          <a:p>
            <a:pPr lvl="2"/>
            <a:r>
              <a:rPr lang="en-US" dirty="0" smtClean="0"/>
              <a:t>Recorder</a:t>
            </a:r>
          </a:p>
          <a:p>
            <a:pPr lvl="2"/>
            <a:r>
              <a:rPr lang="en-US" dirty="0" smtClean="0"/>
              <a:t>Timer</a:t>
            </a:r>
            <a:endParaRPr lang="en-US" dirty="0"/>
          </a:p>
        </p:txBody>
      </p:sp>
    </p:spTree>
    <p:extLst>
      <p:ext uri="{BB962C8B-B14F-4D97-AF65-F5344CB8AC3E}">
        <p14:creationId xmlns:p14="http://schemas.microsoft.com/office/powerpoint/2010/main" val="3545188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 and approvals</a:t>
            </a:r>
            <a:endParaRPr lang="en-US" dirty="0"/>
          </a:p>
        </p:txBody>
      </p:sp>
      <p:sp>
        <p:nvSpPr>
          <p:cNvPr id="3" name="Content Placeholder 2"/>
          <p:cNvSpPr>
            <a:spLocks noGrp="1"/>
          </p:cNvSpPr>
          <p:nvPr>
            <p:ph idx="1"/>
          </p:nvPr>
        </p:nvSpPr>
        <p:spPr/>
        <p:txBody>
          <a:bodyPr/>
          <a:lstStyle/>
          <a:p>
            <a:r>
              <a:rPr lang="en-US" dirty="0" smtClean="0"/>
              <a:t>Client acceptor must assess the BRD</a:t>
            </a:r>
          </a:p>
          <a:p>
            <a:r>
              <a:rPr lang="en-US" dirty="0" smtClean="0"/>
              <a:t>Signatory approval by client acceptor signals ends of Analysis phase</a:t>
            </a:r>
          </a:p>
          <a:p>
            <a:r>
              <a:rPr lang="en-US" dirty="0" smtClean="0"/>
              <a:t>Management review follows in order to determine whether to-</a:t>
            </a:r>
          </a:p>
          <a:p>
            <a:pPr lvl="3"/>
            <a:r>
              <a:rPr lang="en-US" dirty="0"/>
              <a:t> </a:t>
            </a:r>
            <a:r>
              <a:rPr lang="en-US" dirty="0" smtClean="0"/>
              <a:t>Move to the next project phase</a:t>
            </a:r>
          </a:p>
          <a:p>
            <a:pPr lvl="3"/>
            <a:r>
              <a:rPr lang="en-US" dirty="0" smtClean="0"/>
              <a:t>Repeat the last project phase</a:t>
            </a:r>
          </a:p>
          <a:p>
            <a:pPr lvl="3"/>
            <a:r>
              <a:rPr lang="en-US" dirty="0" smtClean="0"/>
              <a:t>Abandon the project</a:t>
            </a:r>
            <a:endParaRPr lang="en-US" dirty="0"/>
          </a:p>
        </p:txBody>
      </p:sp>
    </p:spTree>
    <p:extLst>
      <p:ext uri="{BB962C8B-B14F-4D97-AF65-F5344CB8AC3E}">
        <p14:creationId xmlns:p14="http://schemas.microsoft.com/office/powerpoint/2010/main" val="11178755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Change Revisited</a:t>
            </a:r>
            <a:endParaRPr lang="en-US" dirty="0"/>
          </a:p>
        </p:txBody>
      </p:sp>
      <p:sp>
        <p:nvSpPr>
          <p:cNvPr id="3" name="Content Placeholder 2"/>
          <p:cNvSpPr>
            <a:spLocks noGrp="1"/>
          </p:cNvSpPr>
          <p:nvPr>
            <p:ph idx="1"/>
          </p:nvPr>
        </p:nvSpPr>
        <p:spPr/>
        <p:txBody>
          <a:bodyPr/>
          <a:lstStyle/>
          <a:p>
            <a:r>
              <a:rPr lang="en-US" dirty="0" smtClean="0"/>
              <a:t>During elicitation, BRD is – </a:t>
            </a:r>
          </a:p>
          <a:p>
            <a:pPr lvl="1"/>
            <a:r>
              <a:rPr lang="en-US" dirty="0" smtClean="0"/>
              <a:t>A “living document”</a:t>
            </a:r>
          </a:p>
          <a:p>
            <a:pPr lvl="1"/>
            <a:r>
              <a:rPr lang="en-US" dirty="0" smtClean="0"/>
              <a:t>Subject to change</a:t>
            </a:r>
          </a:p>
          <a:p>
            <a:r>
              <a:rPr lang="en-US" dirty="0" smtClean="0"/>
              <a:t>Once the BRD has been approved and signed </a:t>
            </a:r>
          </a:p>
          <a:p>
            <a:pPr lvl="1"/>
            <a:r>
              <a:rPr lang="en-US" dirty="0" smtClean="0"/>
              <a:t>It becomes a contract for solution development</a:t>
            </a:r>
          </a:p>
          <a:p>
            <a:pPr lvl="1"/>
            <a:r>
              <a:rPr lang="en-US" dirty="0" smtClean="0"/>
              <a:t>Future changes must be made through the documented change control process</a:t>
            </a:r>
          </a:p>
          <a:p>
            <a:endParaRPr lang="en-US" dirty="0"/>
          </a:p>
        </p:txBody>
      </p:sp>
    </p:spTree>
    <p:extLst>
      <p:ext uri="{BB962C8B-B14F-4D97-AF65-F5344CB8AC3E}">
        <p14:creationId xmlns:p14="http://schemas.microsoft.com/office/powerpoint/2010/main" val="30272589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Happens Next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 remains involved in requirements management, solution testing, and risk decision support</a:t>
            </a:r>
          </a:p>
          <a:p>
            <a:r>
              <a:rPr lang="en-US" dirty="0" smtClean="0"/>
              <a:t>Primary focus remains on end-user requirements and whether they are met</a:t>
            </a:r>
          </a:p>
          <a:p>
            <a:r>
              <a:rPr lang="en-US" dirty="0" smtClean="0"/>
              <a:t>Typical tasks include -</a:t>
            </a:r>
          </a:p>
          <a:p>
            <a:pPr lvl="2"/>
            <a:r>
              <a:rPr lang="en-US" dirty="0" smtClean="0"/>
              <a:t>Test plan development</a:t>
            </a:r>
          </a:p>
          <a:p>
            <a:pPr lvl="2"/>
            <a:r>
              <a:rPr lang="en-US" dirty="0" smtClean="0"/>
              <a:t>Usability testing</a:t>
            </a:r>
          </a:p>
          <a:p>
            <a:pPr lvl="2"/>
            <a:r>
              <a:rPr lang="en-US" dirty="0" smtClean="0"/>
              <a:t>User acceptance testing</a:t>
            </a:r>
          </a:p>
          <a:p>
            <a:pPr lvl="2"/>
            <a:r>
              <a:rPr lang="en-US" dirty="0" smtClean="0"/>
              <a:t>Managing changes to requirements</a:t>
            </a:r>
          </a:p>
          <a:p>
            <a:pPr lvl="2"/>
            <a:r>
              <a:rPr lang="en-US" dirty="0" smtClean="0"/>
              <a:t>Monitoring continued accuracy of requirements</a:t>
            </a:r>
          </a:p>
          <a:p>
            <a:pPr marL="914400" lvl="2"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4388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Key Messages</a:t>
            </a:r>
            <a:endParaRPr lang="en-US" dirty="0"/>
          </a:p>
        </p:txBody>
      </p:sp>
      <p:sp>
        <p:nvSpPr>
          <p:cNvPr id="3" name="Content Placeholder 2"/>
          <p:cNvSpPr>
            <a:spLocks noGrp="1"/>
          </p:cNvSpPr>
          <p:nvPr>
            <p:ph idx="1"/>
          </p:nvPr>
        </p:nvSpPr>
        <p:spPr/>
        <p:txBody>
          <a:bodyPr>
            <a:normAutofit fontScale="92500"/>
          </a:bodyPr>
          <a:lstStyle/>
          <a:p>
            <a:r>
              <a:rPr lang="en-US" dirty="0" smtClean="0"/>
              <a:t>BA must check the quality attributes of the BRD prior to stakeholder approval</a:t>
            </a:r>
          </a:p>
          <a:p>
            <a:r>
              <a:rPr lang="en-US" dirty="0" smtClean="0"/>
              <a:t>After BRD approval, changes to requirements are addressed through the change management process established by project manager</a:t>
            </a:r>
          </a:p>
          <a:p>
            <a:endParaRPr lang="en-US" dirty="0"/>
          </a:p>
          <a:p>
            <a:r>
              <a:rPr lang="en-US" dirty="0" smtClean="0"/>
              <a:t>BRD Template : </a:t>
            </a:r>
            <a:r>
              <a:rPr lang="en-US" sz="1900" dirty="0">
                <a:hlinkClick r:id="rId2"/>
              </a:rPr>
              <a:t>http://</a:t>
            </a:r>
            <a:r>
              <a:rPr lang="en-US" sz="1900" dirty="0" smtClean="0">
                <a:hlinkClick r:id="rId2"/>
              </a:rPr>
              <a:t>www.slideshare.net/Timothy212/business-requirements-document-brd</a:t>
            </a:r>
            <a:endParaRPr lang="en-US" sz="1900" dirty="0" smtClean="0"/>
          </a:p>
          <a:p>
            <a:r>
              <a:rPr lang="en-US" sz="1900" smtClean="0"/>
              <a:t>Sample BRD : </a:t>
            </a:r>
            <a:r>
              <a:rPr lang="en-US" sz="2000">
                <a:hlinkClick r:id="rId3"/>
              </a:rPr>
              <a:t>http://qaquestions.net/wp-content/uploads/2010/04/1.-Requirement-Document-Mercury-Tours.pdf</a:t>
            </a:r>
            <a:endParaRPr lang="en-US" sz="1900" dirty="0"/>
          </a:p>
        </p:txBody>
      </p:sp>
    </p:spTree>
    <p:extLst>
      <p:ext uri="{BB962C8B-B14F-4D97-AF65-F5344CB8AC3E}">
        <p14:creationId xmlns:p14="http://schemas.microsoft.com/office/powerpoint/2010/main" val="2296632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Analyst’s Role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Requirements Management</a:t>
            </a:r>
          </a:p>
          <a:p>
            <a:pPr lvl="1"/>
            <a:r>
              <a:rPr lang="en-US" dirty="0" smtClean="0"/>
              <a:t>Elicit Requirements</a:t>
            </a:r>
          </a:p>
          <a:p>
            <a:pPr lvl="1"/>
            <a:r>
              <a:rPr lang="en-US" dirty="0" smtClean="0"/>
              <a:t>Structure and document requirements</a:t>
            </a:r>
          </a:p>
          <a:p>
            <a:pPr lvl="1"/>
            <a:r>
              <a:rPr lang="en-US" dirty="0" smtClean="0"/>
              <a:t>Ensure that all requirements are valid, traceable, justifiable</a:t>
            </a:r>
          </a:p>
          <a:p>
            <a:pPr lvl="1"/>
            <a:r>
              <a:rPr lang="en-US" dirty="0" smtClean="0"/>
              <a:t>Manage requirements through development, testing, and delivery</a:t>
            </a:r>
          </a:p>
          <a:p>
            <a:r>
              <a:rPr lang="en-US" dirty="0" smtClean="0"/>
              <a:t>Communication</a:t>
            </a:r>
          </a:p>
          <a:p>
            <a:pPr lvl="1"/>
            <a:r>
              <a:rPr lang="en-US" dirty="0" smtClean="0"/>
              <a:t>Ensure that all stakeholders have a common understanding of the business environment</a:t>
            </a:r>
          </a:p>
          <a:p>
            <a:pPr lvl="1"/>
            <a:r>
              <a:rPr lang="en-US" dirty="0" smtClean="0"/>
              <a:t>Act as a liaison, translator, and communication bridge between non technical project stake  holders and the technical solution team.</a:t>
            </a:r>
          </a:p>
          <a:p>
            <a:pPr marL="457200" lvl="1" indent="0">
              <a:buNone/>
            </a:pPr>
            <a:endParaRPr lang="en-US" dirty="0" smtClean="0"/>
          </a:p>
          <a:p>
            <a:pPr marL="457200" lvl="1" indent="0">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16505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a:t>
            </a:r>
            <a:endParaRPr lang="en-US" dirty="0"/>
          </a:p>
        </p:txBody>
      </p:sp>
      <p:sp>
        <p:nvSpPr>
          <p:cNvPr id="3" name="Content Placeholder 2"/>
          <p:cNvSpPr>
            <a:spLocks noGrp="1"/>
          </p:cNvSpPr>
          <p:nvPr>
            <p:ph idx="1"/>
          </p:nvPr>
        </p:nvSpPr>
        <p:spPr/>
        <p:txBody>
          <a:bodyPr/>
          <a:lstStyle/>
          <a:p>
            <a:r>
              <a:rPr lang="en-US" dirty="0" smtClean="0"/>
              <a:t>Introduction to Business Analysis class is …</a:t>
            </a:r>
          </a:p>
          <a:p>
            <a:pPr marL="0" indent="0">
              <a:buNone/>
            </a:pPr>
            <a:r>
              <a:rPr lang="en-US" dirty="0"/>
              <a:t> </a:t>
            </a:r>
            <a:r>
              <a:rPr lang="en-US" dirty="0" smtClean="0"/>
              <a:t>  completed ..????</a:t>
            </a:r>
          </a:p>
          <a:p>
            <a:pPr marL="0" indent="0">
              <a:buNone/>
            </a:pPr>
            <a:endParaRPr lang="en-US" dirty="0"/>
          </a:p>
          <a:p>
            <a:r>
              <a:rPr lang="en-US" dirty="0" smtClean="0"/>
              <a:t>Haunting topic …????</a:t>
            </a:r>
          </a:p>
          <a:p>
            <a:r>
              <a:rPr lang="en-US" dirty="0" smtClean="0"/>
              <a:t>Use Cases.. Follows..</a:t>
            </a:r>
            <a:endParaRPr lang="en-US" dirty="0"/>
          </a:p>
        </p:txBody>
      </p:sp>
    </p:spTree>
    <p:extLst>
      <p:ext uri="{BB962C8B-B14F-4D97-AF65-F5344CB8AC3E}">
        <p14:creationId xmlns:p14="http://schemas.microsoft.com/office/powerpoint/2010/main" val="380775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heel(1)">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80">
                                          <p:stCondLst>
                                            <p:cond delay="0"/>
                                          </p:stCondLst>
                                        </p:cTn>
                                        <p:tgtEl>
                                          <p:spTgt spid="3">
                                            <p:txEl>
                                              <p:pRg st="4" end="4"/>
                                            </p:txEl>
                                          </p:spTgt>
                                        </p:tgtEl>
                                      </p:cBhvr>
                                    </p:animEffect>
                                    <p:anim calcmode="lin" valueType="num">
                                      <p:cBhvr>
                                        <p:cTn id="2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4" end="4"/>
                                            </p:txEl>
                                          </p:spTgt>
                                        </p:tgtEl>
                                      </p:cBhvr>
                                      <p:to x="100000" y="60000"/>
                                    </p:animScale>
                                    <p:animScale>
                                      <p:cBhvr>
                                        <p:cTn id="30" dur="166" decel="50000">
                                          <p:stCondLst>
                                            <p:cond delay="676"/>
                                          </p:stCondLst>
                                        </p:cTn>
                                        <p:tgtEl>
                                          <p:spTgt spid="3">
                                            <p:txEl>
                                              <p:pRg st="4" end="4"/>
                                            </p:txEl>
                                          </p:spTgt>
                                        </p:tgtEl>
                                      </p:cBhvr>
                                      <p:to x="100000" y="100000"/>
                                    </p:animScale>
                                    <p:animScale>
                                      <p:cBhvr>
                                        <p:cTn id="31" dur="26">
                                          <p:stCondLst>
                                            <p:cond delay="1312"/>
                                          </p:stCondLst>
                                        </p:cTn>
                                        <p:tgtEl>
                                          <p:spTgt spid="3">
                                            <p:txEl>
                                              <p:pRg st="4" end="4"/>
                                            </p:txEl>
                                          </p:spTgt>
                                        </p:tgtEl>
                                      </p:cBhvr>
                                      <p:to x="100000" y="80000"/>
                                    </p:animScale>
                                    <p:animScale>
                                      <p:cBhvr>
                                        <p:cTn id="32" dur="166" decel="50000">
                                          <p:stCondLst>
                                            <p:cond delay="1338"/>
                                          </p:stCondLst>
                                        </p:cTn>
                                        <p:tgtEl>
                                          <p:spTgt spid="3">
                                            <p:txEl>
                                              <p:pRg st="4" end="4"/>
                                            </p:txEl>
                                          </p:spTgt>
                                        </p:tgtEl>
                                      </p:cBhvr>
                                      <p:to x="100000" y="100000"/>
                                    </p:animScale>
                                    <p:animScale>
                                      <p:cBhvr>
                                        <p:cTn id="33" dur="26">
                                          <p:stCondLst>
                                            <p:cond delay="1642"/>
                                          </p:stCondLst>
                                        </p:cTn>
                                        <p:tgtEl>
                                          <p:spTgt spid="3">
                                            <p:txEl>
                                              <p:pRg st="4" end="4"/>
                                            </p:txEl>
                                          </p:spTgt>
                                        </p:tgtEl>
                                      </p:cBhvr>
                                      <p:to x="100000" y="90000"/>
                                    </p:animScale>
                                    <p:animScale>
                                      <p:cBhvr>
                                        <p:cTn id="34" dur="166" decel="50000">
                                          <p:stCondLst>
                                            <p:cond delay="1668"/>
                                          </p:stCondLst>
                                        </p:cTn>
                                        <p:tgtEl>
                                          <p:spTgt spid="3">
                                            <p:txEl>
                                              <p:pRg st="4" end="4"/>
                                            </p:txEl>
                                          </p:spTgt>
                                        </p:tgtEl>
                                      </p:cBhvr>
                                      <p:to x="100000" y="100000"/>
                                    </p:animScale>
                                    <p:animScale>
                                      <p:cBhvr>
                                        <p:cTn id="35" dur="26">
                                          <p:stCondLst>
                                            <p:cond delay="1808"/>
                                          </p:stCondLst>
                                        </p:cTn>
                                        <p:tgtEl>
                                          <p:spTgt spid="3">
                                            <p:txEl>
                                              <p:pRg st="4" end="4"/>
                                            </p:txEl>
                                          </p:spTgt>
                                        </p:tgtEl>
                                      </p:cBhvr>
                                      <p:to x="100000" y="95000"/>
                                    </p:animScale>
                                    <p:animScale>
                                      <p:cBhvr>
                                        <p:cTn id="36"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Business Analyst’s Role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Performance and process improvement</a:t>
            </a:r>
          </a:p>
          <a:p>
            <a:pPr lvl="1"/>
            <a:r>
              <a:rPr lang="en-US" dirty="0" smtClean="0"/>
              <a:t>Understand the structure, relationships, and business rules of the organization</a:t>
            </a:r>
          </a:p>
          <a:p>
            <a:pPr lvl="1"/>
            <a:r>
              <a:rPr lang="en-US" dirty="0" smtClean="0"/>
              <a:t>Understand business processes and identify the potential for improvement.</a:t>
            </a:r>
          </a:p>
          <a:p>
            <a:r>
              <a:rPr lang="en-US" dirty="0" smtClean="0"/>
              <a:t>Decision Support</a:t>
            </a:r>
          </a:p>
          <a:p>
            <a:pPr lvl="1"/>
            <a:r>
              <a:rPr lang="en-US" dirty="0" smtClean="0"/>
              <a:t>Gathering and documenting requirements makes risks visible, providing crucial decision support</a:t>
            </a:r>
          </a:p>
          <a:p>
            <a:pPr lvl="1"/>
            <a:r>
              <a:rPr lang="en-US" dirty="0" smtClean="0"/>
              <a:t>Business analysis lead to project cancellation if it has uncovered items representing unacceptable risk</a:t>
            </a:r>
          </a:p>
        </p:txBody>
      </p:sp>
    </p:spTree>
    <p:extLst>
      <p:ext uri="{BB962C8B-B14F-4D97-AF65-F5344CB8AC3E}">
        <p14:creationId xmlns:p14="http://schemas.microsoft.com/office/powerpoint/2010/main" val="312902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fontScale="92500"/>
          </a:bodyPr>
          <a:lstStyle/>
          <a:p>
            <a:r>
              <a:rPr lang="en-US" dirty="0" smtClean="0"/>
              <a:t>A documented condition or capability required to solve a problem or achieve an objective</a:t>
            </a:r>
          </a:p>
          <a:p>
            <a:r>
              <a:rPr lang="en-US" dirty="0" smtClean="0"/>
              <a:t>Answers who, what, where, when, how often and how much is needed to solved the problem</a:t>
            </a:r>
          </a:p>
          <a:p>
            <a:r>
              <a:rPr lang="en-US" dirty="0" smtClean="0"/>
              <a:t>Describes a performances; no mention of possible solutions.</a:t>
            </a:r>
          </a:p>
          <a:p>
            <a:r>
              <a:rPr lang="en-US" dirty="0" smtClean="0"/>
              <a:t>Requirements describe the functions and characteristics of a solution.</a:t>
            </a:r>
          </a:p>
          <a:p>
            <a:endParaRPr lang="en-US" dirty="0"/>
          </a:p>
        </p:txBody>
      </p:sp>
    </p:spTree>
    <p:extLst>
      <p:ext uri="{BB962C8B-B14F-4D97-AF65-F5344CB8AC3E}">
        <p14:creationId xmlns:p14="http://schemas.microsoft.com/office/powerpoint/2010/main" val="285408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Grades of Requirements</a:t>
            </a:r>
            <a:endParaRPr lang="en-US" dirty="0"/>
          </a:p>
        </p:txBody>
      </p:sp>
      <p:sp>
        <p:nvSpPr>
          <p:cNvPr id="3" name="Content Placeholder 2"/>
          <p:cNvSpPr>
            <a:spLocks noGrp="1"/>
          </p:cNvSpPr>
          <p:nvPr>
            <p:ph idx="1"/>
          </p:nvPr>
        </p:nvSpPr>
        <p:spPr>
          <a:xfrm>
            <a:off x="304800" y="1219200"/>
            <a:ext cx="8229600" cy="5334000"/>
          </a:xfrm>
        </p:spPr>
        <p:txBody>
          <a:bodyPr>
            <a:normAutofit fontScale="92500" lnSpcReduction="10000"/>
          </a:bodyPr>
          <a:lstStyle/>
          <a:p>
            <a:r>
              <a:rPr lang="en-US" dirty="0" smtClean="0"/>
              <a:t>Regulatory</a:t>
            </a:r>
          </a:p>
          <a:p>
            <a:pPr marL="400050" lvl="1" indent="0">
              <a:buNone/>
            </a:pPr>
            <a:r>
              <a:rPr lang="en-US" sz="2000" dirty="0" smtClean="0"/>
              <a:t>Ex: All ATMS must connect to standard utility power sources and must have a power backup approved by utility supply company.</a:t>
            </a:r>
          </a:p>
          <a:p>
            <a:r>
              <a:rPr lang="en-US" dirty="0" smtClean="0"/>
              <a:t>Business</a:t>
            </a:r>
          </a:p>
          <a:p>
            <a:pPr marL="400050" lvl="1" indent="0">
              <a:buNone/>
            </a:pPr>
            <a:r>
              <a:rPr lang="en-US" sz="1800" dirty="0" smtClean="0"/>
              <a:t> Ex: ATM based account transactions updates must occur in real time for accounts stored at the branch while foreign branch updates will occur via batch updates at the end of the business day.</a:t>
            </a:r>
          </a:p>
          <a:p>
            <a:r>
              <a:rPr lang="en-US" dirty="0" smtClean="0"/>
              <a:t>User</a:t>
            </a:r>
          </a:p>
          <a:p>
            <a:pPr marL="400050" lvl="1" indent="0">
              <a:buNone/>
            </a:pPr>
            <a:r>
              <a:rPr lang="en-US" sz="2000" dirty="0" smtClean="0"/>
              <a:t>Ex: The system must complete a standard withdrawal from a personal account in less than two minutes for a first-time user.</a:t>
            </a:r>
          </a:p>
          <a:p>
            <a:r>
              <a:rPr lang="en-US" dirty="0" smtClean="0"/>
              <a:t>Functional (System) </a:t>
            </a:r>
            <a:br>
              <a:rPr lang="en-US" dirty="0" smtClean="0"/>
            </a:br>
            <a:r>
              <a:rPr lang="en-US" sz="2200" dirty="0" smtClean="0"/>
              <a:t>Ex: The system must provide users with the ability to select whether they want a hard copy receipt before completing the transaction.</a:t>
            </a:r>
          </a:p>
          <a:p>
            <a:r>
              <a:rPr lang="en-US" dirty="0" smtClean="0"/>
              <a:t>Non Functional (System) </a:t>
            </a:r>
          </a:p>
          <a:p>
            <a:pPr marL="400050" lvl="1" indent="0">
              <a:buNone/>
            </a:pPr>
            <a:r>
              <a:rPr lang="en-US" sz="2200" dirty="0" smtClean="0"/>
              <a:t>Ex: ATM must have LED display</a:t>
            </a:r>
          </a:p>
          <a:p>
            <a:endParaRPr lang="en-US" dirty="0" smtClean="0"/>
          </a:p>
          <a:p>
            <a:pPr marL="0" indent="0">
              <a:buNone/>
            </a:pPr>
            <a:endParaRPr lang="en-US" sz="2400" dirty="0"/>
          </a:p>
        </p:txBody>
      </p:sp>
    </p:spTree>
    <p:extLst>
      <p:ext uri="{BB962C8B-B14F-4D97-AF65-F5344CB8AC3E}">
        <p14:creationId xmlns:p14="http://schemas.microsoft.com/office/powerpoint/2010/main" val="348274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143000"/>
          </a:xfrm>
        </p:spPr>
        <p:txBody>
          <a:bodyPr>
            <a:normAutofit fontScale="90000"/>
          </a:bodyPr>
          <a:lstStyle/>
          <a:p>
            <a:r>
              <a:rPr lang="en-US" dirty="0" smtClean="0"/>
              <a:t>Participants in Requirements Elicitation</a:t>
            </a:r>
            <a:endParaRPr lang="en-US" dirty="0"/>
          </a:p>
        </p:txBody>
      </p:sp>
      <p:sp>
        <p:nvSpPr>
          <p:cNvPr id="3" name="Content Placeholder 2"/>
          <p:cNvSpPr>
            <a:spLocks noGrp="1"/>
          </p:cNvSpPr>
          <p:nvPr>
            <p:ph idx="1"/>
          </p:nvPr>
        </p:nvSpPr>
        <p:spPr/>
        <p:txBody>
          <a:bodyPr>
            <a:normAutofit fontScale="62500" lnSpcReduction="20000"/>
          </a:bodyPr>
          <a:lstStyle/>
          <a:p>
            <a:r>
              <a:rPr lang="en-US" sz="4500" dirty="0" smtClean="0"/>
              <a:t>Customers</a:t>
            </a:r>
          </a:p>
          <a:p>
            <a:pPr lvl="1"/>
            <a:r>
              <a:rPr lang="en-US" sz="3100" dirty="0" smtClean="0"/>
              <a:t>Who requests and accepts the product, system or service. </a:t>
            </a:r>
          </a:p>
          <a:p>
            <a:pPr lvl="1"/>
            <a:r>
              <a:rPr lang="en-US" sz="3100" dirty="0" smtClean="0"/>
              <a:t>Project Sponsor</a:t>
            </a:r>
          </a:p>
          <a:p>
            <a:r>
              <a:rPr lang="en-US" sz="4500" dirty="0" smtClean="0"/>
              <a:t>End users</a:t>
            </a:r>
          </a:p>
          <a:p>
            <a:pPr lvl="1"/>
            <a:r>
              <a:rPr lang="en-US" sz="3100" dirty="0" smtClean="0"/>
              <a:t>People who will use, operate,  and maintain the new product, system or service.</a:t>
            </a:r>
          </a:p>
          <a:p>
            <a:r>
              <a:rPr lang="en-US" sz="4500" dirty="0" smtClean="0"/>
              <a:t>Business Analysts</a:t>
            </a:r>
          </a:p>
          <a:p>
            <a:pPr lvl="1"/>
            <a:r>
              <a:rPr lang="en-US" sz="3100" dirty="0" smtClean="0"/>
              <a:t>Develop business requirements based on feed back from customers and end users.</a:t>
            </a:r>
          </a:p>
          <a:p>
            <a:r>
              <a:rPr lang="en-US" sz="4500" dirty="0" smtClean="0"/>
              <a:t>System Analysts</a:t>
            </a:r>
          </a:p>
          <a:p>
            <a:pPr lvl="1"/>
            <a:r>
              <a:rPr lang="en-US" sz="3100" dirty="0" smtClean="0"/>
              <a:t>Use the requirements documentation to identify technical specifications so that developers can build the technology to accommodate business needs. Help BA in eliciting the non functional(system) requirements.</a:t>
            </a:r>
          </a:p>
        </p:txBody>
      </p:sp>
    </p:spTree>
    <p:extLst>
      <p:ext uri="{BB962C8B-B14F-4D97-AF65-F5344CB8AC3E}">
        <p14:creationId xmlns:p14="http://schemas.microsoft.com/office/powerpoint/2010/main" val="361089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t>Testers</a:t>
            </a:r>
          </a:p>
          <a:p>
            <a:pPr lvl="1"/>
            <a:r>
              <a:rPr lang="en-US" sz="2200" dirty="0" smtClean="0"/>
              <a:t>Testes execute test scenarios to prove that the product, system or service meets or conforms to requirements. </a:t>
            </a:r>
          </a:p>
          <a:p>
            <a:pPr lvl="1"/>
            <a:r>
              <a:rPr lang="en-US" sz="2200" dirty="0" smtClean="0"/>
              <a:t>Great resources for reviewing requirements to ensure that they can be measured.</a:t>
            </a:r>
          </a:p>
          <a:p>
            <a:r>
              <a:rPr lang="en-US" sz="2800" dirty="0" smtClean="0"/>
              <a:t>Client acceptor</a:t>
            </a:r>
          </a:p>
          <a:p>
            <a:pPr lvl="1"/>
            <a:r>
              <a:rPr lang="en-US" sz="2200" dirty="0" smtClean="0"/>
              <a:t>Signs off on the project and its deliverables.</a:t>
            </a:r>
          </a:p>
          <a:p>
            <a:pPr lvl="1"/>
            <a:endParaRPr lang="en-US" dirty="0"/>
          </a:p>
        </p:txBody>
      </p:sp>
    </p:spTree>
    <p:extLst>
      <p:ext uri="{BB962C8B-B14F-4D97-AF65-F5344CB8AC3E}">
        <p14:creationId xmlns:p14="http://schemas.microsoft.com/office/powerpoint/2010/main" val="187285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1599</Words>
  <Application>Microsoft Office PowerPoint</Application>
  <PresentationFormat>On-screen Show (4:3)</PresentationFormat>
  <Paragraphs>270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Business Analysis - Requirements Elicitation  Club 2012 - Ram Cheruvu</vt:lpstr>
      <vt:lpstr>Introduction to Requirements Elicitation</vt:lpstr>
      <vt:lpstr>Project</vt:lpstr>
      <vt:lpstr>Business Analyst’s Role</vt:lpstr>
      <vt:lpstr>What is Business Analyst’s Role (continued..)</vt:lpstr>
      <vt:lpstr>Requirements</vt:lpstr>
      <vt:lpstr>Grades of Requirements</vt:lpstr>
      <vt:lpstr>Participants in Requirements Elicitation</vt:lpstr>
      <vt:lpstr>PowerPoint Presentation</vt:lpstr>
      <vt:lpstr>02/25/2012 </vt:lpstr>
      <vt:lpstr>Stakeholder Identification</vt:lpstr>
      <vt:lpstr>Requirements Elicitation - Barriers</vt:lpstr>
      <vt:lpstr>PowerPoint Presentation</vt:lpstr>
      <vt:lpstr>Requirements Elicitation Techniques</vt:lpstr>
      <vt:lpstr>Modeling</vt:lpstr>
      <vt:lpstr>AS IS – TO BE</vt:lpstr>
      <vt:lpstr>PowerPoint Presentation</vt:lpstr>
      <vt:lpstr>Modeling Techniques</vt:lpstr>
      <vt:lpstr>Modeling Techniques (contd..)</vt:lpstr>
      <vt:lpstr>PowerPoint Presentation</vt:lpstr>
      <vt:lpstr>Requirements- Risk</vt:lpstr>
      <vt:lpstr>Risk - Examples</vt:lpstr>
      <vt:lpstr>Risk response strategies</vt:lpstr>
      <vt:lpstr>PowerPoint Presentation</vt:lpstr>
      <vt:lpstr>Requirements Work Plan</vt:lpstr>
      <vt:lpstr>What does RWP do ?</vt:lpstr>
      <vt:lpstr>PowerPoint Presentation</vt:lpstr>
      <vt:lpstr>Home work</vt:lpstr>
      <vt:lpstr>Validating Requirements</vt:lpstr>
      <vt:lpstr>PowerPoint Presentation</vt:lpstr>
      <vt:lpstr>Desk Checking</vt:lpstr>
      <vt:lpstr>Walk-Through</vt:lpstr>
      <vt:lpstr>Peer review</vt:lpstr>
      <vt:lpstr>Peer review rules</vt:lpstr>
      <vt:lpstr>Peer Review Roles</vt:lpstr>
      <vt:lpstr>Decision making and approvals</vt:lpstr>
      <vt:lpstr>Change Revisited</vt:lpstr>
      <vt:lpstr>What Happens Next ?</vt:lpstr>
      <vt:lpstr>Key Messages</vt:lpstr>
      <vt:lpstr>What’s next ?</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Elicitation</dc:title>
  <dc:creator>sinzita</dc:creator>
  <cp:lastModifiedBy>ramcheruvu</cp:lastModifiedBy>
  <cp:revision>23</cp:revision>
  <dcterms:created xsi:type="dcterms:W3CDTF">2012-02-19T20:04:01Z</dcterms:created>
  <dcterms:modified xsi:type="dcterms:W3CDTF">2012-03-04T17:00:09Z</dcterms:modified>
</cp:coreProperties>
</file>