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9"/>
  </p:notesMasterIdLst>
  <p:sldIdLst>
    <p:sldId id="308" r:id="rId2"/>
    <p:sldId id="256" r:id="rId3"/>
    <p:sldId id="318" r:id="rId4"/>
    <p:sldId id="322" r:id="rId5"/>
    <p:sldId id="323" r:id="rId6"/>
    <p:sldId id="324" r:id="rId7"/>
    <p:sldId id="312" r:id="rId8"/>
    <p:sldId id="326" r:id="rId9"/>
    <p:sldId id="327" r:id="rId10"/>
    <p:sldId id="328" r:id="rId11"/>
    <p:sldId id="329" r:id="rId12"/>
    <p:sldId id="313" r:id="rId13"/>
    <p:sldId id="333" r:id="rId14"/>
    <p:sldId id="334" r:id="rId15"/>
    <p:sldId id="335" r:id="rId16"/>
    <p:sldId id="332" r:id="rId17"/>
    <p:sldId id="336" r:id="rId18"/>
    <p:sldId id="337" r:id="rId19"/>
    <p:sldId id="338" r:id="rId20"/>
    <p:sldId id="339" r:id="rId21"/>
    <p:sldId id="310" r:id="rId22"/>
    <p:sldId id="257" r:id="rId23"/>
    <p:sldId id="258" r:id="rId24"/>
    <p:sldId id="271" r:id="rId25"/>
    <p:sldId id="307" r:id="rId26"/>
    <p:sldId id="269" r:id="rId27"/>
    <p:sldId id="259" r:id="rId28"/>
    <p:sldId id="260" r:id="rId29"/>
    <p:sldId id="272" r:id="rId30"/>
    <p:sldId id="262" r:id="rId31"/>
    <p:sldId id="263" r:id="rId32"/>
    <p:sldId id="273" r:id="rId33"/>
    <p:sldId id="265" r:id="rId34"/>
    <p:sldId id="266" r:id="rId35"/>
    <p:sldId id="340" r:id="rId36"/>
    <p:sldId id="279" r:id="rId37"/>
    <p:sldId id="275" r:id="rId38"/>
    <p:sldId id="280" r:id="rId39"/>
    <p:sldId id="281" r:id="rId40"/>
    <p:sldId id="282" r:id="rId41"/>
    <p:sldId id="283" r:id="rId42"/>
    <p:sldId id="284" r:id="rId43"/>
    <p:sldId id="285" r:id="rId44"/>
    <p:sldId id="286" r:id="rId45"/>
    <p:sldId id="278" r:id="rId46"/>
    <p:sldId id="291" r:id="rId47"/>
    <p:sldId id="287" r:id="rId48"/>
    <p:sldId id="292" r:id="rId49"/>
    <p:sldId id="294" r:id="rId50"/>
    <p:sldId id="295" r:id="rId51"/>
    <p:sldId id="293" r:id="rId52"/>
    <p:sldId id="296" r:id="rId53"/>
    <p:sldId id="297" r:id="rId54"/>
    <p:sldId id="298" r:id="rId55"/>
    <p:sldId id="299" r:id="rId56"/>
    <p:sldId id="289" r:id="rId57"/>
    <p:sldId id="300" r:id="rId58"/>
    <p:sldId id="301" r:id="rId59"/>
    <p:sldId id="303" r:id="rId60"/>
    <p:sldId id="304" r:id="rId61"/>
    <p:sldId id="305" r:id="rId62"/>
    <p:sldId id="309" r:id="rId63"/>
    <p:sldId id="341" r:id="rId64"/>
    <p:sldId id="342" r:id="rId65"/>
    <p:sldId id="343" r:id="rId66"/>
    <p:sldId id="344" r:id="rId67"/>
    <p:sldId id="31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2" autoAdjust="0"/>
    <p:restoredTop sz="94660" autoAdjust="0"/>
  </p:normalViewPr>
  <p:slideViewPr>
    <p:cSldViewPr>
      <p:cViewPr varScale="1">
        <p:scale>
          <a:sx n="65" d="100"/>
          <a:sy n="65" d="100"/>
        </p:scale>
        <p:origin x="-114" y="-27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367CE-E4D0-4A7E-9251-7789E8803CF9}" type="datetimeFigureOut">
              <a:rPr lang="en-US" smtClean="0"/>
              <a:pPr/>
              <a:t>12/18/2011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01D80-5A3B-42B7-B326-125075193C95}" type="slidenum">
              <a:rPr lang="en-US" smtClean="0"/>
              <a:pPr/>
              <a:t>‹#›</a:t>
            </a:fld>
            <a:endParaRPr lang="en-US"/>
          </a:p>
        </p:txBody>
      </p:sp>
    </p:spTree>
    <p:extLst>
      <p:ext uri="{BB962C8B-B14F-4D97-AF65-F5344CB8AC3E}">
        <p14:creationId xmlns="" xmlns:p14="http://schemas.microsoft.com/office/powerpoint/2010/main" val="359184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01D80-5A3B-42B7-B326-125075193C95}" type="slidenum">
              <a:rPr lang="en-US" smtClean="0"/>
              <a:pPr/>
              <a:t>45</a:t>
            </a:fld>
            <a:endParaRPr lang="en-US"/>
          </a:p>
        </p:txBody>
      </p:sp>
    </p:spTree>
    <p:extLst>
      <p:ext uri="{BB962C8B-B14F-4D97-AF65-F5344CB8AC3E}">
        <p14:creationId xmlns="" xmlns:p14="http://schemas.microsoft.com/office/powerpoint/2010/main" val="192010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01D80-5A3B-42B7-B326-125075193C95}" type="slidenum">
              <a:rPr lang="en-US" smtClean="0"/>
              <a:pPr/>
              <a:t>46</a:t>
            </a:fld>
            <a:endParaRPr lang="en-US"/>
          </a:p>
        </p:txBody>
      </p:sp>
    </p:spTree>
    <p:extLst>
      <p:ext uri="{BB962C8B-B14F-4D97-AF65-F5344CB8AC3E}">
        <p14:creationId xmlns="" xmlns:p14="http://schemas.microsoft.com/office/powerpoint/2010/main" val="192010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0CE7E-B2EA-49A7-A7A9-7D02047DD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00CE7E-B2EA-49A7-A7A9-7D02047DD4A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7C2D66D-45D1-450D-A522-2D3B4D3E262A}" type="datetimeFigureOut">
              <a:rPr lang="en-US" smtClean="0"/>
              <a:pPr/>
              <a:t>12/18/2011</a:t>
            </a:fld>
            <a:endParaRPr lang="en-US"/>
          </a:p>
        </p:txBody>
      </p:sp>
      <p:sp>
        <p:nvSpPr>
          <p:cNvPr id="9" name="Slide Number Placeholder 8"/>
          <p:cNvSpPr>
            <a:spLocks noGrp="1"/>
          </p:cNvSpPr>
          <p:nvPr>
            <p:ph type="sldNum" sz="quarter" idx="11"/>
          </p:nvPr>
        </p:nvSpPr>
        <p:spPr/>
        <p:txBody>
          <a:bodyPr/>
          <a:lstStyle/>
          <a:p>
            <a:fld id="{6E00CE7E-B2EA-49A7-A7A9-7D02047DD4A5}"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9000" b="-1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00CE7E-B2EA-49A7-A7A9-7D02047DD4A5}"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7C2D66D-45D1-450D-A522-2D3B4D3E262A}" type="datetimeFigureOut">
              <a:rPr lang="en-US" smtClean="0"/>
              <a:pPr/>
              <a:t>12/18/2011</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pic>
        <p:nvPicPr>
          <p:cNvPr id="45057" name="Picture 1"/>
          <p:cNvPicPr>
            <a:picLocks noChangeAspect="1" noChangeArrowheads="1"/>
          </p:cNvPicPr>
          <p:nvPr/>
        </p:nvPicPr>
        <p:blipFill>
          <a:blip r:embed="rId3"/>
          <a:srcRect/>
          <a:stretch>
            <a:fillRect/>
          </a:stretch>
        </p:blipFill>
        <p:spPr bwMode="auto">
          <a:xfrm>
            <a:off x="6667500" y="5010150"/>
            <a:ext cx="2476500" cy="1847850"/>
          </a:xfrm>
          <a:prstGeom prst="rect">
            <a:avLst/>
          </a:prstGeom>
          <a:ln>
            <a:noFill/>
          </a:ln>
          <a:effectLst>
            <a:softEdge rad="112500"/>
          </a:effectLst>
        </p:spPr>
      </p:pic>
    </p:spTree>
    <p:extLst>
      <p:ext uri="{BB962C8B-B14F-4D97-AF65-F5344CB8AC3E}">
        <p14:creationId xmlns="" xmlns:p14="http://schemas.microsoft.com/office/powerpoint/2010/main" val="139950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 rescue and emergency medical treatment </a:t>
            </a:r>
            <a:r>
              <a:rPr lang="en-US" sz="3200" dirty="0" smtClean="0">
                <a:solidFill>
                  <a:schemeClr val="bg1"/>
                </a:solidFill>
              </a:rPr>
              <a:t>to the persons affected by emergencies. </a:t>
            </a:r>
            <a:endParaRPr kumimoji="0" lang="en-US" sz="3200" b="0" i="0" u="none" strike="noStrike" kern="1200" cap="none" spc="-100" normalizeH="0" baseline="0" noProof="0" dirty="0">
              <a:ln>
                <a:noFill/>
              </a:ln>
              <a:solidFill>
                <a:schemeClr val="bg1"/>
              </a:solidFill>
              <a:effectLst/>
              <a:uLnTx/>
              <a:uFillTx/>
              <a:latin typeface="+mj-lt"/>
              <a:ea typeface="+mj-ea"/>
              <a:cs typeface="+mj-cs"/>
            </a:endParaRPr>
          </a:p>
        </p:txBody>
      </p:sp>
      <p:pic>
        <p:nvPicPr>
          <p:cNvPr id="72706" name="Picture 2"/>
          <p:cNvPicPr>
            <a:picLocks noChangeAspect="1" noChangeArrowheads="1"/>
          </p:cNvPicPr>
          <p:nvPr/>
        </p:nvPicPr>
        <p:blipFill>
          <a:blip r:embed="rId2"/>
          <a:srcRect/>
          <a:stretch>
            <a:fillRect/>
          </a:stretch>
        </p:blipFill>
        <p:spPr bwMode="auto">
          <a:xfrm>
            <a:off x="3886200" y="3429000"/>
            <a:ext cx="4114800" cy="308610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 rescue and emergency medical treatment to the persons affected by emergencies. </a:t>
            </a:r>
            <a:endParaRPr kumimoji="0" lang="en-US" sz="3200" b="0" i="0" u="none" strike="noStrike" kern="1200" cap="none" spc="-100" normalizeH="0" baseline="0" noProof="0" dirty="0">
              <a:ln>
                <a:noFill/>
              </a:ln>
              <a:solidFill>
                <a:schemeClr val="tx2"/>
              </a:solidFill>
              <a:effectLst/>
              <a:uLnTx/>
              <a:uFillTx/>
              <a:latin typeface="+mj-lt"/>
              <a:ea typeface="+mj-ea"/>
              <a:cs typeface="+mj-cs"/>
            </a:endParaRPr>
          </a:p>
        </p:txBody>
      </p:sp>
      <p:pic>
        <p:nvPicPr>
          <p:cNvPr id="73730" name="Picture 2"/>
          <p:cNvPicPr>
            <a:picLocks noChangeAspect="1" noChangeArrowheads="1"/>
          </p:cNvPicPr>
          <p:nvPr/>
        </p:nvPicPr>
        <p:blipFill>
          <a:blip r:embed="rId2"/>
          <a:srcRect/>
          <a:stretch>
            <a:fillRect/>
          </a:stretch>
        </p:blipFill>
        <p:spPr bwMode="auto">
          <a:xfrm>
            <a:off x="914400" y="3505200"/>
            <a:ext cx="6708443" cy="2390775"/>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All system is </a:t>
            </a:r>
            <a:r>
              <a:rPr lang="en-US" sz="3200" spc="-100" dirty="0" err="1" smtClean="0">
                <a:latin typeface="+mj-lt"/>
                <a:ea typeface="+mj-ea"/>
                <a:cs typeface="+mj-cs"/>
              </a:rPr>
              <a:t>mannual</a:t>
            </a:r>
            <a:endParaRPr lang="en-US" sz="3200" spc="-100" dirty="0" smtClean="0">
              <a:latin typeface="+mj-lt"/>
              <a:ea typeface="+mj-ea"/>
              <a:cs typeface="+mj-cs"/>
            </a:endParaRPr>
          </a:p>
        </p:txBody>
      </p:sp>
      <p:pic>
        <p:nvPicPr>
          <p:cNvPr id="61442" name="Picture 2"/>
          <p:cNvPicPr>
            <a:picLocks noChangeAspect="1" noChangeArrowheads="1"/>
          </p:cNvPicPr>
          <p:nvPr/>
        </p:nvPicPr>
        <p:blipFill>
          <a:blip r:embed="rId2"/>
          <a:srcRect/>
          <a:stretch>
            <a:fillRect/>
          </a:stretch>
        </p:blipFill>
        <p:spPr bwMode="auto">
          <a:xfrm>
            <a:off x="3048000" y="2667582"/>
            <a:ext cx="5003798" cy="3666907"/>
          </a:xfrm>
          <a:prstGeom prst="rect">
            <a:avLst/>
          </a:prstGeom>
          <a:noFill/>
          <a:ln w="9525">
            <a:noFill/>
            <a:miter lim="800000"/>
            <a:headEnd/>
            <a:tailEnd/>
          </a:ln>
          <a:effectLst/>
        </p:spPr>
      </p:pic>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Maintaining Records</a:t>
            </a:r>
            <a:endParaRPr lang="en-US" sz="3200" spc="-100" dirty="0" smtClean="0">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4754" name="Picture 2"/>
          <p:cNvPicPr>
            <a:picLocks noChangeAspect="1" noChangeArrowheads="1"/>
          </p:cNvPicPr>
          <p:nvPr/>
        </p:nvPicPr>
        <p:blipFill>
          <a:blip r:embed="rId2"/>
          <a:srcRect/>
          <a:stretch>
            <a:fillRect/>
          </a:stretch>
        </p:blipFill>
        <p:spPr bwMode="auto">
          <a:xfrm>
            <a:off x="3524250" y="2381250"/>
            <a:ext cx="3943350" cy="394335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Reports</a:t>
            </a:r>
            <a:endParaRPr lang="en-US" sz="3200" spc="-100" dirty="0" smtClean="0">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5779" name="Picture 3"/>
          <p:cNvPicPr>
            <a:picLocks noChangeAspect="1" noChangeArrowheads="1"/>
          </p:cNvPicPr>
          <p:nvPr/>
        </p:nvPicPr>
        <p:blipFill>
          <a:blip r:embed="rId2"/>
          <a:srcRect/>
          <a:stretch>
            <a:fillRect/>
          </a:stretch>
        </p:blipFill>
        <p:spPr bwMode="auto">
          <a:xfrm>
            <a:off x="914400" y="2514600"/>
            <a:ext cx="6597224" cy="352425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1219200"/>
            <a:ext cx="7620000" cy="1143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Crew Management</a:t>
            </a:r>
            <a:endParaRPr lang="en-US" sz="3200" spc="-100" dirty="0" smtClean="0">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6802" name="Picture 2"/>
          <p:cNvPicPr>
            <a:picLocks noChangeAspect="1" noChangeArrowheads="1"/>
          </p:cNvPicPr>
          <p:nvPr/>
        </p:nvPicPr>
        <p:blipFill>
          <a:blip r:embed="rId2"/>
          <a:srcRect/>
          <a:stretch>
            <a:fillRect/>
          </a:stretch>
        </p:blipFill>
        <p:spPr bwMode="auto">
          <a:xfrm>
            <a:off x="604494" y="2401624"/>
            <a:ext cx="7396506" cy="3999175"/>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2286000" cy="1066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Leads To</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7826" name="Picture 2"/>
          <p:cNvPicPr>
            <a:picLocks noChangeAspect="1" noChangeArrowheads="1"/>
          </p:cNvPicPr>
          <p:nvPr/>
        </p:nvPicPr>
        <p:blipFill>
          <a:blip r:embed="rId2"/>
          <a:srcRect t="47411"/>
          <a:stretch>
            <a:fillRect/>
          </a:stretch>
        </p:blipFill>
        <p:spPr bwMode="auto">
          <a:xfrm>
            <a:off x="381000" y="3733800"/>
            <a:ext cx="7727244" cy="2123582"/>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Thousands of files</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8850" name="Picture 2"/>
          <p:cNvPicPr>
            <a:picLocks noChangeAspect="1" noChangeArrowheads="1"/>
          </p:cNvPicPr>
          <p:nvPr/>
        </p:nvPicPr>
        <p:blipFill>
          <a:blip r:embed="rId2"/>
          <a:srcRect/>
          <a:stretch>
            <a:fillRect/>
          </a:stretch>
        </p:blipFill>
        <p:spPr bwMode="auto">
          <a:xfrm>
            <a:off x="4267200" y="1981200"/>
            <a:ext cx="3864158" cy="449580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4478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Too much work load</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5" name="Picture 2"/>
          <p:cNvPicPr>
            <a:picLocks noChangeAspect="1" noChangeArrowheads="1"/>
          </p:cNvPicPr>
          <p:nvPr/>
        </p:nvPicPr>
        <p:blipFill>
          <a:blip r:embed="rId2"/>
          <a:srcRect/>
          <a:stretch>
            <a:fillRect/>
          </a:stretch>
        </p:blipFill>
        <p:spPr bwMode="auto">
          <a:xfrm>
            <a:off x="3949133" y="2438400"/>
            <a:ext cx="4056630" cy="403860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Hard to Search</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5" name="Picture 2"/>
          <p:cNvPicPr>
            <a:picLocks noChangeAspect="1" noChangeArrowheads="1"/>
          </p:cNvPicPr>
          <p:nvPr/>
        </p:nvPicPr>
        <p:blipFill>
          <a:blip r:embed="rId2"/>
          <a:srcRect/>
          <a:stretch>
            <a:fillRect/>
          </a:stretch>
        </p:blipFill>
        <p:spPr bwMode="auto">
          <a:xfrm>
            <a:off x="4495800" y="2362200"/>
            <a:ext cx="3514725" cy="4055452"/>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20000" cy="1143000"/>
          </a:xfrm>
        </p:spPr>
        <p:txBody>
          <a:bodyPr/>
          <a:lstStyle/>
          <a:p>
            <a:pPr algn="ctr"/>
            <a:r>
              <a:rPr lang="en-US" dirty="0" smtClean="0"/>
              <a:t>Rescue</a:t>
            </a:r>
            <a:endParaRPr lang="en-US" dirty="0"/>
          </a:p>
        </p:txBody>
      </p:sp>
      <p:pic>
        <p:nvPicPr>
          <p:cNvPr id="44033" name="Picture 1"/>
          <p:cNvPicPr>
            <a:picLocks noChangeAspect="1" noChangeArrowheads="1"/>
          </p:cNvPicPr>
          <p:nvPr/>
        </p:nvPicPr>
        <p:blipFill>
          <a:blip r:embed="rId2"/>
          <a:srcRect/>
          <a:stretch>
            <a:fillRect/>
          </a:stretch>
        </p:blipFill>
        <p:spPr bwMode="auto">
          <a:xfrm>
            <a:off x="1066800" y="1590676"/>
            <a:ext cx="3124200" cy="2343150"/>
          </a:xfrm>
          <a:prstGeom prst="rect">
            <a:avLst/>
          </a:prstGeom>
          <a:noFill/>
          <a:ln w="9525">
            <a:noFill/>
            <a:miter lim="800000"/>
            <a:headEnd/>
            <a:tailEnd/>
          </a:ln>
          <a:effectLst/>
        </p:spPr>
      </p:pic>
      <p:pic>
        <p:nvPicPr>
          <p:cNvPr id="44034" name="Picture 2"/>
          <p:cNvPicPr>
            <a:picLocks noChangeAspect="1" noChangeArrowheads="1"/>
          </p:cNvPicPr>
          <p:nvPr/>
        </p:nvPicPr>
        <p:blipFill>
          <a:blip r:embed="rId3"/>
          <a:srcRect/>
          <a:stretch>
            <a:fillRect/>
          </a:stretch>
        </p:blipFill>
        <p:spPr bwMode="auto">
          <a:xfrm>
            <a:off x="4267200" y="1600200"/>
            <a:ext cx="3048000" cy="2327564"/>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a:srcRect/>
          <a:stretch>
            <a:fillRect/>
          </a:stretch>
        </p:blipFill>
        <p:spPr bwMode="auto">
          <a:xfrm>
            <a:off x="2362200" y="4038600"/>
            <a:ext cx="3962400" cy="228600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66800" y="1600200"/>
            <a:ext cx="4724400" cy="762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spc="-100" dirty="0" smtClean="0">
                <a:latin typeface="+mj-lt"/>
                <a:ea typeface="+mj-ea"/>
                <a:cs typeface="+mj-cs"/>
              </a:rPr>
              <a:t>Late Response</a:t>
            </a:r>
            <a:endParaRPr kumimoji="0" lang="en-US" sz="3200" b="0" i="0" u="none" strike="noStrike" kern="1200" cap="none" spc="-100" normalizeH="0" baseline="0" noProof="0" dirty="0">
              <a:ln>
                <a:noFill/>
              </a:ln>
              <a:effectLst/>
              <a:uLnTx/>
              <a:uFillTx/>
              <a:latin typeface="+mj-lt"/>
              <a:ea typeface="+mj-ea"/>
              <a:cs typeface="+mj-cs"/>
            </a:endParaRPr>
          </a:p>
        </p:txBody>
      </p:sp>
      <p:sp>
        <p:nvSpPr>
          <p:cNvPr id="6"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 name="Picture 2"/>
          <p:cNvPicPr>
            <a:picLocks noChangeAspect="1" noChangeArrowheads="1"/>
          </p:cNvPicPr>
          <p:nvPr/>
        </p:nvPicPr>
        <p:blipFill>
          <a:blip r:embed="rId2"/>
          <a:srcRect/>
          <a:stretch>
            <a:fillRect/>
          </a:stretch>
        </p:blipFill>
        <p:spPr bwMode="auto">
          <a:xfrm>
            <a:off x="4191000" y="2286000"/>
            <a:ext cx="3824288" cy="4331776"/>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620000" cy="1143000"/>
          </a:xfrm>
        </p:spPr>
        <p:txBody>
          <a:bodyPr/>
          <a:lstStyle/>
          <a:p>
            <a:r>
              <a:rPr lang="en-US" b="1" dirty="0"/>
              <a:t>Software Requirements Specification</a:t>
            </a:r>
            <a:br>
              <a:rPr lang="en-US" b="1" dirty="0"/>
            </a:br>
            <a:endParaRPr lang="en-US" dirty="0"/>
          </a:p>
        </p:txBody>
      </p:sp>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7620000" cy="1143000"/>
          </a:xfrm>
        </p:spPr>
        <p:txBody>
          <a:bodyPr/>
          <a:lstStyle/>
          <a:p>
            <a:r>
              <a:rPr lang="en-US" b="1" dirty="0"/>
              <a:t>Automated Record &amp; Management System</a:t>
            </a:r>
            <a:br>
              <a:rPr lang="en-US" b="1" dirty="0"/>
            </a:br>
            <a:endParaRPr lang="en-US" dirty="0"/>
          </a:p>
        </p:txBody>
      </p:sp>
    </p:spTree>
    <p:extLst>
      <p:ext uri="{BB962C8B-B14F-4D97-AF65-F5344CB8AC3E}">
        <p14:creationId xmlns="" xmlns:p14="http://schemas.microsoft.com/office/powerpoint/2010/main" val="233145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Prepared by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3600" b="1" dirty="0" err="1"/>
              <a:t>Capt</a:t>
            </a:r>
            <a:r>
              <a:rPr lang="en-US" sz="3600" b="1" dirty="0"/>
              <a:t> </a:t>
            </a:r>
            <a:r>
              <a:rPr lang="en-US" sz="3600" b="1" dirty="0" err="1"/>
              <a:t>Abdur</a:t>
            </a:r>
            <a:r>
              <a:rPr lang="en-US" sz="3600" b="1" dirty="0"/>
              <a:t> </a:t>
            </a:r>
            <a:r>
              <a:rPr lang="en-US" sz="3600" b="1" dirty="0" err="1"/>
              <a:t>Rehman</a:t>
            </a:r>
            <a:r>
              <a:rPr lang="en-US" sz="3600" b="1" dirty="0"/>
              <a:t> </a:t>
            </a:r>
            <a:r>
              <a:rPr lang="en-US" sz="3600" b="1" dirty="0" err="1"/>
              <a:t>Raza</a:t>
            </a:r>
            <a:r>
              <a:rPr lang="en-US" sz="3600" b="1" dirty="0"/>
              <a:t> Khan </a:t>
            </a:r>
          </a:p>
          <a:p>
            <a:r>
              <a:rPr lang="en-US" sz="3600" b="1" dirty="0" err="1"/>
              <a:t>Cpl</a:t>
            </a:r>
            <a:r>
              <a:rPr lang="en-US" sz="3600" b="1" dirty="0"/>
              <a:t>  </a:t>
            </a:r>
            <a:r>
              <a:rPr lang="en-US" sz="3600" b="1" dirty="0" err="1"/>
              <a:t>Zeeshan</a:t>
            </a:r>
            <a:r>
              <a:rPr lang="en-US" sz="3600" b="1" dirty="0"/>
              <a:t> Mubarak </a:t>
            </a:r>
          </a:p>
          <a:p>
            <a:r>
              <a:rPr lang="en-US" sz="3600" b="1" dirty="0" err="1"/>
              <a:t>Gc</a:t>
            </a:r>
            <a:r>
              <a:rPr lang="en-US" sz="3600" b="1" dirty="0"/>
              <a:t> </a:t>
            </a:r>
            <a:r>
              <a:rPr lang="en-US" sz="3600" b="1" dirty="0" err="1"/>
              <a:t>Najeeb</a:t>
            </a:r>
            <a:r>
              <a:rPr lang="en-US" sz="3600" b="1" dirty="0"/>
              <a:t> </a:t>
            </a:r>
            <a:r>
              <a:rPr lang="en-US" sz="3600" b="1" dirty="0" err="1"/>
              <a:t>ur</a:t>
            </a:r>
            <a:r>
              <a:rPr lang="en-US" sz="3600" b="1" dirty="0"/>
              <a:t> </a:t>
            </a:r>
            <a:r>
              <a:rPr lang="en-US" sz="3600" b="1" dirty="0" err="1"/>
              <a:t>Rehman</a:t>
            </a:r>
            <a:r>
              <a:rPr lang="en-US" sz="3600" b="1" dirty="0"/>
              <a:t> </a:t>
            </a:r>
          </a:p>
          <a:p>
            <a:endParaRPr lang="en-US" sz="3600" dirty="0">
              <a:solidFill>
                <a:srgbClr val="FF0000"/>
              </a:solidFill>
            </a:endParaRPr>
          </a:p>
        </p:txBody>
      </p:sp>
    </p:spTree>
    <p:extLst>
      <p:ext uri="{BB962C8B-B14F-4D97-AF65-F5344CB8AC3E}">
        <p14:creationId xmlns="" xmlns:p14="http://schemas.microsoft.com/office/powerpoint/2010/main" val="2859663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 of </a:t>
            </a:r>
            <a:r>
              <a:rPr lang="en-US" u="sng" dirty="0" err="1" smtClean="0"/>
              <a:t>presntation</a:t>
            </a:r>
            <a:endParaRPr lang="en-US" dirty="0"/>
          </a:p>
        </p:txBody>
      </p:sp>
      <p:sp>
        <p:nvSpPr>
          <p:cNvPr id="3" name="Content Placeholder 2"/>
          <p:cNvSpPr>
            <a:spLocks noGrp="1"/>
          </p:cNvSpPr>
          <p:nvPr>
            <p:ph idx="1"/>
          </p:nvPr>
        </p:nvSpPr>
        <p:spPr/>
        <p:txBody>
          <a:bodyPr>
            <a:normAutofit/>
          </a:bodyPr>
          <a:lstStyle/>
          <a:p>
            <a:r>
              <a:rPr lang="en-US" sz="3200" dirty="0"/>
              <a:t>The purpose of </a:t>
            </a:r>
            <a:r>
              <a:rPr lang="en-US" sz="3200" dirty="0" smtClean="0"/>
              <a:t> presentation is to give a </a:t>
            </a:r>
            <a:r>
              <a:rPr lang="en-US" sz="3200" dirty="0"/>
              <a:t>detailed description of </a:t>
            </a:r>
            <a:r>
              <a:rPr lang="en-US" sz="3200" dirty="0" smtClean="0"/>
              <a:t>SRS on Automated </a:t>
            </a:r>
            <a:r>
              <a:rPr lang="en-US" sz="3200" dirty="0"/>
              <a:t>Record &amp; Management System for the Rescue 1122. </a:t>
            </a:r>
            <a:endParaRPr lang="en-US" dirty="0"/>
          </a:p>
        </p:txBody>
      </p:sp>
    </p:spTree>
    <p:extLst>
      <p:ext uri="{BB962C8B-B14F-4D97-AF65-F5344CB8AC3E}">
        <p14:creationId xmlns="" xmlns:p14="http://schemas.microsoft.com/office/powerpoint/2010/main" val="3386052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3600" b="1" dirty="0"/>
              <a:t>Introduction	</a:t>
            </a:r>
            <a:endParaRPr lang="en-US" sz="3600" b="1" dirty="0" smtClean="0"/>
          </a:p>
          <a:p>
            <a:pPr marL="571500" indent="-457200">
              <a:buFont typeface="+mj-lt"/>
              <a:buAutoNum type="arabicPeriod"/>
            </a:pPr>
            <a:r>
              <a:rPr lang="en-US" sz="3600" b="1" dirty="0" smtClean="0"/>
              <a:t>Overall description</a:t>
            </a:r>
          </a:p>
          <a:p>
            <a:pPr marL="571500" indent="-457200">
              <a:buFont typeface="+mj-lt"/>
              <a:buAutoNum type="arabicPeriod"/>
            </a:pPr>
            <a:r>
              <a:rPr lang="en-US" sz="3600" b="1" dirty="0" smtClean="0"/>
              <a:t>Use Cases</a:t>
            </a:r>
            <a:endParaRPr lang="en-US" sz="3600" b="1" dirty="0"/>
          </a:p>
        </p:txBody>
      </p:sp>
    </p:spTree>
    <p:extLst>
      <p:ext uri="{BB962C8B-B14F-4D97-AF65-F5344CB8AC3E}">
        <p14:creationId xmlns="" xmlns:p14="http://schemas.microsoft.com/office/powerpoint/2010/main" val="2713960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077200" cy="3352800"/>
          </a:xfrm>
        </p:spPr>
        <p:txBody>
          <a:bodyPr/>
          <a:lstStyle/>
          <a:p>
            <a:r>
              <a:rPr lang="en-US" sz="11500" dirty="0" smtClean="0"/>
              <a:t>Introduction</a:t>
            </a:r>
            <a:endParaRPr lang="en-US" sz="11500" dirty="0"/>
          </a:p>
        </p:txBody>
      </p:sp>
    </p:spTree>
    <p:extLst>
      <p:ext uri="{BB962C8B-B14F-4D97-AF65-F5344CB8AC3E}">
        <p14:creationId xmlns="" xmlns:p14="http://schemas.microsoft.com/office/powerpoint/2010/main" val="4050137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Purpose</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3200" dirty="0"/>
              <a:t>The purpose of this document is to present a detailed description of Automated Record &amp; Management System for the Rescue 1122. It will explain the purpose and features of the system, the interfaces of the system, what the system will do, the constraints under which it must operate.  Document is intended for developers, project managers, users, software test engineers.</a:t>
            </a:r>
            <a:endParaRPr lang="en-US" sz="3200" i="1" dirty="0"/>
          </a:p>
        </p:txBody>
      </p:sp>
    </p:spTree>
    <p:extLst>
      <p:ext uri="{BB962C8B-B14F-4D97-AF65-F5344CB8AC3E}">
        <p14:creationId xmlns="" xmlns:p14="http://schemas.microsoft.com/office/powerpoint/2010/main" val="2927124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Project </a:t>
            </a:r>
            <a:r>
              <a:rPr lang="en-US" u="sng" dirty="0"/>
              <a:t>Scope</a:t>
            </a:r>
          </a:p>
        </p:txBody>
      </p:sp>
      <p:sp>
        <p:nvSpPr>
          <p:cNvPr id="3" name="Content Placeholder 2"/>
          <p:cNvSpPr>
            <a:spLocks noGrp="1"/>
          </p:cNvSpPr>
          <p:nvPr>
            <p:ph idx="1"/>
          </p:nvPr>
        </p:nvSpPr>
        <p:spPr/>
        <p:txBody>
          <a:bodyPr/>
          <a:lstStyle/>
          <a:p>
            <a:pPr marL="114300" indent="0">
              <a:buNone/>
            </a:pPr>
            <a:r>
              <a:rPr lang="en-US" sz="4400" dirty="0"/>
              <a:t>The product </a:t>
            </a:r>
            <a:r>
              <a:rPr lang="en-US" sz="4400" dirty="0" smtClean="0"/>
              <a:t>provide:</a:t>
            </a:r>
            <a:endParaRPr lang="en-US" sz="4400" dirty="0"/>
          </a:p>
          <a:p>
            <a:pPr lvl="0"/>
            <a:r>
              <a:rPr lang="en-US" sz="2800" dirty="0"/>
              <a:t>Automated Records</a:t>
            </a:r>
          </a:p>
          <a:p>
            <a:pPr lvl="0"/>
            <a:r>
              <a:rPr lang="en-US" sz="2800" dirty="0"/>
              <a:t>Crew Management</a:t>
            </a:r>
          </a:p>
          <a:p>
            <a:pPr lvl="0"/>
            <a:r>
              <a:rPr lang="en-US" sz="2800" dirty="0"/>
              <a:t>Quick Response to emergency request</a:t>
            </a:r>
          </a:p>
          <a:p>
            <a:pPr lvl="0"/>
            <a:r>
              <a:rPr lang="en-US" sz="2800" dirty="0"/>
              <a:t>Status of Emergency &amp; Crews</a:t>
            </a:r>
          </a:p>
          <a:p>
            <a:pPr lvl="0"/>
            <a:r>
              <a:rPr lang="en-US" sz="2800" dirty="0"/>
              <a:t>Reports Generation</a:t>
            </a:r>
          </a:p>
          <a:p>
            <a:pPr lvl="0"/>
            <a:r>
              <a:rPr lang="en-US" sz="2800" dirty="0"/>
              <a:t>Central Authentication</a:t>
            </a:r>
          </a:p>
          <a:p>
            <a:pPr lvl="0"/>
            <a:r>
              <a:rPr lang="en-US" sz="2800" dirty="0"/>
              <a:t>LAN Connectivity </a:t>
            </a:r>
          </a:p>
          <a:p>
            <a:endParaRPr lang="en-US" sz="2800" dirty="0"/>
          </a:p>
        </p:txBody>
      </p:sp>
    </p:spTree>
    <p:extLst>
      <p:ext uri="{BB962C8B-B14F-4D97-AF65-F5344CB8AC3E}">
        <p14:creationId xmlns="" xmlns:p14="http://schemas.microsoft.com/office/powerpoint/2010/main" val="748339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8610600" cy="3352800"/>
          </a:xfrm>
        </p:spPr>
        <p:txBody>
          <a:bodyPr/>
          <a:lstStyle/>
          <a:p>
            <a:pPr lvl="0"/>
            <a:r>
              <a:rPr lang="en-US" sz="7200" b="1" dirty="0" smtClean="0"/>
              <a:t>Overall </a:t>
            </a:r>
            <a:r>
              <a:rPr lang="en-US" sz="7200" b="1" dirty="0"/>
              <a:t>Description</a:t>
            </a:r>
          </a:p>
        </p:txBody>
      </p:sp>
    </p:spTree>
    <p:extLst>
      <p:ext uri="{BB962C8B-B14F-4D97-AF65-F5344CB8AC3E}">
        <p14:creationId xmlns="" xmlns:p14="http://schemas.microsoft.com/office/powerpoint/2010/main" val="4112987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646331"/>
          </a:xfrm>
          <a:prstGeom prst="rect">
            <a:avLst/>
          </a:prstGeom>
          <a:noFill/>
        </p:spPr>
        <p:txBody>
          <a:bodyPr wrap="square" rtlCol="0">
            <a:spAutoFit/>
          </a:bodyPr>
          <a:lstStyle/>
          <a:p>
            <a:r>
              <a:rPr lang="en-US" sz="3600" b="1" dirty="0" smtClean="0"/>
              <a:t>Rescue</a:t>
            </a:r>
            <a:r>
              <a:rPr lang="en-US" sz="3600" dirty="0" smtClean="0"/>
              <a:t> refers to responsive </a:t>
            </a:r>
            <a:r>
              <a:rPr lang="en-US" sz="3600" dirty="0" smtClean="0"/>
              <a:t>operations</a:t>
            </a:r>
            <a:endParaRPr lang="en-US" sz="3600" dirty="0"/>
          </a:p>
        </p:txBody>
      </p:sp>
      <p:pic>
        <p:nvPicPr>
          <p:cNvPr id="66562" name="Picture 2"/>
          <p:cNvPicPr>
            <a:picLocks noChangeAspect="1" noChangeArrowheads="1"/>
          </p:cNvPicPr>
          <p:nvPr/>
        </p:nvPicPr>
        <p:blipFill>
          <a:blip r:embed="rId2"/>
          <a:srcRect/>
          <a:stretch>
            <a:fillRect/>
          </a:stretch>
        </p:blipFill>
        <p:spPr bwMode="auto">
          <a:xfrm>
            <a:off x="2362200" y="2971800"/>
            <a:ext cx="3886200" cy="32870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Product Perspective</a:t>
            </a:r>
          </a:p>
        </p:txBody>
      </p:sp>
      <p:sp>
        <p:nvSpPr>
          <p:cNvPr id="3" name="Content Placeholder 2"/>
          <p:cNvSpPr>
            <a:spLocks noGrp="1"/>
          </p:cNvSpPr>
          <p:nvPr>
            <p:ph idx="1"/>
          </p:nvPr>
        </p:nvSpPr>
        <p:spPr/>
        <p:txBody>
          <a:bodyPr/>
          <a:lstStyle/>
          <a:p>
            <a:pPr marL="114300" indent="0">
              <a:buNone/>
            </a:pPr>
            <a:r>
              <a:rPr lang="en-US" sz="2400" dirty="0" smtClean="0"/>
              <a:t>The </a:t>
            </a:r>
            <a:r>
              <a:rPr lang="en-US" sz="2400" dirty="0"/>
              <a:t>ARMS is a replacement of existing system. The existing system maintains the data on registers and all the staff within offices has to inform each other through telephone or personally about some emergency. The product will enable the staff </a:t>
            </a:r>
            <a:r>
              <a:rPr lang="en-US" sz="2400" dirty="0" err="1"/>
              <a:t>i.e</a:t>
            </a:r>
            <a:r>
              <a:rPr lang="en-US" sz="2400" dirty="0"/>
              <a:t> (Control Room Wireless Operator, Crew Manager, Station </a:t>
            </a:r>
            <a:r>
              <a:rPr lang="en-US" sz="2400" dirty="0" err="1" smtClean="0"/>
              <a:t>Incharge</a:t>
            </a:r>
            <a:r>
              <a:rPr lang="en-US" sz="2400" dirty="0" smtClean="0"/>
              <a:t>) </a:t>
            </a:r>
            <a:r>
              <a:rPr lang="en-US" sz="2400" dirty="0"/>
              <a:t>to remain in picture what activity is going on and provide better management of crew. The response time to the emergency will decrease which will ultimately benefit the general public.</a:t>
            </a:r>
          </a:p>
          <a:p>
            <a:endParaRPr lang="en-US" dirty="0"/>
          </a:p>
        </p:txBody>
      </p:sp>
    </p:spTree>
    <p:extLst>
      <p:ext uri="{BB962C8B-B14F-4D97-AF65-F5344CB8AC3E}">
        <p14:creationId xmlns="" xmlns:p14="http://schemas.microsoft.com/office/powerpoint/2010/main" val="1562641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Product Functions</a:t>
            </a:r>
          </a:p>
        </p:txBody>
      </p:sp>
      <p:sp>
        <p:nvSpPr>
          <p:cNvPr id="3" name="Content Placeholder 2"/>
          <p:cNvSpPr>
            <a:spLocks noGrp="1"/>
          </p:cNvSpPr>
          <p:nvPr>
            <p:ph idx="1"/>
          </p:nvPr>
        </p:nvSpPr>
        <p:spPr/>
        <p:txBody>
          <a:bodyPr/>
          <a:lstStyle/>
          <a:p>
            <a:pPr marL="114300" indent="0">
              <a:buNone/>
            </a:pPr>
            <a:r>
              <a:rPr lang="en-US" sz="3200" dirty="0" smtClean="0"/>
              <a:t>Following </a:t>
            </a:r>
            <a:r>
              <a:rPr lang="en-US" sz="3200" dirty="0"/>
              <a:t>are product main Functions:-</a:t>
            </a:r>
          </a:p>
          <a:p>
            <a:pPr lvl="0"/>
            <a:r>
              <a:rPr lang="en-US" sz="2400" dirty="0"/>
              <a:t>Data Management</a:t>
            </a:r>
          </a:p>
          <a:p>
            <a:pPr lvl="1"/>
            <a:r>
              <a:rPr lang="en-US" dirty="0"/>
              <a:t>Initial info record</a:t>
            </a:r>
          </a:p>
          <a:p>
            <a:pPr lvl="1"/>
            <a:r>
              <a:rPr lang="en-US" dirty="0"/>
              <a:t>Detailed Emergency Report</a:t>
            </a:r>
          </a:p>
          <a:p>
            <a:pPr lvl="1"/>
            <a:r>
              <a:rPr lang="en-US" dirty="0"/>
              <a:t>Remarks of Station </a:t>
            </a:r>
            <a:r>
              <a:rPr lang="en-US" dirty="0" err="1"/>
              <a:t>Incharge</a:t>
            </a:r>
            <a:endParaRPr lang="en-US" dirty="0"/>
          </a:p>
          <a:p>
            <a:pPr lvl="0"/>
            <a:r>
              <a:rPr lang="en-US" sz="2400" dirty="0"/>
              <a:t>Crew Management</a:t>
            </a:r>
          </a:p>
          <a:p>
            <a:pPr lvl="0"/>
            <a:r>
              <a:rPr lang="en-US" sz="2400" dirty="0"/>
              <a:t>Status of Emergency</a:t>
            </a:r>
          </a:p>
          <a:p>
            <a:pPr lvl="0"/>
            <a:r>
              <a:rPr lang="en-US" sz="2400" dirty="0"/>
              <a:t>Status of Crew</a:t>
            </a:r>
          </a:p>
          <a:p>
            <a:pPr lvl="0"/>
            <a:r>
              <a:rPr lang="en-US" sz="2400" dirty="0"/>
              <a:t>Report Generation</a:t>
            </a:r>
          </a:p>
          <a:p>
            <a:pPr lvl="0"/>
            <a:r>
              <a:rPr lang="en-US" sz="2400" dirty="0"/>
              <a:t>Search</a:t>
            </a:r>
          </a:p>
          <a:p>
            <a:endParaRPr lang="en-US" dirty="0"/>
          </a:p>
        </p:txBody>
      </p:sp>
    </p:spTree>
    <p:extLst>
      <p:ext uri="{BB962C8B-B14F-4D97-AF65-F5344CB8AC3E}">
        <p14:creationId xmlns="" xmlns:p14="http://schemas.microsoft.com/office/powerpoint/2010/main" val="156264117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User Classes</a:t>
            </a:r>
            <a:endParaRPr lang="en-US" u="sng" dirty="0"/>
          </a:p>
        </p:txBody>
      </p:sp>
      <p:sp>
        <p:nvSpPr>
          <p:cNvPr id="3" name="Content Placeholder 2"/>
          <p:cNvSpPr>
            <a:spLocks noGrp="1"/>
          </p:cNvSpPr>
          <p:nvPr>
            <p:ph idx="1"/>
          </p:nvPr>
        </p:nvSpPr>
        <p:spPr/>
        <p:txBody>
          <a:bodyPr/>
          <a:lstStyle/>
          <a:p>
            <a:pPr lvl="0"/>
            <a:r>
              <a:rPr lang="en-US" sz="2400" u="sng" dirty="0"/>
              <a:t>Control Room Wireless Operator</a:t>
            </a:r>
            <a:endParaRPr lang="en-US" sz="2400" dirty="0"/>
          </a:p>
          <a:p>
            <a:pPr lvl="1"/>
            <a:r>
              <a:rPr lang="en-US" dirty="0"/>
              <a:t>It receives the phone calls for emergency and fills the initial emergency request form. Generally Two types of Calls</a:t>
            </a:r>
          </a:p>
          <a:p>
            <a:pPr lvl="2"/>
            <a:r>
              <a:rPr lang="en-US" dirty="0"/>
              <a:t>Request for Emergency</a:t>
            </a:r>
          </a:p>
          <a:p>
            <a:pPr lvl="2"/>
            <a:r>
              <a:rPr lang="en-US" dirty="0"/>
              <a:t>Request for Additional Crew</a:t>
            </a:r>
          </a:p>
          <a:p>
            <a:pPr lvl="0"/>
            <a:r>
              <a:rPr lang="en-US" sz="2400" u="sng" dirty="0"/>
              <a:t>Crew Manager</a:t>
            </a:r>
            <a:endParaRPr lang="en-US" sz="2400" dirty="0"/>
          </a:p>
          <a:p>
            <a:pPr lvl="1"/>
            <a:r>
              <a:rPr lang="en-US" dirty="0"/>
              <a:t>When an initial request form is filled, Crew manager assigns the crew based on nature of emergency.</a:t>
            </a:r>
          </a:p>
          <a:p>
            <a:pPr lvl="0"/>
            <a:r>
              <a:rPr lang="en-US" sz="2400" u="sng" dirty="0"/>
              <a:t>Crew Informer</a:t>
            </a:r>
            <a:endParaRPr lang="en-US" sz="2400" dirty="0"/>
          </a:p>
          <a:p>
            <a:pPr lvl="1"/>
            <a:r>
              <a:rPr lang="en-US" dirty="0"/>
              <a:t>When some crew is assigned for some emergency dealing, it sends them to the location of emergency. And fills out the time of leaving the garage and time of reporting back from the emergency.</a:t>
            </a:r>
          </a:p>
          <a:p>
            <a:endParaRPr lang="en-US" dirty="0"/>
          </a:p>
        </p:txBody>
      </p:sp>
    </p:spTree>
    <p:extLst>
      <p:ext uri="{BB962C8B-B14F-4D97-AF65-F5344CB8AC3E}">
        <p14:creationId xmlns="" xmlns:p14="http://schemas.microsoft.com/office/powerpoint/2010/main" val="34484700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User Classes</a:t>
            </a:r>
            <a:endParaRPr lang="en-US" u="sng" dirty="0"/>
          </a:p>
        </p:txBody>
      </p:sp>
      <p:sp>
        <p:nvSpPr>
          <p:cNvPr id="3" name="Content Placeholder 2"/>
          <p:cNvSpPr>
            <a:spLocks noGrp="1"/>
          </p:cNvSpPr>
          <p:nvPr>
            <p:ph idx="1"/>
          </p:nvPr>
        </p:nvSpPr>
        <p:spPr/>
        <p:txBody>
          <a:bodyPr/>
          <a:lstStyle/>
          <a:p>
            <a:pPr lvl="0"/>
            <a:r>
              <a:rPr lang="en-US" sz="2400" u="sng" dirty="0"/>
              <a:t>Station </a:t>
            </a:r>
            <a:r>
              <a:rPr lang="en-US" sz="2400" u="sng" dirty="0" err="1"/>
              <a:t>Incharge</a:t>
            </a:r>
            <a:endParaRPr lang="en-US" sz="2400" dirty="0"/>
          </a:p>
          <a:p>
            <a:pPr lvl="1"/>
            <a:r>
              <a:rPr lang="en-US" dirty="0"/>
              <a:t>It is overall supervisor of a rescue 1122 station. He manages the reports and supervises all the staff.</a:t>
            </a:r>
          </a:p>
          <a:p>
            <a:pPr lvl="0"/>
            <a:r>
              <a:rPr lang="en-US" sz="2400" u="sng" dirty="0"/>
              <a:t>Crew</a:t>
            </a:r>
            <a:endParaRPr lang="en-US" sz="2400" dirty="0"/>
          </a:p>
          <a:p>
            <a:pPr lvl="1"/>
            <a:r>
              <a:rPr lang="en-US" dirty="0"/>
              <a:t>Crew deals with emergency physically by going on location. On completion, crew fills out detailed report about the emergency. Crew consists of</a:t>
            </a:r>
          </a:p>
          <a:p>
            <a:pPr lvl="2"/>
            <a:r>
              <a:rPr lang="en-US" dirty="0"/>
              <a:t>Medical Officer(MO)</a:t>
            </a:r>
          </a:p>
          <a:p>
            <a:pPr lvl="2"/>
            <a:r>
              <a:rPr lang="en-US" dirty="0"/>
              <a:t>Rescue 1122 Staff(driver, helper, rescuer)</a:t>
            </a:r>
          </a:p>
          <a:p>
            <a:pPr lvl="2"/>
            <a:r>
              <a:rPr lang="en-US" dirty="0"/>
              <a:t>Nursing Staff</a:t>
            </a:r>
          </a:p>
          <a:p>
            <a:r>
              <a:rPr lang="en-US" u="sng" dirty="0" smtClean="0"/>
              <a:t>General Public</a:t>
            </a:r>
            <a:endParaRPr lang="en-US" u="sng" dirty="0"/>
          </a:p>
          <a:p>
            <a:pPr lvl="1"/>
            <a:r>
              <a:rPr lang="en-US" dirty="0" smtClean="0"/>
              <a:t>Gets benefits in terms of early response</a:t>
            </a:r>
            <a:endParaRPr lang="en-US" dirty="0" smtClean="0"/>
          </a:p>
        </p:txBody>
      </p:sp>
    </p:spTree>
    <p:extLst>
      <p:ext uri="{BB962C8B-B14F-4D97-AF65-F5344CB8AC3E}">
        <p14:creationId xmlns="" xmlns:p14="http://schemas.microsoft.com/office/powerpoint/2010/main" val="15626411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Constraints</a:t>
            </a:r>
            <a:endParaRPr lang="en-US" u="sng" dirty="0"/>
          </a:p>
        </p:txBody>
      </p:sp>
      <p:graphicFrame>
        <p:nvGraphicFramePr>
          <p:cNvPr id="5" name="Table 4"/>
          <p:cNvGraphicFramePr>
            <a:graphicFrameLocks noGrp="1"/>
          </p:cNvGraphicFramePr>
          <p:nvPr>
            <p:extLst>
              <p:ext uri="{D42A27DB-BD31-4B8C-83A1-F6EECF244321}">
                <p14:modId xmlns="" xmlns:p14="http://schemas.microsoft.com/office/powerpoint/2010/main" val="758601446"/>
              </p:ext>
            </p:extLst>
          </p:nvPr>
        </p:nvGraphicFramePr>
        <p:xfrm>
          <a:off x="609600" y="1447800"/>
          <a:ext cx="7315200" cy="4416552"/>
        </p:xfrm>
        <a:graphic>
          <a:graphicData uri="http://schemas.openxmlformats.org/drawingml/2006/table">
            <a:tbl>
              <a:tblPr firstRow="1" firstCol="1" bandRow="1"/>
              <a:tblGrid>
                <a:gridCol w="3657600"/>
                <a:gridCol w="3657600"/>
              </a:tblGrid>
              <a:tr h="465451">
                <a:tc>
                  <a:txBody>
                    <a:bodyPr/>
                    <a:lstStyle/>
                    <a:p>
                      <a:pPr marL="0" marR="0" algn="ctr">
                        <a:lnSpc>
                          <a:spcPct val="115000"/>
                        </a:lnSpc>
                        <a:spcBef>
                          <a:spcPts val="0"/>
                        </a:spcBef>
                        <a:spcAft>
                          <a:spcPts val="0"/>
                        </a:spcAft>
                      </a:pPr>
                      <a:r>
                        <a:rPr lang="en-US" sz="1800" b="0" dirty="0" smtClean="0">
                          <a:solidFill>
                            <a:schemeClr val="bg1"/>
                          </a:solidFill>
                          <a:effectLst/>
                          <a:latin typeface="Arial"/>
                          <a:ea typeface="Times New Roman"/>
                          <a:cs typeface="Times New Roman"/>
                        </a:rPr>
                        <a:t>Constraints</a:t>
                      </a:r>
                      <a:endParaRPr lang="en-US" sz="1800" b="0" dirty="0">
                        <a:solidFill>
                          <a:schemeClr val="bg1"/>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0" marR="0" algn="ctr">
                        <a:lnSpc>
                          <a:spcPct val="115000"/>
                        </a:lnSpc>
                        <a:spcBef>
                          <a:spcPts val="0"/>
                        </a:spcBef>
                        <a:spcAft>
                          <a:spcPts val="0"/>
                        </a:spcAft>
                      </a:pPr>
                      <a:r>
                        <a:rPr lang="en-US" sz="1800" b="0">
                          <a:effectLst/>
                          <a:latin typeface="Arial"/>
                          <a:ea typeface="Times New Roman"/>
                          <a:cs typeface="Times New Roman"/>
                        </a:rPr>
                        <a:t>Rationale</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811764">
                <a:tc>
                  <a:txBody>
                    <a:bodyPr/>
                    <a:lstStyle/>
                    <a:p>
                      <a:pPr marL="457200" marR="0">
                        <a:lnSpc>
                          <a:spcPct val="115000"/>
                        </a:lnSpc>
                        <a:spcBef>
                          <a:spcPts val="0"/>
                        </a:spcBef>
                        <a:spcAft>
                          <a:spcPts val="0"/>
                        </a:spcAft>
                      </a:pPr>
                      <a:r>
                        <a:rPr lang="en-US" sz="1800" b="0" dirty="0">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US" sz="1800" b="0" dirty="0">
                          <a:effectLst/>
                          <a:latin typeface="Arial"/>
                          <a:ea typeface="Times New Roman"/>
                          <a:cs typeface="Times New Roman"/>
                        </a:rPr>
                        <a:t>Microsoft Windows</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US" sz="1800" b="0">
                          <a:effectLst/>
                          <a:latin typeface="Arial"/>
                          <a:ea typeface="Times New Roman"/>
                          <a:cs typeface="Times New Roman"/>
                        </a:rPr>
                        <a:t>The users have prior experience of using this operating system.</a:t>
                      </a:r>
                      <a:endParaRPr lang="en-US" sz="1800" b="0">
                        <a:effectLst/>
                        <a:latin typeface="Times"/>
                        <a:ea typeface="Times New Roman"/>
                        <a:cs typeface="Times New Roman"/>
                      </a:endParaRPr>
                    </a:p>
                    <a:p>
                      <a:pPr marL="0" marR="0">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17646">
                <a:tc>
                  <a:txBody>
                    <a:bodyPr/>
                    <a:lstStyle/>
                    <a:p>
                      <a:pPr marL="457200" marR="0">
                        <a:lnSpc>
                          <a:spcPct val="115000"/>
                        </a:lnSpc>
                        <a:spcBef>
                          <a:spcPts val="0"/>
                        </a:spcBef>
                        <a:spcAft>
                          <a:spcPts val="0"/>
                        </a:spcAft>
                      </a:pPr>
                      <a:r>
                        <a:rPr lang="en-CA" sz="1800" b="0" dirty="0">
                          <a:solidFill>
                            <a:srgbClr val="000000"/>
                          </a:solidFill>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The system coding will be done in C# language with object-oriented methodology.</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Times New Roman"/>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C# is a powerful high level language by Microsoft. Support of large </a:t>
                      </a:r>
                      <a:r>
                        <a:rPr lang="en-CA" sz="1800" b="0" dirty="0" err="1">
                          <a:solidFill>
                            <a:srgbClr val="000000"/>
                          </a:solidFill>
                          <a:effectLst/>
                          <a:latin typeface="Arial"/>
                          <a:ea typeface="Calibri"/>
                          <a:cs typeface="Times New Roman"/>
                        </a:rPr>
                        <a:t>.Net</a:t>
                      </a:r>
                      <a:r>
                        <a:rPr lang="en-CA" sz="1800" b="0" dirty="0">
                          <a:solidFill>
                            <a:srgbClr val="000000"/>
                          </a:solidFill>
                          <a:effectLst/>
                          <a:latin typeface="Arial"/>
                          <a:ea typeface="Calibri"/>
                          <a:cs typeface="Times New Roman"/>
                        </a:rPr>
                        <a:t> Library enhances its capability and makes it suitable for Desktop software.</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 xmlns:p14="http://schemas.microsoft.com/office/powerpoint/2010/main" val="1562641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Constraints</a:t>
            </a:r>
            <a:endParaRPr lang="en-US" u="sng" dirty="0"/>
          </a:p>
        </p:txBody>
      </p:sp>
      <p:graphicFrame>
        <p:nvGraphicFramePr>
          <p:cNvPr id="5" name="Table 4"/>
          <p:cNvGraphicFramePr>
            <a:graphicFrameLocks noGrp="1"/>
          </p:cNvGraphicFramePr>
          <p:nvPr>
            <p:extLst>
              <p:ext uri="{D42A27DB-BD31-4B8C-83A1-F6EECF244321}">
                <p14:modId xmlns="" xmlns:p14="http://schemas.microsoft.com/office/powerpoint/2010/main" val="758601446"/>
              </p:ext>
            </p:extLst>
          </p:nvPr>
        </p:nvGraphicFramePr>
        <p:xfrm>
          <a:off x="609600" y="1447800"/>
          <a:ext cx="7315200" cy="5020691"/>
        </p:xfrm>
        <a:graphic>
          <a:graphicData uri="http://schemas.openxmlformats.org/drawingml/2006/table">
            <a:tbl>
              <a:tblPr firstRow="1" firstCol="1" bandRow="1"/>
              <a:tblGrid>
                <a:gridCol w="3657600"/>
                <a:gridCol w="3657600"/>
              </a:tblGrid>
              <a:tr h="465451">
                <a:tc>
                  <a:txBody>
                    <a:bodyPr/>
                    <a:lstStyle/>
                    <a:p>
                      <a:pPr marL="0" marR="0" algn="ctr">
                        <a:lnSpc>
                          <a:spcPct val="115000"/>
                        </a:lnSpc>
                        <a:spcBef>
                          <a:spcPts val="0"/>
                        </a:spcBef>
                        <a:spcAft>
                          <a:spcPts val="0"/>
                        </a:spcAft>
                      </a:pPr>
                      <a:r>
                        <a:rPr lang="en-US" sz="1800" b="0" dirty="0" smtClean="0">
                          <a:solidFill>
                            <a:schemeClr val="bg1"/>
                          </a:solidFill>
                          <a:effectLst/>
                          <a:latin typeface="Arial"/>
                          <a:ea typeface="Times New Roman"/>
                          <a:cs typeface="Times New Roman"/>
                        </a:rPr>
                        <a:t>Constraints</a:t>
                      </a:r>
                      <a:endParaRPr lang="en-US" sz="1800" b="0" dirty="0">
                        <a:solidFill>
                          <a:schemeClr val="bg1"/>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1800" b="0">
                          <a:effectLst/>
                          <a:latin typeface="Arial"/>
                          <a:ea typeface="Times New Roman"/>
                          <a:cs typeface="Times New Roman"/>
                        </a:rPr>
                        <a:t> </a:t>
                      </a:r>
                      <a:endParaRPr lang="en-US" sz="1800" b="0">
                        <a:effectLst/>
                        <a:latin typeface="Times"/>
                        <a:ea typeface="Times New Roman"/>
                        <a:cs typeface="Times New Roman"/>
                      </a:endParaRPr>
                    </a:p>
                    <a:p>
                      <a:pPr marL="0" marR="0" algn="ctr">
                        <a:lnSpc>
                          <a:spcPct val="115000"/>
                        </a:lnSpc>
                        <a:spcBef>
                          <a:spcPts val="0"/>
                        </a:spcBef>
                        <a:spcAft>
                          <a:spcPts val="0"/>
                        </a:spcAft>
                      </a:pPr>
                      <a:r>
                        <a:rPr lang="en-US" sz="1800" b="0">
                          <a:effectLst/>
                          <a:latin typeface="Arial"/>
                          <a:ea typeface="Times New Roman"/>
                          <a:cs typeface="Times New Roman"/>
                        </a:rPr>
                        <a:t>Rationale</a:t>
                      </a:r>
                      <a:endParaRPr lang="en-US" sz="1800" b="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1595834">
                <a:tc>
                  <a:txBody>
                    <a:bodyPr/>
                    <a:lstStyle/>
                    <a:p>
                      <a:pPr marL="457200" marR="0">
                        <a:lnSpc>
                          <a:spcPct val="115000"/>
                        </a:lnSpc>
                        <a:spcBef>
                          <a:spcPts val="0"/>
                        </a:spcBef>
                        <a:spcAft>
                          <a:spcPts val="0"/>
                        </a:spcAft>
                      </a:pPr>
                      <a:r>
                        <a:rPr lang="en-US" sz="1800" b="0" dirty="0">
                          <a:effectLst/>
                          <a:latin typeface="Arial"/>
                          <a:ea typeface="Times New Roman"/>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Microsoft SQL Server</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smtClean="0">
                          <a:solidFill>
                            <a:srgbClr val="000000"/>
                          </a:solidFill>
                          <a:effectLst/>
                          <a:latin typeface="Arial"/>
                          <a:ea typeface="Calibri"/>
                          <a:cs typeface="Times New Roman"/>
                        </a:rPr>
                        <a:t>Its </a:t>
                      </a:r>
                      <a:r>
                        <a:rPr lang="en-CA" sz="1800" b="0" dirty="0">
                          <a:solidFill>
                            <a:srgbClr val="000000"/>
                          </a:solidFill>
                          <a:effectLst/>
                          <a:latin typeface="Arial"/>
                          <a:ea typeface="Calibri"/>
                          <a:cs typeface="Times New Roman"/>
                        </a:rPr>
                        <a:t>integration with Windows OS is easy and stable. It provides efficient and reliable database operation and accommodates fairly large numbers of records</a:t>
                      </a:r>
                      <a:r>
                        <a:rPr lang="en-CA" sz="1800" b="0" dirty="0" smtClean="0">
                          <a:solidFill>
                            <a:srgbClr val="000000"/>
                          </a:solidFill>
                          <a:effectLst/>
                          <a:latin typeface="Arial"/>
                          <a:ea typeface="Calibri"/>
                          <a:cs typeface="Times New Roman"/>
                        </a:rPr>
                        <a:t>.</a:t>
                      </a:r>
                      <a:endParaRPr lang="en-US" sz="1800" b="0" dirty="0">
                        <a:solidFill>
                          <a:srgbClr val="000000"/>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4705">
                <a:tc>
                  <a:txBody>
                    <a:bodyPr/>
                    <a:lstStyle/>
                    <a:p>
                      <a:pPr marL="457200" marR="0">
                        <a:lnSpc>
                          <a:spcPct val="115000"/>
                        </a:lnSpc>
                        <a:spcBef>
                          <a:spcPts val="0"/>
                        </a:spcBef>
                        <a:spcAft>
                          <a:spcPts val="0"/>
                        </a:spcAft>
                      </a:pPr>
                      <a:r>
                        <a:rPr lang="en-CA" sz="1800" b="0">
                          <a:solidFill>
                            <a:srgbClr val="000000"/>
                          </a:solidFill>
                          <a:effectLst/>
                          <a:latin typeface="Arial"/>
                          <a:ea typeface="Calibri"/>
                          <a:cs typeface="Times New Roman"/>
                        </a:rPr>
                        <a:t> </a:t>
                      </a:r>
                      <a:endParaRPr lang="en-US" sz="1800" b="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a:solidFill>
                            <a:srgbClr val="000000"/>
                          </a:solidFill>
                          <a:effectLst/>
                          <a:latin typeface="Arial"/>
                          <a:ea typeface="Calibri"/>
                          <a:cs typeface="Times New Roman"/>
                        </a:rPr>
                        <a:t>LAN</a:t>
                      </a:r>
                      <a:endParaRPr lang="en-US" sz="1800" b="0">
                        <a:solidFill>
                          <a:srgbClr val="000000"/>
                        </a:solidFill>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p>
                      <a:pPr marL="342900" marR="0" lvl="0" indent="-342900">
                        <a:lnSpc>
                          <a:spcPct val="115000"/>
                        </a:lnSpc>
                        <a:spcBef>
                          <a:spcPts val="0"/>
                        </a:spcBef>
                        <a:spcAft>
                          <a:spcPts val="0"/>
                        </a:spcAft>
                        <a:buFont typeface="Symbol"/>
                        <a:buChar char=""/>
                      </a:pPr>
                      <a:r>
                        <a:rPr lang="en-CA" sz="1800" b="0" dirty="0">
                          <a:solidFill>
                            <a:srgbClr val="000000"/>
                          </a:solidFill>
                          <a:effectLst/>
                          <a:latin typeface="Arial"/>
                          <a:ea typeface="Calibri"/>
                          <a:cs typeface="Times New Roman"/>
                        </a:rPr>
                        <a:t>Since all the users of the system reside in one building and all the data is to be maintained on one central database</a:t>
                      </a:r>
                      <a:endParaRPr lang="en-US" sz="1800" b="0" dirty="0">
                        <a:solidFill>
                          <a:srgbClr val="000000"/>
                        </a:solidFill>
                        <a:effectLst/>
                        <a:latin typeface="Times"/>
                        <a:ea typeface="Times New Roman"/>
                        <a:cs typeface="Times New Roman"/>
                      </a:endParaRPr>
                    </a:p>
                    <a:p>
                      <a:pPr marL="457200" marR="0">
                        <a:lnSpc>
                          <a:spcPct val="115000"/>
                        </a:lnSpc>
                        <a:spcBef>
                          <a:spcPts val="0"/>
                        </a:spcBef>
                        <a:spcAft>
                          <a:spcPts val="0"/>
                        </a:spcAft>
                      </a:pPr>
                      <a:r>
                        <a:rPr lang="en-CA" sz="1800" b="0" dirty="0">
                          <a:solidFill>
                            <a:srgbClr val="000000"/>
                          </a:solidFill>
                          <a:effectLst/>
                          <a:latin typeface="Arial"/>
                          <a:ea typeface="Calibri"/>
                          <a:cs typeface="Times New Roman"/>
                        </a:rPr>
                        <a:t> </a:t>
                      </a:r>
                      <a:endParaRPr lang="en-US" sz="1800" b="0" dirty="0">
                        <a:effectLst/>
                        <a:latin typeface="Times"/>
                        <a:ea typeface="Times New Roman"/>
                        <a:cs typeface="Times New Roman"/>
                      </a:endParaRPr>
                    </a:p>
                  </a:txBody>
                  <a:tcPr marL="61793" marR="617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 xmlns:p14="http://schemas.microsoft.com/office/powerpoint/2010/main" val="1562641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0"/>
            <a:ext cx="8686800" cy="3352800"/>
          </a:xfrm>
        </p:spPr>
        <p:txBody>
          <a:bodyPr/>
          <a:lstStyle/>
          <a:p>
            <a:pPr algn="ctr"/>
            <a:r>
              <a:rPr lang="en-US" sz="6000" b="1" dirty="0" smtClean="0"/>
              <a:t>Specific </a:t>
            </a:r>
            <a:r>
              <a:rPr lang="en-US" sz="6000" b="1" dirty="0" smtClean="0"/>
              <a:t>Requirements</a:t>
            </a:r>
            <a:r>
              <a:rPr lang="en-US" sz="6000" b="1" dirty="0"/>
              <a:t/>
            </a:r>
            <a:br>
              <a:rPr lang="en-US" sz="6000" b="1" dirty="0"/>
            </a:br>
            <a:endParaRPr lang="en-US" sz="6600" dirty="0"/>
          </a:p>
        </p:txBody>
      </p:sp>
    </p:spTree>
    <p:extLst>
      <p:ext uri="{BB962C8B-B14F-4D97-AF65-F5344CB8AC3E}">
        <p14:creationId xmlns="" xmlns:p14="http://schemas.microsoft.com/office/powerpoint/2010/main" val="4238553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1079934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2007332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2007332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1200329"/>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a:t>
            </a:r>
            <a:endParaRPr lang="en-US" sz="3600" dirty="0"/>
          </a:p>
        </p:txBody>
      </p:sp>
      <p:pic>
        <p:nvPicPr>
          <p:cNvPr id="67586" name="Picture 2"/>
          <p:cNvPicPr>
            <a:picLocks noChangeAspect="1" noChangeArrowheads="1"/>
          </p:cNvPicPr>
          <p:nvPr/>
        </p:nvPicPr>
        <p:blipFill>
          <a:blip r:embed="rId2"/>
          <a:srcRect/>
          <a:stretch>
            <a:fillRect/>
          </a:stretch>
        </p:blipFill>
        <p:spPr bwMode="auto">
          <a:xfrm>
            <a:off x="3657600" y="2895600"/>
            <a:ext cx="4285543" cy="3476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20073328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5" name="Content Placeholder 4"/>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3075153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3075153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3075153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smtClean="0"/>
              <a:t>Interfaces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45600" y="1600200"/>
            <a:ext cx="6043199" cy="4800600"/>
          </a:xfrm>
          <a:prstGeom prst="rect">
            <a:avLst/>
          </a:prstGeom>
          <a:noFill/>
          <a:ln w="9525">
            <a:noFill/>
            <a:miter lim="800000"/>
            <a:headEnd/>
            <a:tailEnd/>
          </a:ln>
        </p:spPr>
      </p:pic>
    </p:spTree>
    <p:extLst>
      <p:ext uri="{BB962C8B-B14F-4D97-AF65-F5344CB8AC3E}">
        <p14:creationId xmlns="" xmlns:p14="http://schemas.microsoft.com/office/powerpoint/2010/main" val="3075153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924800" cy="868362"/>
          </a:xfrm>
        </p:spPr>
        <p:txBody>
          <a:bodyPr/>
          <a:lstStyle/>
          <a:p>
            <a:r>
              <a:rPr lang="en-US" dirty="0" smtClean="0"/>
              <a:t>Control </a:t>
            </a:r>
            <a:r>
              <a:rPr lang="en-US" dirty="0"/>
              <a:t>Room Wireless Operator USE Case</a:t>
            </a:r>
          </a:p>
        </p:txBody>
      </p:sp>
      <p:sp>
        <p:nvSpPr>
          <p:cNvPr id="3" name="Content Placeholder 2"/>
          <p:cNvSpPr>
            <a:spLocks noGrp="1"/>
          </p:cNvSpPr>
          <p:nvPr>
            <p:ph idx="1"/>
          </p:nvPr>
        </p:nvSpPr>
        <p:spPr>
          <a:xfrm>
            <a:off x="381000" y="1447800"/>
            <a:ext cx="8077200" cy="5105400"/>
          </a:xfrm>
        </p:spPr>
        <p:txBody>
          <a:bodyPr>
            <a:normAutofit lnSpcReduction="10000"/>
          </a:bodyPr>
          <a:lstStyle/>
          <a:p>
            <a:pPr marL="114300" indent="0">
              <a:buNone/>
            </a:pPr>
            <a:r>
              <a:rPr lang="en-US" b="1" dirty="0" smtClean="0"/>
              <a:t>1-</a:t>
            </a:r>
            <a:r>
              <a:rPr lang="en-US" b="1" u="sng" dirty="0" smtClean="0"/>
              <a:t>Request </a:t>
            </a:r>
            <a:r>
              <a:rPr lang="en-US" b="1" u="sng" dirty="0"/>
              <a:t>For Emergency Rescue</a:t>
            </a:r>
            <a:endParaRPr lang="en-US" dirty="0"/>
          </a:p>
          <a:p>
            <a:pPr marL="114300" indent="0">
              <a:buNone/>
            </a:pPr>
            <a:r>
              <a:rPr lang="en-US" b="1" dirty="0"/>
              <a:t>Brief Description</a:t>
            </a:r>
            <a:endParaRPr lang="en-US" dirty="0"/>
          </a:p>
          <a:p>
            <a:pPr marL="114300" indent="0">
              <a:buNone/>
            </a:pPr>
            <a:r>
              <a:rPr lang="en-US" dirty="0"/>
              <a:t>The Control Room Wireless Operator on receiving the call of new emergency fills  out initial information.</a:t>
            </a:r>
          </a:p>
          <a:p>
            <a:pPr marL="114300" indent="0">
              <a:buNone/>
            </a:pPr>
            <a:r>
              <a:rPr lang="en-US" b="1" dirty="0"/>
              <a:t>Initial Step-By-Step Description</a:t>
            </a:r>
            <a:endParaRPr lang="en-US" dirty="0"/>
          </a:p>
          <a:p>
            <a:pPr marL="114300" indent="0">
              <a:buNone/>
            </a:pPr>
            <a:r>
              <a:rPr lang="en-US" dirty="0"/>
              <a:t>Before this use case can be initiated, the CRWO has to be logged in as CRWO so that he can get associated interface to fill initial information.</a:t>
            </a:r>
          </a:p>
          <a:p>
            <a:pPr marL="571500" lvl="0" indent="-457200">
              <a:buFont typeface="+mj-lt"/>
              <a:buAutoNum type="arabicPeriod"/>
            </a:pPr>
            <a:r>
              <a:rPr lang="en-US" dirty="0"/>
              <a:t>The CRWO on receiving the call click on new emergency button</a:t>
            </a:r>
          </a:p>
          <a:p>
            <a:pPr marL="571500" lvl="0" indent="-457200">
              <a:buFont typeface="+mj-lt"/>
              <a:buAutoNum type="arabicPeriod"/>
            </a:pPr>
            <a:r>
              <a:rPr lang="en-US" dirty="0"/>
              <a:t>The System gives initial information form.</a:t>
            </a:r>
          </a:p>
          <a:p>
            <a:pPr marL="571500" lvl="0" indent="-457200">
              <a:buFont typeface="+mj-lt"/>
              <a:buAutoNum type="arabicPeriod"/>
            </a:pPr>
            <a:r>
              <a:rPr lang="en-US" dirty="0"/>
              <a:t>The CRWO fills the form and click on submit.</a:t>
            </a:r>
          </a:p>
          <a:p>
            <a:pPr marL="571500" lvl="0" indent="-457200">
              <a:buFont typeface="+mj-lt"/>
              <a:buAutoNum type="arabicPeriod"/>
            </a:pPr>
            <a:r>
              <a:rPr lang="en-US" dirty="0"/>
              <a:t>The Request handler insert the data into database.</a:t>
            </a:r>
          </a:p>
          <a:p>
            <a:pPr marL="571500" lvl="0" indent="-457200">
              <a:buFont typeface="+mj-lt"/>
              <a:buAutoNum type="arabicPeriod"/>
            </a:pPr>
            <a:r>
              <a:rPr lang="en-US" dirty="0"/>
              <a:t>On completion, Successful insertion message is displayed</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 xmlns:p14="http://schemas.microsoft.com/office/powerpoint/2010/main" val="21493559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924800" cy="868362"/>
          </a:xfrm>
        </p:spPr>
        <p:txBody>
          <a:bodyPr/>
          <a:lstStyle/>
          <a:p>
            <a:r>
              <a:rPr lang="en-US" dirty="0" smtClean="0"/>
              <a:t>Control </a:t>
            </a:r>
            <a:r>
              <a:rPr lang="en-US" dirty="0"/>
              <a:t>Room Wireless Operator USE Case</a:t>
            </a:r>
          </a:p>
        </p:txBody>
      </p:sp>
      <p:sp>
        <p:nvSpPr>
          <p:cNvPr id="3" name="Content Placeholder 2"/>
          <p:cNvSpPr>
            <a:spLocks noGrp="1"/>
          </p:cNvSpPr>
          <p:nvPr>
            <p:ph idx="1"/>
          </p:nvPr>
        </p:nvSpPr>
        <p:spPr>
          <a:xfrm>
            <a:off x="381000" y="1447800"/>
            <a:ext cx="8077200" cy="5257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The Control Room Wireless Operator on receiving the call for additional crew initiate the request.</a:t>
            </a:r>
          </a:p>
          <a:p>
            <a:pPr marL="114300" indent="0">
              <a:buNone/>
            </a:pPr>
            <a:r>
              <a:rPr lang="en-US" b="1" dirty="0"/>
              <a:t>Initial Step-By-Step Description</a:t>
            </a:r>
            <a:endParaRPr lang="en-US" dirty="0"/>
          </a:p>
          <a:p>
            <a:pPr marL="114300" indent="0">
              <a:buNone/>
            </a:pPr>
            <a:r>
              <a:rPr lang="en-US" dirty="0"/>
              <a:t>Before this use case can be initiated, the CRWO has to be logged in as CRWO so that he can get associated interface.</a:t>
            </a:r>
          </a:p>
          <a:p>
            <a:pPr marL="571500" lvl="0" indent="-457200">
              <a:buFont typeface="+mj-lt"/>
              <a:buAutoNum type="arabicPeriod"/>
            </a:pPr>
            <a:r>
              <a:rPr lang="en-US" dirty="0"/>
              <a:t>The CRWO on receiving the call click on Additional Crew Request Button.</a:t>
            </a:r>
          </a:p>
          <a:p>
            <a:pPr marL="571500" lvl="0" indent="-457200">
              <a:buFont typeface="+mj-lt"/>
              <a:buAutoNum type="arabicPeriod"/>
            </a:pPr>
            <a:r>
              <a:rPr lang="en-US" dirty="0"/>
              <a:t>The System provides the list of in progress emergencies.</a:t>
            </a:r>
          </a:p>
          <a:p>
            <a:pPr marL="571500" lvl="0" indent="-457200">
              <a:buFont typeface="+mj-lt"/>
              <a:buAutoNum type="arabicPeriod"/>
            </a:pPr>
            <a:r>
              <a:rPr lang="en-US" dirty="0"/>
              <a:t>The CRWO selects the emergency for which additional crew request was asked.</a:t>
            </a:r>
          </a:p>
          <a:p>
            <a:pPr marL="571500" lvl="0" indent="-457200">
              <a:buFont typeface="+mj-lt"/>
              <a:buAutoNum type="arabicPeriod"/>
            </a:pPr>
            <a:r>
              <a:rPr lang="en-US" dirty="0"/>
              <a:t>The System provides the view which shows the details of staff already sent for that emergency.</a:t>
            </a:r>
          </a:p>
          <a:p>
            <a:pPr marL="571500" lvl="0" indent="-457200">
              <a:buFont typeface="+mj-lt"/>
              <a:buAutoNum type="arabicPeriod"/>
            </a:pPr>
            <a:r>
              <a:rPr lang="en-US" dirty="0"/>
              <a:t>The CRWO writes the detail of additional requested crew.</a:t>
            </a:r>
          </a:p>
          <a:p>
            <a:pPr marL="571500" lvl="0" indent="-457200">
              <a:buFont typeface="+mj-lt"/>
              <a:buAutoNum type="arabicPeriod"/>
            </a:pPr>
            <a:r>
              <a:rPr lang="en-US" dirty="0"/>
              <a:t>The CRWO submit the details.</a:t>
            </a:r>
          </a:p>
          <a:p>
            <a:pPr marL="571500" lvl="0" indent="-457200">
              <a:buFont typeface="+mj-lt"/>
              <a:buAutoNum type="arabicPeriod"/>
            </a:pPr>
            <a:r>
              <a:rPr lang="en-US" dirty="0"/>
              <a:t>The Request Handler modifies the record of that particular emergency.</a:t>
            </a:r>
          </a:p>
          <a:p>
            <a:pPr marL="571500" lvl="0" indent="-457200">
              <a:buFont typeface="+mj-lt"/>
              <a:buAutoNum type="arabicPeriod"/>
            </a:pPr>
            <a:r>
              <a:rPr lang="en-US" dirty="0"/>
              <a:t>On completion, Successful insertion message is displayed.</a:t>
            </a:r>
          </a:p>
          <a:p>
            <a:pPr marL="571500" lvl="0" indent="-457200">
              <a:buFont typeface="+mj-lt"/>
              <a:buAutoNum type="arabicPeriod"/>
            </a:pPr>
            <a:r>
              <a:rPr lang="en-US" dirty="0"/>
              <a:t>The CRWO is returned to main page.</a:t>
            </a:r>
          </a:p>
        </p:txBody>
      </p:sp>
    </p:spTree>
    <p:extLst>
      <p:ext uri="{BB962C8B-B14F-4D97-AF65-F5344CB8AC3E}">
        <p14:creationId xmlns="" xmlns:p14="http://schemas.microsoft.com/office/powerpoint/2010/main" val="1359299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9906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457200" y="1066800"/>
            <a:ext cx="7620000" cy="5562600"/>
          </a:xfrm>
        </p:spPr>
        <p:txBody>
          <a:bodyPr>
            <a:noAutofit/>
          </a:bodyPr>
          <a:lstStyle/>
          <a:p>
            <a:pPr marL="114300" indent="0">
              <a:buNone/>
            </a:pPr>
            <a:r>
              <a:rPr lang="en-US" sz="1600" b="1" dirty="0" smtClean="0"/>
              <a:t>1-</a:t>
            </a:r>
            <a:r>
              <a:rPr lang="en-US" sz="1600" b="1" u="sng" dirty="0" smtClean="0"/>
              <a:t>Assign </a:t>
            </a:r>
            <a:r>
              <a:rPr lang="en-US" sz="1600" b="1" u="sng" dirty="0"/>
              <a:t>Crew to Emergency</a:t>
            </a:r>
            <a:endParaRPr lang="en-US" sz="1600" dirty="0"/>
          </a:p>
          <a:p>
            <a:pPr marL="114300" indent="0">
              <a:buNone/>
            </a:pPr>
            <a:r>
              <a:rPr lang="en-US" sz="1600" b="1" dirty="0"/>
              <a:t>Brief Description</a:t>
            </a:r>
            <a:endParaRPr lang="en-US" sz="1600" dirty="0"/>
          </a:p>
          <a:p>
            <a:pPr marL="114300" indent="0">
              <a:buNone/>
            </a:pPr>
            <a:r>
              <a:rPr lang="en-US" sz="1600" dirty="0"/>
              <a:t>When so ever the new Emergency form is submitted by the CRWO Crew Manager Assigns the crew to emergency based upon the nature of emergency.</a:t>
            </a:r>
          </a:p>
          <a:p>
            <a:pPr marL="114300" indent="0">
              <a:buNone/>
            </a:pPr>
            <a:r>
              <a:rPr lang="en-US" sz="1600" b="1" dirty="0"/>
              <a:t>Initial Step-By-Step Description</a:t>
            </a:r>
            <a:endParaRPr lang="en-US" sz="1600" dirty="0"/>
          </a:p>
          <a:p>
            <a:pPr marL="114300" indent="0">
              <a:buNone/>
            </a:pPr>
            <a:r>
              <a:rPr lang="en-US" sz="1600" dirty="0"/>
              <a:t>Before this use case can be initiated, the CREW manager has to be logged in as Crew Manager so that he can get associated interface.</a:t>
            </a:r>
          </a:p>
          <a:p>
            <a:pPr marL="457200" indent="-342900">
              <a:buFont typeface="+mj-lt"/>
              <a:buAutoNum type="arabicPeriod"/>
            </a:pPr>
            <a:r>
              <a:rPr lang="en-US" sz="1600" dirty="0"/>
              <a:t>The System provides the crew manager with a blank interface.</a:t>
            </a:r>
          </a:p>
          <a:p>
            <a:pPr marL="457200" indent="-342900">
              <a:buFont typeface="+mj-lt"/>
              <a:buAutoNum type="arabicPeriod"/>
            </a:pPr>
            <a:r>
              <a:rPr lang="en-US" sz="1600" dirty="0"/>
              <a:t>When so ever the CRWO submit the request for crew, the view is updated and detail of emergency is provided.</a:t>
            </a:r>
          </a:p>
          <a:p>
            <a:pPr marL="754380" lvl="1" indent="-342900">
              <a:buFont typeface="+mj-lt"/>
              <a:buAutoNum type="arabicPeriod"/>
            </a:pPr>
            <a:r>
              <a:rPr lang="en-US" sz="1400" dirty="0"/>
              <a:t>Crew Manager reads the details and assign the crew from list of available crew</a:t>
            </a:r>
          </a:p>
          <a:p>
            <a:pPr marL="457200" indent="-342900">
              <a:buFont typeface="+mj-lt"/>
              <a:buAutoNum type="arabicPeriod"/>
            </a:pPr>
            <a:r>
              <a:rPr lang="en-US" sz="1600" dirty="0"/>
              <a:t>On completion, Successful message is displayed</a:t>
            </a:r>
          </a:p>
          <a:p>
            <a:pPr marL="457200" indent="-342900">
              <a:buFont typeface="+mj-lt"/>
              <a:buAutoNum type="arabicPeriod"/>
            </a:pPr>
            <a:r>
              <a:rPr lang="en-US" sz="1600" dirty="0"/>
              <a:t>In case no crew is free, Crew Manager is provided with the list of all the crews and their nature of emergency.</a:t>
            </a:r>
          </a:p>
          <a:p>
            <a:pPr marL="457200" indent="-342900">
              <a:buFont typeface="+mj-lt"/>
              <a:buAutoNum type="arabicPeriod"/>
            </a:pPr>
            <a:r>
              <a:rPr lang="en-US" sz="1600" dirty="0"/>
              <a:t>Then Crew manager assigns the crew which is expected to fall back soon.</a:t>
            </a:r>
          </a:p>
          <a:p>
            <a:pPr marL="457200" indent="-342900">
              <a:buFont typeface="+mj-lt"/>
              <a:buAutoNum type="arabicPeriod"/>
            </a:pPr>
            <a:r>
              <a:rPr lang="en-US" sz="1600" dirty="0"/>
              <a:t>The crew manger is returned to main page.</a:t>
            </a:r>
          </a:p>
          <a:p>
            <a:pPr marL="457200" indent="-342900">
              <a:buFont typeface="+mj-lt"/>
              <a:buAutoNum type="arabicPeriod"/>
            </a:pPr>
            <a:r>
              <a:rPr lang="en-US" sz="1600" dirty="0"/>
              <a:t>Request Handler keep track of assigning of crew. If the assigned crew doesn’t come back soon and some other crew has returned, crew manager is alerted so that he can reassign the crew.</a:t>
            </a:r>
          </a:p>
          <a:p>
            <a:pPr marL="114300" indent="0">
              <a:buNone/>
            </a:pPr>
            <a:endParaRPr lang="en-US" sz="1400" dirty="0"/>
          </a:p>
        </p:txBody>
      </p:sp>
    </p:spTree>
    <p:extLst>
      <p:ext uri="{BB962C8B-B14F-4D97-AF65-F5344CB8AC3E}">
        <p14:creationId xmlns="" xmlns:p14="http://schemas.microsoft.com/office/powerpoint/2010/main" val="3433596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When so ever the request for additional crew is submitted by the CRWO, Crew Manager Assigns the crew.</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a blank interface.</a:t>
            </a:r>
          </a:p>
          <a:p>
            <a:pPr marL="571500" lvl="0" indent="-457200">
              <a:buFont typeface="+mj-lt"/>
              <a:buAutoNum type="arabicPeriod"/>
            </a:pPr>
            <a:r>
              <a:rPr lang="en-US" dirty="0"/>
              <a:t>When so ever the CRWO submit the request for additional crew, the view is updated and detail of emergency is provided.</a:t>
            </a:r>
          </a:p>
          <a:p>
            <a:pPr marL="571500" lvl="0" indent="-457200">
              <a:buFont typeface="+mj-lt"/>
              <a:buAutoNum type="arabicPeriod"/>
            </a:pPr>
            <a:r>
              <a:rPr lang="en-US" dirty="0"/>
              <a:t>Crew Manager reads the details and assign the crew from list of available crew</a:t>
            </a:r>
          </a:p>
          <a:p>
            <a:pPr marL="571500" lvl="0" indent="-457200">
              <a:buFont typeface="+mj-lt"/>
              <a:buAutoNum type="arabicPeriod"/>
            </a:pPr>
            <a:r>
              <a:rPr lang="en-US" dirty="0"/>
              <a:t>On completion, Successful message is displayed</a:t>
            </a:r>
          </a:p>
          <a:p>
            <a:pPr marL="571500" lvl="0" indent="-457200">
              <a:buFont typeface="+mj-lt"/>
              <a:buAutoNum type="arabicPeriod"/>
            </a:pPr>
            <a:r>
              <a:rPr lang="en-US" dirty="0"/>
              <a:t>In case no crew is free, Crew Manager is provided with the list of all the crews and their nature of emergency.</a:t>
            </a:r>
          </a:p>
          <a:p>
            <a:pPr marL="571500" lvl="0" indent="-457200">
              <a:buFont typeface="+mj-lt"/>
              <a:buAutoNum type="arabicPeriod"/>
            </a:pPr>
            <a:r>
              <a:rPr lang="en-US" dirty="0"/>
              <a:t>Then Crew manager assigns the crew which is expected to fall back soon.</a:t>
            </a:r>
          </a:p>
          <a:p>
            <a:pPr marL="571500" lvl="0" indent="-457200">
              <a:buFont typeface="+mj-lt"/>
              <a:buAutoNum type="arabicPeriod"/>
            </a:pPr>
            <a:r>
              <a:rPr lang="en-US" dirty="0"/>
              <a:t>The crew manger is returned to main page.</a:t>
            </a:r>
          </a:p>
          <a:p>
            <a:pPr marL="571500" lvl="0" indent="-457200">
              <a:buFont typeface="+mj-lt"/>
              <a:buAutoNum type="arabicPeriod"/>
            </a:pPr>
            <a:r>
              <a:rPr lang="en-US" dirty="0"/>
              <a:t>Request Handler keep track of assigning of crew. If the assigned crew doesn’t come back soon and some other crew has returned, crew manager is alerted so that he can reassign the crew.</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 xmlns:p14="http://schemas.microsoft.com/office/powerpoint/2010/main" val="34645041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fontScale="85000" lnSpcReduction="20000"/>
          </a:bodyPr>
          <a:lstStyle/>
          <a:p>
            <a:pPr marL="114300" indent="0">
              <a:buNone/>
            </a:pPr>
            <a:r>
              <a:rPr lang="en-US" b="1" dirty="0" smtClean="0"/>
              <a:t>2-</a:t>
            </a:r>
            <a:r>
              <a:rPr lang="en-US" b="1" u="sng" dirty="0" smtClean="0"/>
              <a:t>Additional </a:t>
            </a:r>
            <a:r>
              <a:rPr lang="en-US" b="1" u="sng" dirty="0"/>
              <a:t>Crew Request</a:t>
            </a:r>
            <a:endParaRPr lang="en-US" dirty="0"/>
          </a:p>
          <a:p>
            <a:pPr marL="114300" indent="0">
              <a:buNone/>
            </a:pPr>
            <a:r>
              <a:rPr lang="en-US" b="1" dirty="0"/>
              <a:t>Brief Description</a:t>
            </a:r>
            <a:endParaRPr lang="en-US" dirty="0"/>
          </a:p>
          <a:p>
            <a:pPr marL="114300" indent="0">
              <a:buNone/>
            </a:pPr>
            <a:r>
              <a:rPr lang="en-US" dirty="0"/>
              <a:t>When so ever the request for additional crew is submitted by the CRWO, Crew Manager Assigns the crew.</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a blank interface.</a:t>
            </a:r>
          </a:p>
          <a:p>
            <a:pPr marL="571500" lvl="0" indent="-457200">
              <a:buFont typeface="+mj-lt"/>
              <a:buAutoNum type="arabicPeriod"/>
            </a:pPr>
            <a:r>
              <a:rPr lang="en-US" dirty="0"/>
              <a:t>When so ever the CRWO submit the request for additional crew, the view is updated and detail of emergency is provided.</a:t>
            </a:r>
          </a:p>
          <a:p>
            <a:pPr marL="571500" lvl="0" indent="-457200">
              <a:buFont typeface="+mj-lt"/>
              <a:buAutoNum type="arabicPeriod"/>
            </a:pPr>
            <a:r>
              <a:rPr lang="en-US" dirty="0"/>
              <a:t>Crew Manager reads the details and assign the crew from list of available crew</a:t>
            </a:r>
          </a:p>
          <a:p>
            <a:pPr marL="571500" lvl="0" indent="-457200">
              <a:buFont typeface="+mj-lt"/>
              <a:buAutoNum type="arabicPeriod"/>
            </a:pPr>
            <a:r>
              <a:rPr lang="en-US" dirty="0"/>
              <a:t>On completion, Successful message is displayed</a:t>
            </a:r>
          </a:p>
          <a:p>
            <a:pPr marL="571500" lvl="0" indent="-457200">
              <a:buFont typeface="+mj-lt"/>
              <a:buAutoNum type="arabicPeriod"/>
            </a:pPr>
            <a:r>
              <a:rPr lang="en-US" dirty="0"/>
              <a:t>In case no crew is free, Crew Manager is provided with the list of all the crews and their nature of emergency.</a:t>
            </a:r>
          </a:p>
          <a:p>
            <a:pPr marL="571500" lvl="0" indent="-457200">
              <a:buFont typeface="+mj-lt"/>
              <a:buAutoNum type="arabicPeriod"/>
            </a:pPr>
            <a:r>
              <a:rPr lang="en-US" dirty="0"/>
              <a:t>Then Crew manager assigns the crew which is expected to fall back soon.</a:t>
            </a:r>
          </a:p>
          <a:p>
            <a:pPr marL="571500" lvl="0" indent="-457200">
              <a:buFont typeface="+mj-lt"/>
              <a:buAutoNum type="arabicPeriod"/>
            </a:pPr>
            <a:r>
              <a:rPr lang="en-US" dirty="0"/>
              <a:t>The crew manger is returned to main page.</a:t>
            </a:r>
          </a:p>
          <a:p>
            <a:pPr marL="571500" lvl="0" indent="-457200">
              <a:buFont typeface="+mj-lt"/>
              <a:buAutoNum type="arabicPeriod"/>
            </a:pPr>
            <a:r>
              <a:rPr lang="en-US" dirty="0"/>
              <a:t>Request Handler keep track of assigning of crew. If the assigned crew doesn’t come back soon and some other crew has returned, crew manager is alerted so that he can reassign the crew.</a:t>
            </a:r>
          </a:p>
          <a:p>
            <a:pPr marL="571500" lvl="0" indent="-457200">
              <a:buFont typeface="+mj-lt"/>
              <a:buAutoNum type="arabicPeriod"/>
            </a:pPr>
            <a:r>
              <a:rPr lang="en-US" dirty="0"/>
              <a:t>The CRWO is returned to main page.</a:t>
            </a:r>
          </a:p>
          <a:p>
            <a:pPr marL="114300" indent="0">
              <a:buNone/>
            </a:pPr>
            <a:endParaRPr lang="en-US" dirty="0"/>
          </a:p>
        </p:txBody>
      </p:sp>
    </p:spTree>
    <p:extLst>
      <p:ext uri="{BB962C8B-B14F-4D97-AF65-F5344CB8AC3E}">
        <p14:creationId xmlns="" xmlns:p14="http://schemas.microsoft.com/office/powerpoint/2010/main" val="1756933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1754326"/>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or prevention of </a:t>
            </a:r>
            <a:r>
              <a:rPr lang="en-US" sz="3600" dirty="0" smtClean="0"/>
              <a:t>injury</a:t>
            </a:r>
            <a:endParaRPr lang="en-US" sz="3600" dirty="0"/>
          </a:p>
        </p:txBody>
      </p:sp>
      <p:pic>
        <p:nvPicPr>
          <p:cNvPr id="68610" name="Picture 2"/>
          <p:cNvPicPr>
            <a:picLocks noChangeAspect="1" noChangeArrowheads="1"/>
          </p:cNvPicPr>
          <p:nvPr/>
        </p:nvPicPr>
        <p:blipFill>
          <a:blip r:embed="rId2"/>
          <a:srcRect b="12689"/>
          <a:stretch>
            <a:fillRect/>
          </a:stretch>
        </p:blipFill>
        <p:spPr bwMode="auto">
          <a:xfrm>
            <a:off x="2362200" y="2895600"/>
            <a:ext cx="3748088" cy="3200400"/>
          </a:xfrm>
          <a:prstGeom prst="rect">
            <a:avLst/>
          </a:prstGeom>
          <a:noFill/>
          <a:ln w="9525">
            <a:noFill/>
            <a:miter lim="800000"/>
            <a:headEnd/>
            <a:tailEnd/>
          </a:ln>
          <a:effectLst/>
        </p:spPr>
      </p:pic>
      <p:sp>
        <p:nvSpPr>
          <p:cNvPr id="5" name="&quot;No&quot; Symbol 4"/>
          <p:cNvSpPr/>
          <p:nvPr/>
        </p:nvSpPr>
        <p:spPr>
          <a:xfrm>
            <a:off x="2590800" y="3124200"/>
            <a:ext cx="3429000" cy="2743200"/>
          </a:xfrm>
          <a:prstGeom prst="noSmoking">
            <a:avLst>
              <a:gd name="adj" fmla="val 100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
            <a:ext cx="7620000" cy="1143000"/>
          </a:xfrm>
        </p:spPr>
        <p:txBody>
          <a:bodyPr/>
          <a:lstStyle/>
          <a:p>
            <a:r>
              <a:rPr lang="en-US" dirty="0" smtClean="0"/>
              <a:t>Crew </a:t>
            </a:r>
            <a:r>
              <a:rPr lang="en-US" dirty="0"/>
              <a:t>Manager USE Case</a:t>
            </a:r>
          </a:p>
        </p:txBody>
      </p:sp>
      <p:sp>
        <p:nvSpPr>
          <p:cNvPr id="3" name="Content Placeholder 2"/>
          <p:cNvSpPr>
            <a:spLocks noGrp="1"/>
          </p:cNvSpPr>
          <p:nvPr>
            <p:ph idx="1"/>
          </p:nvPr>
        </p:nvSpPr>
        <p:spPr>
          <a:xfrm>
            <a:off x="381000" y="1143000"/>
            <a:ext cx="8153400" cy="6019800"/>
          </a:xfrm>
        </p:spPr>
        <p:txBody>
          <a:bodyPr>
            <a:normAutofit/>
          </a:bodyPr>
          <a:lstStyle/>
          <a:p>
            <a:pPr marL="114300" indent="0">
              <a:buNone/>
            </a:pPr>
            <a:r>
              <a:rPr lang="en-US" b="1" dirty="0" smtClean="0"/>
              <a:t>3-</a:t>
            </a:r>
            <a:r>
              <a:rPr lang="en-US" b="1" u="sng" dirty="0" smtClean="0"/>
              <a:t>View </a:t>
            </a:r>
            <a:r>
              <a:rPr lang="en-US" b="1" u="sng" dirty="0"/>
              <a:t>Remarks</a:t>
            </a:r>
            <a:endParaRPr lang="en-US" dirty="0"/>
          </a:p>
          <a:p>
            <a:pPr marL="114300" indent="0">
              <a:buNone/>
            </a:pPr>
            <a:r>
              <a:rPr lang="en-US" b="1" dirty="0"/>
              <a:t>Brief Description</a:t>
            </a:r>
            <a:endParaRPr lang="en-US" dirty="0"/>
          </a:p>
          <a:p>
            <a:pPr marL="114300" indent="0">
              <a:buNone/>
            </a:pPr>
            <a:r>
              <a:rPr lang="en-US" dirty="0"/>
              <a:t>When emergency is Completed, SI writes the remarks about the emergency handling procedure.</a:t>
            </a:r>
          </a:p>
          <a:p>
            <a:pPr marL="114300" indent="0">
              <a:buNone/>
            </a:pPr>
            <a:r>
              <a:rPr lang="en-US" b="1" dirty="0"/>
              <a:t>Initial Step-By-Step Description</a:t>
            </a:r>
            <a:endParaRPr lang="en-US" dirty="0"/>
          </a:p>
          <a:p>
            <a:pPr marL="114300" indent="0">
              <a:buNone/>
            </a:pPr>
            <a:r>
              <a:rPr lang="en-US" dirty="0"/>
              <a:t>Before this use case can be initiated, the CREW manager has to be logged in as Crew Manager so that he can get associated interface.</a:t>
            </a:r>
          </a:p>
          <a:p>
            <a:pPr marL="571500" lvl="0" indent="-457200">
              <a:buFont typeface="+mj-lt"/>
              <a:buAutoNum type="arabicPeriod"/>
            </a:pPr>
            <a:r>
              <a:rPr lang="en-US" dirty="0"/>
              <a:t>The System provides the crew manager with the list of today’s emergencies.</a:t>
            </a:r>
          </a:p>
          <a:p>
            <a:pPr marL="571500" lvl="0" indent="-457200">
              <a:buFont typeface="+mj-lt"/>
              <a:buAutoNum type="arabicPeriod"/>
            </a:pPr>
            <a:r>
              <a:rPr lang="en-US" dirty="0"/>
              <a:t>If SI writes remarks on some emergency, the view is updated</a:t>
            </a:r>
          </a:p>
          <a:p>
            <a:pPr marL="571500" lvl="0" indent="-457200">
              <a:buFont typeface="+mj-lt"/>
              <a:buAutoNum type="arabicPeriod"/>
            </a:pPr>
            <a:r>
              <a:rPr lang="en-US" dirty="0"/>
              <a:t>Crew Manager selects the emergency and click it to view remarks</a:t>
            </a:r>
          </a:p>
          <a:p>
            <a:pPr marL="571500" lvl="0" indent="-457200">
              <a:buFont typeface="+mj-lt"/>
              <a:buAutoNum type="arabicPeriod"/>
            </a:pPr>
            <a:r>
              <a:rPr lang="en-US" dirty="0"/>
              <a:t>Remarks are shown</a:t>
            </a:r>
          </a:p>
          <a:p>
            <a:pPr marL="571500" lvl="0" indent="-457200">
              <a:buFont typeface="+mj-lt"/>
              <a:buAutoNum type="arabicPeriod"/>
            </a:pPr>
            <a:r>
              <a:rPr lang="en-US" dirty="0"/>
              <a:t>Emergency is marked as read.</a:t>
            </a:r>
          </a:p>
          <a:p>
            <a:pPr marL="114300" indent="0">
              <a:buNone/>
            </a:pPr>
            <a:endParaRPr lang="en-US" dirty="0"/>
          </a:p>
        </p:txBody>
      </p:sp>
    </p:spTree>
    <p:extLst>
      <p:ext uri="{BB962C8B-B14F-4D97-AF65-F5344CB8AC3E}">
        <p14:creationId xmlns="" xmlns:p14="http://schemas.microsoft.com/office/powerpoint/2010/main" val="17569331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smtClean="0"/>
              <a:t>Crew </a:t>
            </a:r>
            <a:r>
              <a:rPr lang="en-US" dirty="0"/>
              <a:t>Informer Use Case</a:t>
            </a:r>
          </a:p>
        </p:txBody>
      </p:sp>
      <p:sp>
        <p:nvSpPr>
          <p:cNvPr id="3" name="Content Placeholder 2"/>
          <p:cNvSpPr>
            <a:spLocks noGrp="1"/>
          </p:cNvSpPr>
          <p:nvPr>
            <p:ph idx="1"/>
          </p:nvPr>
        </p:nvSpPr>
        <p:spPr>
          <a:xfrm>
            <a:off x="457200" y="1295400"/>
            <a:ext cx="8077200" cy="5334000"/>
          </a:xfrm>
        </p:spPr>
        <p:txBody>
          <a:bodyPr>
            <a:normAutofit lnSpcReduction="10000"/>
          </a:bodyPr>
          <a:lstStyle/>
          <a:p>
            <a:pPr marL="114300" indent="0">
              <a:buNone/>
            </a:pPr>
            <a:r>
              <a:rPr lang="en-US" b="1" dirty="0" smtClean="0"/>
              <a:t>1-</a:t>
            </a:r>
            <a:r>
              <a:rPr lang="en-US" b="1" u="sng" dirty="0" smtClean="0"/>
              <a:t>Send </a:t>
            </a:r>
            <a:r>
              <a:rPr lang="en-US" b="1" u="sng" dirty="0"/>
              <a:t>Crew </a:t>
            </a:r>
            <a:endParaRPr lang="en-US" dirty="0"/>
          </a:p>
          <a:p>
            <a:pPr marL="114300" indent="0">
              <a:buNone/>
            </a:pPr>
            <a:r>
              <a:rPr lang="en-US" b="1" dirty="0"/>
              <a:t>Brief Description</a:t>
            </a:r>
            <a:endParaRPr lang="en-US" dirty="0"/>
          </a:p>
          <a:p>
            <a:pPr marL="114300" indent="0">
              <a:buNone/>
            </a:pPr>
            <a:r>
              <a:rPr lang="en-US" dirty="0"/>
              <a:t>When so ever a Crew is assigned to some emergency, crew informer sends the crew to location.</a:t>
            </a:r>
          </a:p>
          <a:p>
            <a:pPr marL="114300" indent="0">
              <a:buNone/>
            </a:pPr>
            <a:r>
              <a:rPr lang="en-US" b="1" dirty="0"/>
              <a:t>Initial Step-By-Step Description</a:t>
            </a:r>
            <a:endParaRPr lang="en-US" dirty="0"/>
          </a:p>
          <a:p>
            <a:pPr marL="114300" indent="0">
              <a:buNone/>
            </a:pPr>
            <a:r>
              <a:rPr lang="en-US" dirty="0"/>
              <a:t>Before this use case can be initiated, the Crew informer has to be logged in as Crew Manager so that he can get associated interface.</a:t>
            </a:r>
          </a:p>
          <a:p>
            <a:pPr marL="571500" lvl="0" indent="-457200">
              <a:buFont typeface="+mj-lt"/>
              <a:buAutoNum type="arabicPeriod"/>
            </a:pPr>
            <a:r>
              <a:rPr lang="en-US" dirty="0"/>
              <a:t>The System provides the crew informer with interface which contains list of all the crews.</a:t>
            </a:r>
          </a:p>
          <a:p>
            <a:pPr marL="571500" lvl="0" indent="-457200">
              <a:buFont typeface="+mj-lt"/>
              <a:buAutoNum type="arabicPeriod"/>
            </a:pPr>
            <a:r>
              <a:rPr lang="en-US" dirty="0"/>
              <a:t>When so ever some crew is assigned, the crew informer view is updated.</a:t>
            </a:r>
          </a:p>
          <a:p>
            <a:pPr marL="571500" lvl="0" indent="-457200">
              <a:buFont typeface="+mj-lt"/>
              <a:buAutoNum type="arabicPeriod"/>
            </a:pPr>
            <a:r>
              <a:rPr lang="en-US" dirty="0"/>
              <a:t>Crew informer reads out the details and sends the crew to location.</a:t>
            </a:r>
          </a:p>
          <a:p>
            <a:pPr marL="571500" lvl="0" indent="-457200">
              <a:buFont typeface="+mj-lt"/>
              <a:buAutoNum type="arabicPeriod"/>
            </a:pPr>
            <a:r>
              <a:rPr lang="en-US" dirty="0"/>
              <a:t>Crew informer fills in the time for departure and submit.</a:t>
            </a:r>
          </a:p>
          <a:p>
            <a:pPr marL="571500" lvl="0" indent="-457200">
              <a:buFont typeface="+mj-lt"/>
              <a:buAutoNum type="arabicPeriod"/>
            </a:pPr>
            <a:r>
              <a:rPr lang="en-US" dirty="0"/>
              <a:t>On completion, Successful message is displayed</a:t>
            </a:r>
          </a:p>
          <a:p>
            <a:pPr marL="114300" indent="0">
              <a:buNone/>
            </a:pPr>
            <a:endParaRPr lang="en-US" dirty="0"/>
          </a:p>
        </p:txBody>
      </p:sp>
    </p:spTree>
    <p:extLst>
      <p:ext uri="{BB962C8B-B14F-4D97-AF65-F5344CB8AC3E}">
        <p14:creationId xmlns="" xmlns:p14="http://schemas.microsoft.com/office/powerpoint/2010/main" val="3464504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smtClean="0"/>
              <a:t>Crew </a:t>
            </a:r>
            <a:r>
              <a:rPr lang="en-US" dirty="0"/>
              <a:t>Informer Use Case</a:t>
            </a:r>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2-</a:t>
            </a:r>
            <a:r>
              <a:rPr lang="en-US" b="1" u="sng" dirty="0" smtClean="0"/>
              <a:t>Report </a:t>
            </a:r>
            <a:r>
              <a:rPr lang="en-US" b="1" u="sng" dirty="0"/>
              <a:t>Arrival Back </a:t>
            </a:r>
            <a:endParaRPr lang="en-US" dirty="0"/>
          </a:p>
          <a:p>
            <a:pPr marL="114300" indent="0">
              <a:buNone/>
            </a:pPr>
            <a:r>
              <a:rPr lang="en-US" b="1" dirty="0"/>
              <a:t>Brief Description	</a:t>
            </a:r>
            <a:endParaRPr lang="en-US" dirty="0"/>
          </a:p>
          <a:p>
            <a:pPr marL="114300" indent="0">
              <a:buNone/>
            </a:pPr>
            <a:r>
              <a:rPr lang="en-US" dirty="0"/>
              <a:t>When so ever a Crew is back from some emergency, crew informer fills the arrival back time.</a:t>
            </a:r>
          </a:p>
          <a:p>
            <a:pPr marL="114300" indent="0">
              <a:buNone/>
            </a:pPr>
            <a:r>
              <a:rPr lang="en-US" b="1" dirty="0"/>
              <a:t>Initial Step-By-Step Description</a:t>
            </a:r>
            <a:endParaRPr lang="en-US" dirty="0"/>
          </a:p>
          <a:p>
            <a:pPr marL="114300" indent="0">
              <a:buNone/>
            </a:pPr>
            <a:r>
              <a:rPr lang="en-US" dirty="0"/>
              <a:t>Before this use case can be initiated, the Crew informer has to be logged in as Crew Manager so that he can get associated interface.</a:t>
            </a:r>
          </a:p>
          <a:p>
            <a:pPr marL="571500" lvl="0" indent="-457200">
              <a:buFont typeface="+mj-lt"/>
              <a:buAutoNum type="arabicPeriod"/>
            </a:pPr>
            <a:r>
              <a:rPr lang="en-US" dirty="0"/>
              <a:t>The System provides the crew informer with interface which contains the list of all the crews.</a:t>
            </a:r>
          </a:p>
          <a:p>
            <a:pPr marL="571500" lvl="0" indent="-457200">
              <a:buFont typeface="+mj-lt"/>
              <a:buAutoNum type="arabicPeriod"/>
            </a:pPr>
            <a:r>
              <a:rPr lang="en-US" dirty="0"/>
              <a:t>When so ever some crew is back, the crew informer fills the report back time</a:t>
            </a:r>
          </a:p>
          <a:p>
            <a:pPr marL="571500" lvl="0" indent="-457200">
              <a:buFont typeface="+mj-lt"/>
              <a:buAutoNum type="arabicPeriod"/>
            </a:pPr>
            <a:r>
              <a:rPr lang="en-US" dirty="0"/>
              <a:t>Crew informer submits the data</a:t>
            </a:r>
          </a:p>
          <a:p>
            <a:pPr marL="571500" lvl="0" indent="-457200">
              <a:buFont typeface="+mj-lt"/>
              <a:buAutoNum type="arabicPeriod"/>
            </a:pPr>
            <a:r>
              <a:rPr lang="en-US" dirty="0"/>
              <a:t>On completion, Successful message is displayed</a:t>
            </a:r>
          </a:p>
          <a:p>
            <a:pPr marL="571500" indent="-457200">
              <a:buFont typeface="+mj-lt"/>
              <a:buAutoNum type="arabicPeriod"/>
            </a:pPr>
            <a:endParaRPr lang="en-US" dirty="0"/>
          </a:p>
        </p:txBody>
      </p:sp>
    </p:spTree>
    <p:extLst>
      <p:ext uri="{BB962C8B-B14F-4D97-AF65-F5344CB8AC3E}">
        <p14:creationId xmlns="" xmlns:p14="http://schemas.microsoft.com/office/powerpoint/2010/main" val="31844807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fontScale="92500" lnSpcReduction="10000"/>
          </a:bodyPr>
          <a:lstStyle/>
          <a:p>
            <a:pPr marL="114300" indent="0">
              <a:buNone/>
            </a:pPr>
            <a:r>
              <a:rPr lang="en-US" b="1" dirty="0" smtClean="0"/>
              <a:t>1-</a:t>
            </a:r>
            <a:r>
              <a:rPr lang="en-US" b="1" u="sng" dirty="0" smtClean="0"/>
              <a:t>View </a:t>
            </a:r>
            <a:r>
              <a:rPr lang="en-US" b="1" u="sng" dirty="0"/>
              <a:t>Emergency Handling Procedure </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keep check on performance.</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so that he can get associated interface.</a:t>
            </a:r>
          </a:p>
          <a:p>
            <a:pPr marL="571500" lvl="0" indent="-457200">
              <a:buFont typeface="+mj-lt"/>
              <a:buAutoNum type="arabicPeriod"/>
            </a:pPr>
            <a:r>
              <a:rPr lang="en-US" dirty="0"/>
              <a:t>The System provides the Station </a:t>
            </a:r>
            <a:r>
              <a:rPr lang="en-US" dirty="0" err="1"/>
              <a:t>Incharge</a:t>
            </a:r>
            <a:r>
              <a:rPr lang="en-US" dirty="0"/>
              <a:t> request for emergency procedure view.</a:t>
            </a:r>
          </a:p>
          <a:p>
            <a:pPr marL="571500" lvl="0" indent="-457200">
              <a:buFont typeface="+mj-lt"/>
              <a:buAutoNum type="arabicPeriod"/>
            </a:pPr>
            <a:r>
              <a:rPr lang="en-US" dirty="0"/>
              <a:t>The System Provides list of current date all completed Emergencies and a search box to search back date events.</a:t>
            </a:r>
          </a:p>
          <a:p>
            <a:pPr marL="571500" lvl="0" indent="-457200">
              <a:buFont typeface="+mj-lt"/>
              <a:buAutoNum type="arabicPeriod"/>
            </a:pPr>
            <a:r>
              <a:rPr lang="en-US" dirty="0"/>
              <a:t>Station </a:t>
            </a:r>
            <a:r>
              <a:rPr lang="en-US" dirty="0" err="1"/>
              <a:t>incharge</a:t>
            </a:r>
            <a:r>
              <a:rPr lang="en-US" dirty="0"/>
              <a:t> clicks on some current date emergency or search for some back date.</a:t>
            </a:r>
          </a:p>
          <a:p>
            <a:pPr marL="571500" lvl="0" indent="-457200">
              <a:buFont typeface="+mj-lt"/>
              <a:buAutoNum type="arabicPeriod"/>
            </a:pPr>
            <a:r>
              <a:rPr lang="en-US" dirty="0"/>
              <a:t>Station </a:t>
            </a:r>
            <a:r>
              <a:rPr lang="en-US" dirty="0" err="1"/>
              <a:t>Incharge</a:t>
            </a:r>
            <a:r>
              <a:rPr lang="en-US" dirty="0"/>
              <a:t> is provided with a view of details of the emergency handling.</a:t>
            </a:r>
          </a:p>
          <a:p>
            <a:pPr marL="571500" lvl="0" indent="-457200">
              <a:buFont typeface="+mj-lt"/>
              <a:buAutoNum type="arabicPeriod"/>
            </a:pPr>
            <a:r>
              <a:rPr lang="en-US" dirty="0"/>
              <a:t>On clicking back page Button Station </a:t>
            </a:r>
            <a:r>
              <a:rPr lang="en-US" dirty="0" err="1"/>
              <a:t>Incharge</a:t>
            </a:r>
            <a:r>
              <a:rPr lang="en-US" dirty="0"/>
              <a:t> return to his main page.</a:t>
            </a:r>
          </a:p>
          <a:p>
            <a:pPr marL="114300" indent="0">
              <a:buNone/>
            </a:pPr>
            <a:endParaRPr lang="en-US" dirty="0"/>
          </a:p>
        </p:txBody>
      </p:sp>
    </p:spTree>
    <p:extLst>
      <p:ext uri="{BB962C8B-B14F-4D97-AF65-F5344CB8AC3E}">
        <p14:creationId xmlns="" xmlns:p14="http://schemas.microsoft.com/office/powerpoint/2010/main" val="31844807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2-</a:t>
            </a:r>
            <a:r>
              <a:rPr lang="en-US" b="1" u="sng" dirty="0" smtClean="0"/>
              <a:t>Report </a:t>
            </a:r>
            <a:r>
              <a:rPr lang="en-US" b="1" u="sng" dirty="0"/>
              <a:t>Generation</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write report about it.</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and view some emergency handling procedure.</a:t>
            </a:r>
          </a:p>
          <a:p>
            <a:pPr marL="571500" lvl="0" indent="-457200">
              <a:buFont typeface="+mj-lt"/>
              <a:buAutoNum type="arabicPeriod"/>
            </a:pPr>
            <a:r>
              <a:rPr lang="en-US" dirty="0"/>
              <a:t>After viewing emergency handling Procedure, SI click on Write Report Button</a:t>
            </a:r>
          </a:p>
          <a:p>
            <a:pPr marL="571500" lvl="0" indent="-457200">
              <a:buFont typeface="+mj-lt"/>
              <a:buAutoNum type="arabicPeriod"/>
            </a:pPr>
            <a:r>
              <a:rPr lang="en-US" dirty="0"/>
              <a:t>SI is provided with report writing view.</a:t>
            </a:r>
          </a:p>
          <a:p>
            <a:pPr marL="571500" lvl="0" indent="-457200">
              <a:buFont typeface="+mj-lt"/>
              <a:buAutoNum type="arabicPeriod"/>
            </a:pPr>
            <a:r>
              <a:rPr lang="en-US" dirty="0"/>
              <a:t>SI writes the report and submit it.</a:t>
            </a:r>
          </a:p>
          <a:p>
            <a:pPr marL="571500" lvl="0" indent="-457200">
              <a:buFont typeface="+mj-lt"/>
              <a:buAutoNum type="arabicPeriod"/>
            </a:pPr>
            <a:r>
              <a:rPr lang="en-US" dirty="0"/>
              <a:t>On submission Station </a:t>
            </a:r>
            <a:r>
              <a:rPr lang="en-US" dirty="0" err="1"/>
              <a:t>Incharge</a:t>
            </a:r>
            <a:r>
              <a:rPr lang="en-US" dirty="0"/>
              <a:t> return to his main page.</a:t>
            </a:r>
          </a:p>
          <a:p>
            <a:pPr marL="571500" indent="-457200">
              <a:buFont typeface="+mj-lt"/>
              <a:buAutoNum type="arabicPeriod"/>
            </a:pPr>
            <a:endParaRPr lang="en-US" dirty="0"/>
          </a:p>
        </p:txBody>
      </p:sp>
    </p:spTree>
    <p:extLst>
      <p:ext uri="{BB962C8B-B14F-4D97-AF65-F5344CB8AC3E}">
        <p14:creationId xmlns="" xmlns:p14="http://schemas.microsoft.com/office/powerpoint/2010/main" val="2989193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20000" cy="990600"/>
          </a:xfrm>
        </p:spPr>
        <p:txBody>
          <a:bodyPr/>
          <a:lstStyle/>
          <a:p>
            <a:r>
              <a:rPr lang="en-US" dirty="0"/>
              <a:t>Station </a:t>
            </a:r>
            <a:r>
              <a:rPr lang="en-US" dirty="0" err="1"/>
              <a:t>Incharge</a:t>
            </a:r>
            <a:r>
              <a:rPr lang="en-US" dirty="0"/>
              <a:t> USE </a:t>
            </a:r>
            <a:r>
              <a:rPr lang="en-US" dirty="0" smtClean="0"/>
              <a:t>Case</a:t>
            </a:r>
            <a:endParaRPr lang="en-US" dirty="0"/>
          </a:p>
        </p:txBody>
      </p:sp>
      <p:sp>
        <p:nvSpPr>
          <p:cNvPr id="3" name="Content Placeholder 2"/>
          <p:cNvSpPr>
            <a:spLocks noGrp="1"/>
          </p:cNvSpPr>
          <p:nvPr>
            <p:ph idx="1"/>
          </p:nvPr>
        </p:nvSpPr>
        <p:spPr>
          <a:xfrm>
            <a:off x="457200" y="1295400"/>
            <a:ext cx="8077200" cy="5334000"/>
          </a:xfrm>
        </p:spPr>
        <p:txBody>
          <a:bodyPr>
            <a:normAutofit/>
          </a:bodyPr>
          <a:lstStyle/>
          <a:p>
            <a:pPr marL="114300" indent="0">
              <a:buNone/>
            </a:pPr>
            <a:r>
              <a:rPr lang="en-US" b="1" dirty="0" smtClean="0"/>
              <a:t>3-</a:t>
            </a:r>
            <a:r>
              <a:rPr lang="en-US" b="1" u="sng" dirty="0" smtClean="0"/>
              <a:t>Remarks </a:t>
            </a:r>
            <a:endParaRPr lang="en-US" dirty="0"/>
          </a:p>
          <a:p>
            <a:pPr marL="114300" indent="0">
              <a:buNone/>
            </a:pPr>
            <a:r>
              <a:rPr lang="en-US" b="1" dirty="0"/>
              <a:t>Brief Description</a:t>
            </a:r>
            <a:endParaRPr lang="en-US" dirty="0"/>
          </a:p>
          <a:p>
            <a:pPr marL="114300" indent="0">
              <a:buNone/>
            </a:pPr>
            <a:r>
              <a:rPr lang="en-US" dirty="0"/>
              <a:t>Station </a:t>
            </a:r>
            <a:r>
              <a:rPr lang="en-US" dirty="0" err="1"/>
              <a:t>Incharge</a:t>
            </a:r>
            <a:r>
              <a:rPr lang="en-US" dirty="0"/>
              <a:t> views the emergency handling procedure to write his observations and remarks about the procedure adopted.</a:t>
            </a:r>
          </a:p>
          <a:p>
            <a:pPr marL="114300" indent="0">
              <a:buNone/>
            </a:pPr>
            <a:r>
              <a:rPr lang="en-US" b="1" dirty="0"/>
              <a:t>Initial Step-By-Step Description</a:t>
            </a:r>
            <a:endParaRPr lang="en-US" dirty="0"/>
          </a:p>
          <a:p>
            <a:pPr marL="114300" indent="0">
              <a:buNone/>
            </a:pPr>
            <a:r>
              <a:rPr lang="en-US" dirty="0"/>
              <a:t>Before this use case can be initiated, the Station </a:t>
            </a:r>
            <a:r>
              <a:rPr lang="en-US" dirty="0" err="1"/>
              <a:t>Incharge</a:t>
            </a:r>
            <a:r>
              <a:rPr lang="en-US" dirty="0"/>
              <a:t> has to be logged in as Station </a:t>
            </a:r>
            <a:r>
              <a:rPr lang="en-US" dirty="0" err="1"/>
              <a:t>Incharge</a:t>
            </a:r>
            <a:r>
              <a:rPr lang="en-US" dirty="0"/>
              <a:t> and view some emergency handling procedure.</a:t>
            </a:r>
          </a:p>
          <a:p>
            <a:pPr marL="571500" lvl="0" indent="-457200">
              <a:buFont typeface="+mj-lt"/>
              <a:buAutoNum type="arabicPeriod"/>
            </a:pPr>
            <a:r>
              <a:rPr lang="en-US" dirty="0"/>
              <a:t>After viewing emergency handling Procedure, SI click on Write Remarks Button</a:t>
            </a:r>
          </a:p>
          <a:p>
            <a:pPr marL="571500" lvl="0" indent="-457200">
              <a:buFont typeface="+mj-lt"/>
              <a:buAutoNum type="arabicPeriod"/>
            </a:pPr>
            <a:r>
              <a:rPr lang="en-US" dirty="0"/>
              <a:t>SI is provided with remarks writing view.</a:t>
            </a:r>
          </a:p>
          <a:p>
            <a:pPr marL="571500" lvl="0" indent="-457200">
              <a:buFont typeface="+mj-lt"/>
              <a:buAutoNum type="arabicPeriod"/>
            </a:pPr>
            <a:r>
              <a:rPr lang="en-US" dirty="0"/>
              <a:t>SI writes the remarks and observations and submit it.</a:t>
            </a:r>
          </a:p>
          <a:p>
            <a:pPr marL="571500" lvl="0" indent="-457200">
              <a:buFont typeface="+mj-lt"/>
              <a:buAutoNum type="arabicPeriod"/>
            </a:pPr>
            <a:r>
              <a:rPr lang="en-US" dirty="0"/>
              <a:t>On submission Station </a:t>
            </a:r>
            <a:r>
              <a:rPr lang="en-US" dirty="0" err="1"/>
              <a:t>Incharge</a:t>
            </a:r>
            <a:r>
              <a:rPr lang="en-US" dirty="0"/>
              <a:t> return to his main page.</a:t>
            </a:r>
          </a:p>
          <a:p>
            <a:pPr marL="114300" indent="0">
              <a:buNone/>
            </a:pPr>
            <a:endParaRPr lang="en-US" dirty="0"/>
          </a:p>
        </p:txBody>
      </p:sp>
    </p:spTree>
    <p:extLst>
      <p:ext uri="{BB962C8B-B14F-4D97-AF65-F5344CB8AC3E}">
        <p14:creationId xmlns="" xmlns:p14="http://schemas.microsoft.com/office/powerpoint/2010/main" val="29891930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Crew Use Case</a:t>
            </a:r>
            <a:br>
              <a:rPr lang="en-US" dirty="0"/>
            </a:b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sz="2400" b="1" dirty="0" smtClean="0"/>
              <a:t>Brief </a:t>
            </a:r>
            <a:r>
              <a:rPr lang="en-US" sz="2400" b="1" dirty="0"/>
              <a:t>Description</a:t>
            </a:r>
            <a:endParaRPr lang="en-US" sz="2400" dirty="0"/>
          </a:p>
          <a:p>
            <a:pPr marL="114300" indent="0">
              <a:buNone/>
            </a:pPr>
            <a:r>
              <a:rPr lang="en-US" sz="2400" dirty="0"/>
              <a:t>On coming back from emergency, the crew leader needs to report back the details of emergency handling procedure, medical aid provided, store used.</a:t>
            </a:r>
          </a:p>
          <a:p>
            <a:pPr marL="114300" indent="0">
              <a:buNone/>
            </a:pPr>
            <a:r>
              <a:rPr lang="en-US" sz="2400" b="1" dirty="0"/>
              <a:t>Initial Step-By-Step Description</a:t>
            </a:r>
            <a:endParaRPr lang="en-US" sz="2400" dirty="0"/>
          </a:p>
          <a:p>
            <a:pPr marL="114300" indent="0">
              <a:buNone/>
            </a:pPr>
            <a:r>
              <a:rPr lang="en-US" sz="2400" dirty="0"/>
              <a:t>Before this use case can be initiated, the Crew has to be logged in so that appropriate view can be provided.</a:t>
            </a:r>
          </a:p>
          <a:p>
            <a:pPr marL="571500" lvl="0" indent="-457200">
              <a:buFont typeface="+mj-lt"/>
              <a:buAutoNum type="arabicPeriod"/>
            </a:pPr>
            <a:r>
              <a:rPr lang="en-US" sz="2400" dirty="0"/>
              <a:t>Crew Leader is provided with the list of all emergences he has handled and yet not written the detailed report.</a:t>
            </a:r>
          </a:p>
          <a:p>
            <a:pPr marL="571500" lvl="0" indent="-457200">
              <a:buFont typeface="+mj-lt"/>
              <a:buAutoNum type="arabicPeriod"/>
            </a:pPr>
            <a:r>
              <a:rPr lang="en-US" sz="2400" dirty="0"/>
              <a:t>Crew Leader writes the report and submit it.</a:t>
            </a:r>
          </a:p>
          <a:p>
            <a:pPr marL="571500" lvl="0" indent="-457200">
              <a:buFont typeface="+mj-lt"/>
              <a:buAutoNum type="arabicPeriod"/>
            </a:pPr>
            <a:r>
              <a:rPr lang="en-US" sz="2400" dirty="0"/>
              <a:t>On submission Crew Leader is returned to his main page.</a:t>
            </a:r>
          </a:p>
          <a:p>
            <a:pPr marL="571500" indent="-457200">
              <a:buFont typeface="+mj-lt"/>
              <a:buAutoNum type="arabicPeriod"/>
            </a:pPr>
            <a:endParaRPr lang="en-US" dirty="0"/>
          </a:p>
        </p:txBody>
      </p:sp>
    </p:spTree>
    <p:extLst>
      <p:ext uri="{BB962C8B-B14F-4D97-AF65-F5344CB8AC3E}">
        <p14:creationId xmlns="" xmlns:p14="http://schemas.microsoft.com/office/powerpoint/2010/main" val="5656577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Requirements </a:t>
            </a:r>
            <a:br>
              <a:rPr lang="en-US" dirty="0"/>
            </a:br>
            <a:endParaRPr lang="en-US" dirty="0"/>
          </a:p>
        </p:txBody>
      </p:sp>
      <p:sp>
        <p:nvSpPr>
          <p:cNvPr id="3" name="Content Placeholder 2"/>
          <p:cNvSpPr>
            <a:spLocks noGrp="1"/>
          </p:cNvSpPr>
          <p:nvPr>
            <p:ph idx="1"/>
          </p:nvPr>
        </p:nvSpPr>
        <p:spPr/>
        <p:txBody>
          <a:bodyPr/>
          <a:lstStyle/>
          <a:p>
            <a:pPr lvl="0"/>
            <a:r>
              <a:rPr lang="en-US" sz="2400" dirty="0" smtClean="0"/>
              <a:t>The </a:t>
            </a:r>
            <a:r>
              <a:rPr lang="en-US" sz="2400" dirty="0"/>
              <a:t>System shall be ready to use within 5 seconds of the launch.</a:t>
            </a:r>
          </a:p>
          <a:p>
            <a:pPr lvl="0"/>
            <a:r>
              <a:rPr lang="en-US" sz="2400" dirty="0"/>
              <a:t>The System shall complete search in 1000 records within 2 seconds.</a:t>
            </a:r>
          </a:p>
          <a:p>
            <a:pPr lvl="0"/>
            <a:r>
              <a:rPr lang="en-US" sz="2400" dirty="0"/>
              <a:t>The System shall update user view within 2 seconds of data change in database.</a:t>
            </a:r>
          </a:p>
          <a:p>
            <a:pPr lvl="0"/>
            <a:r>
              <a:rPr lang="en-US" sz="2400" dirty="0"/>
              <a:t>The system shall generate an error message if connection to database fails prolong more than 10 seconds.</a:t>
            </a:r>
          </a:p>
          <a:p>
            <a:pPr lvl="0"/>
            <a:r>
              <a:rPr lang="en-US" sz="2400" dirty="0"/>
              <a:t>Statistical Report generation shall take less than 15 seconds for 98% of the cases.</a:t>
            </a:r>
          </a:p>
          <a:p>
            <a:endParaRPr lang="en-US" dirty="0"/>
          </a:p>
        </p:txBody>
      </p:sp>
    </p:spTree>
    <p:extLst>
      <p:ext uri="{BB962C8B-B14F-4D97-AF65-F5344CB8AC3E}">
        <p14:creationId xmlns="" xmlns:p14="http://schemas.microsoft.com/office/powerpoint/2010/main" val="1048738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848600" cy="1143000"/>
          </a:xfrm>
        </p:spPr>
        <p:txBody>
          <a:bodyPr/>
          <a:lstStyle/>
          <a:p>
            <a:pPr algn="ctr"/>
            <a:r>
              <a:rPr lang="en-US" dirty="0" smtClean="0"/>
              <a:t>Logical </a:t>
            </a:r>
            <a:r>
              <a:rPr lang="en-US" dirty="0"/>
              <a:t>Database </a:t>
            </a:r>
            <a:r>
              <a:rPr lang="en-US" dirty="0" smtClean="0"/>
              <a:t>Requirements</a:t>
            </a:r>
            <a:br>
              <a:rPr lang="en-US" dirty="0" smtClean="0"/>
            </a:br>
            <a:r>
              <a:rPr lang="en-US" dirty="0" smtClean="0"/>
              <a:t>(ER Diagram)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533400" y="1447800"/>
            <a:ext cx="7543800" cy="5410200"/>
          </a:xfrm>
          <a:prstGeom prst="rect">
            <a:avLst/>
          </a:prstGeom>
          <a:noFill/>
          <a:ln w="9525">
            <a:noFill/>
            <a:miter lim="800000"/>
            <a:headEnd/>
            <a:tailEnd/>
          </a:ln>
        </p:spPr>
      </p:pic>
    </p:spTree>
    <p:extLst>
      <p:ext uri="{BB962C8B-B14F-4D97-AF65-F5344CB8AC3E}">
        <p14:creationId xmlns="" xmlns:p14="http://schemas.microsoft.com/office/powerpoint/2010/main" val="15354171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Constraints</a:t>
            </a:r>
            <a:endParaRPr lang="en-US" dirty="0"/>
          </a:p>
        </p:txBody>
      </p:sp>
      <p:sp>
        <p:nvSpPr>
          <p:cNvPr id="3" name="Content Placeholder 2"/>
          <p:cNvSpPr>
            <a:spLocks noGrp="1"/>
          </p:cNvSpPr>
          <p:nvPr>
            <p:ph idx="1"/>
          </p:nvPr>
        </p:nvSpPr>
        <p:spPr>
          <a:xfrm>
            <a:off x="457200" y="2438400"/>
            <a:ext cx="7620000" cy="3962400"/>
          </a:xfrm>
        </p:spPr>
        <p:txBody>
          <a:bodyPr/>
          <a:lstStyle/>
          <a:p>
            <a:pPr lvl="0"/>
            <a:r>
              <a:rPr lang="en-US" sz="2400" dirty="0" smtClean="0"/>
              <a:t>The </a:t>
            </a:r>
            <a:r>
              <a:rPr lang="en-US" sz="2400" dirty="0"/>
              <a:t>communication between UI and database shall be by SQL query.</a:t>
            </a:r>
          </a:p>
          <a:p>
            <a:pPr lvl="0"/>
            <a:r>
              <a:rPr lang="en-US" sz="2400" dirty="0"/>
              <a:t>Transfer of Data shall be over TCP stream.</a:t>
            </a:r>
          </a:p>
          <a:p>
            <a:pPr lvl="0"/>
            <a:r>
              <a:rPr lang="en-US" sz="2400" dirty="0"/>
              <a:t>The source code must follow coding conventions</a:t>
            </a:r>
          </a:p>
          <a:p>
            <a:pPr lvl="0"/>
            <a:r>
              <a:rPr lang="en-US" sz="2400" dirty="0"/>
              <a:t>Update operation shall be a stored procedure</a:t>
            </a:r>
          </a:p>
          <a:p>
            <a:endParaRPr lang="en-US" dirty="0"/>
          </a:p>
        </p:txBody>
      </p:sp>
    </p:spTree>
    <p:extLst>
      <p:ext uri="{BB962C8B-B14F-4D97-AF65-F5344CB8AC3E}">
        <p14:creationId xmlns="" xmlns:p14="http://schemas.microsoft.com/office/powerpoint/2010/main" val="3476450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609600"/>
            <a:ext cx="7848600" cy="2308324"/>
          </a:xfrm>
          <a:prstGeom prst="rect">
            <a:avLst/>
          </a:prstGeom>
          <a:noFill/>
        </p:spPr>
        <p:txBody>
          <a:bodyPr wrap="square" rtlCol="0">
            <a:spAutoFit/>
          </a:bodyPr>
          <a:lstStyle/>
          <a:p>
            <a:r>
              <a:rPr lang="en-US" sz="3600" b="1" dirty="0" smtClean="0"/>
              <a:t>Rescue</a:t>
            </a:r>
            <a:r>
              <a:rPr lang="en-US" sz="3600" dirty="0" smtClean="0"/>
              <a:t> refers to responsive operations that usually involve the saving of life, or prevention of injury during an incident or dangerous situation.</a:t>
            </a:r>
            <a:endParaRPr lang="en-US" sz="3600" dirty="0"/>
          </a:p>
        </p:txBody>
      </p:sp>
      <p:pic>
        <p:nvPicPr>
          <p:cNvPr id="69634" name="Picture 2"/>
          <p:cNvPicPr>
            <a:picLocks noChangeAspect="1" noChangeArrowheads="1"/>
          </p:cNvPicPr>
          <p:nvPr/>
        </p:nvPicPr>
        <p:blipFill>
          <a:blip r:embed="rId2"/>
          <a:srcRect/>
          <a:stretch>
            <a:fillRect/>
          </a:stretch>
        </p:blipFill>
        <p:spPr bwMode="auto">
          <a:xfrm>
            <a:off x="762000" y="3048000"/>
            <a:ext cx="3205163" cy="3205163"/>
          </a:xfrm>
          <a:prstGeom prst="rect">
            <a:avLst/>
          </a:prstGeom>
          <a:noFill/>
          <a:ln w="9525">
            <a:noFill/>
            <a:miter lim="800000"/>
            <a:headEnd/>
            <a:tailEnd/>
          </a:ln>
          <a:effectLst/>
        </p:spPr>
      </p:pic>
      <p:pic>
        <p:nvPicPr>
          <p:cNvPr id="69635" name="Picture 3"/>
          <p:cNvPicPr>
            <a:picLocks noChangeAspect="1" noChangeArrowheads="1"/>
          </p:cNvPicPr>
          <p:nvPr/>
        </p:nvPicPr>
        <p:blipFill>
          <a:blip r:embed="rId3"/>
          <a:srcRect/>
          <a:stretch>
            <a:fillRect/>
          </a:stretch>
        </p:blipFill>
        <p:spPr bwMode="auto">
          <a:xfrm>
            <a:off x="4191000" y="3200400"/>
            <a:ext cx="4162425" cy="2957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381000"/>
            <a:ext cx="9448800" cy="1371600"/>
          </a:xfrm>
        </p:spPr>
        <p:txBody>
          <a:bodyPr/>
          <a:lstStyle/>
          <a:p>
            <a:r>
              <a:rPr lang="en-US" dirty="0"/>
              <a:t>Software </a:t>
            </a:r>
            <a:r>
              <a:rPr lang="en-US" dirty="0" smtClean="0"/>
              <a:t>System </a:t>
            </a:r>
            <a:r>
              <a:rPr lang="en-US" dirty="0"/>
              <a:t>Quality Attributes</a:t>
            </a:r>
            <a:br>
              <a:rPr lang="en-US" dirty="0"/>
            </a:br>
            <a:endParaRPr lang="en-US" dirty="0"/>
          </a:p>
        </p:txBody>
      </p:sp>
      <p:sp>
        <p:nvSpPr>
          <p:cNvPr id="3" name="Content Placeholder 2"/>
          <p:cNvSpPr>
            <a:spLocks noGrp="1"/>
          </p:cNvSpPr>
          <p:nvPr>
            <p:ph idx="1"/>
          </p:nvPr>
        </p:nvSpPr>
        <p:spPr>
          <a:xfrm>
            <a:off x="304800" y="1600200"/>
            <a:ext cx="8001000" cy="5638800"/>
          </a:xfrm>
        </p:spPr>
        <p:txBody>
          <a:bodyPr>
            <a:normAutofit/>
          </a:bodyPr>
          <a:lstStyle/>
          <a:p>
            <a:pPr lvl="0"/>
            <a:r>
              <a:rPr lang="en-CA" sz="2400" b="1" dirty="0" smtClean="0"/>
              <a:t>Reliability</a:t>
            </a:r>
            <a:r>
              <a:rPr lang="en-CA" sz="2400" dirty="0"/>
              <a:t>. No more than 1 per 10000 update shall result in a failure requiring a system restart.</a:t>
            </a:r>
            <a:endParaRPr lang="en-US" sz="2400" dirty="0"/>
          </a:p>
          <a:p>
            <a:pPr lvl="0"/>
            <a:r>
              <a:rPr lang="en-GB" sz="2400" b="1" dirty="0"/>
              <a:t>Robustness</a:t>
            </a:r>
            <a:r>
              <a:rPr lang="en-GB" sz="2400" dirty="0"/>
              <a:t>. The system shall restart and start functioning within 15 seconds after crash</a:t>
            </a:r>
            <a:endParaRPr lang="en-US" sz="2400" dirty="0"/>
          </a:p>
          <a:p>
            <a:pPr lvl="0"/>
            <a:r>
              <a:rPr lang="en-GB" sz="2400" b="1" dirty="0"/>
              <a:t>Availability</a:t>
            </a:r>
            <a:r>
              <a:rPr lang="en-GB" sz="2400" dirty="0"/>
              <a:t>. The system shall not be unavailable more than 10 minutes for 100 hour of operation.</a:t>
            </a:r>
            <a:endParaRPr lang="en-US" sz="2400" dirty="0"/>
          </a:p>
          <a:p>
            <a:pPr lvl="0"/>
            <a:r>
              <a:rPr lang="en-GB" sz="2400" b="1" dirty="0"/>
              <a:t>Security</a:t>
            </a:r>
            <a:r>
              <a:rPr lang="en-GB" sz="2400" dirty="0"/>
              <a:t>. After 3 simultaneous login attempts with wrong password, system shall stop responding for 5 </a:t>
            </a:r>
            <a:r>
              <a:rPr lang="en-GB" sz="2400" dirty="0" err="1"/>
              <a:t>mins</a:t>
            </a:r>
            <a:r>
              <a:rPr lang="en-GB" sz="2400" dirty="0"/>
              <a:t>.</a:t>
            </a:r>
            <a:endParaRPr lang="en-US" sz="2400" dirty="0"/>
          </a:p>
          <a:p>
            <a:pPr lvl="0"/>
            <a:r>
              <a:rPr lang="en-GB" sz="2400" b="1" dirty="0"/>
              <a:t>Learning.</a:t>
            </a:r>
            <a:r>
              <a:rPr lang="en-GB" sz="2400" dirty="0"/>
              <a:t> After two hour training session, Number of errors shall not exceed 3 per week.</a:t>
            </a:r>
            <a:endParaRPr lang="en-US" sz="2400" dirty="0"/>
          </a:p>
          <a:p>
            <a:pPr lvl="0"/>
            <a:r>
              <a:rPr lang="en-GB" sz="2400" b="1" dirty="0"/>
              <a:t>Maintainability.</a:t>
            </a:r>
            <a:r>
              <a:rPr lang="en-GB" sz="2400" dirty="0"/>
              <a:t> Installation of new version/Reinstallation shall leave database unchanged.</a:t>
            </a:r>
            <a:endParaRPr lang="en-US" sz="2400" dirty="0"/>
          </a:p>
          <a:p>
            <a:endParaRPr lang="en-US" dirty="0"/>
          </a:p>
        </p:txBody>
      </p:sp>
    </p:spTree>
    <p:extLst>
      <p:ext uri="{BB962C8B-B14F-4D97-AF65-F5344CB8AC3E}">
        <p14:creationId xmlns="" xmlns:p14="http://schemas.microsoft.com/office/powerpoint/2010/main" val="2902879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(Class Diagram)</a:t>
            </a:r>
            <a:endParaRPr lang="en-US" dirty="0"/>
          </a:p>
        </p:txBody>
      </p:sp>
      <p:pic>
        <p:nvPicPr>
          <p:cNvPr id="4099" name="Picture 3"/>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57200" y="1828800"/>
            <a:ext cx="79248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5758954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(Activity Diagrams)</a:t>
            </a:r>
            <a:endParaRPr lang="en-US" dirty="0"/>
          </a:p>
        </p:txBody>
      </p:sp>
    </p:spTree>
    <p:extLst>
      <p:ext uri="{BB962C8B-B14F-4D97-AF65-F5344CB8AC3E}">
        <p14:creationId xmlns="" xmlns:p14="http://schemas.microsoft.com/office/powerpoint/2010/main" val="7479369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9875" name="Picture 3"/>
          <p:cNvPicPr>
            <a:picLocks noChangeAspect="1" noChangeArrowheads="1"/>
          </p:cNvPicPr>
          <p:nvPr/>
        </p:nvPicPr>
        <p:blipFill>
          <a:blip r:embed="rId2"/>
          <a:srcRect r="2205" b="16859"/>
          <a:stretch>
            <a:fillRect/>
          </a:stretch>
        </p:blipFill>
        <p:spPr bwMode="auto">
          <a:xfrm>
            <a:off x="1223963" y="0"/>
            <a:ext cx="654843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23" name="Picture 3"/>
          <p:cNvPicPr>
            <a:picLocks noChangeAspect="1" noChangeArrowheads="1"/>
          </p:cNvPicPr>
          <p:nvPr/>
        </p:nvPicPr>
        <p:blipFill>
          <a:blip r:embed="rId2"/>
          <a:srcRect r="3343" b="17667"/>
          <a:stretch>
            <a:fillRect/>
          </a:stretch>
        </p:blipFill>
        <p:spPr bwMode="auto">
          <a:xfrm>
            <a:off x="1295400" y="0"/>
            <a:ext cx="6472237" cy="679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2946" name="Picture 2"/>
          <p:cNvPicPr>
            <a:picLocks noChangeAspect="1" noChangeArrowheads="1"/>
          </p:cNvPicPr>
          <p:nvPr/>
        </p:nvPicPr>
        <p:blipFill>
          <a:blip r:embed="rId2"/>
          <a:srcRect r="-71" b="16859"/>
          <a:stretch>
            <a:fillRect/>
          </a:stretch>
        </p:blipFill>
        <p:spPr bwMode="auto">
          <a:xfrm>
            <a:off x="1223963" y="0"/>
            <a:ext cx="6700837"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a:t>Oriented </a:t>
            </a:r>
            <a:r>
              <a:rPr lang="en-US" dirty="0" smtClean="0"/>
              <a:t>Model</a:t>
            </a:r>
            <a:br>
              <a:rPr lang="en-US" dirty="0" smtClean="0"/>
            </a:br>
            <a:r>
              <a:rPr lang="en-US" dirty="0" smtClean="0"/>
              <a:t>(Activity Diagrams)</a:t>
            </a:r>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2084324441"/>
              </p:ext>
            </p:extLst>
          </p:nvPr>
        </p:nvGraphicFramePr>
        <p:xfrm>
          <a:off x="1676400" y="2743200"/>
          <a:ext cx="965200" cy="687388"/>
        </p:xfrm>
        <a:graphic>
          <a:graphicData uri="http://schemas.openxmlformats.org/presentationml/2006/ole">
            <p:oleObj spid="_x0000_s80898" name="Packager Shell Object" showAsIcon="1" r:id="rId3" imgW="964440" imgH="686880" progId="Package">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809614180"/>
              </p:ext>
            </p:extLst>
          </p:nvPr>
        </p:nvGraphicFramePr>
        <p:xfrm>
          <a:off x="3276600" y="3581400"/>
          <a:ext cx="1054100" cy="687388"/>
        </p:xfrm>
        <a:graphic>
          <a:graphicData uri="http://schemas.openxmlformats.org/presentationml/2006/ole">
            <p:oleObj spid="_x0000_s80899" name="Packager Shell Object" showAsIcon="1" r:id="rId4" imgW="1053360" imgH="686880" progId="Package">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3583986461"/>
              </p:ext>
            </p:extLst>
          </p:nvPr>
        </p:nvGraphicFramePr>
        <p:xfrm>
          <a:off x="5638800" y="4495800"/>
          <a:ext cx="965200" cy="687388"/>
        </p:xfrm>
        <a:graphic>
          <a:graphicData uri="http://schemas.openxmlformats.org/presentationml/2006/ole">
            <p:oleObj spid="_x0000_s80900" name="Packager Shell Object" showAsIcon="1" r:id="rId5" imgW="964440" imgH="686880" progId="Package">
              <p:embed/>
            </p:oleObj>
          </a:graphicData>
        </a:graphic>
      </p:graphicFrame>
    </p:spTree>
    <p:extLst>
      <p:ext uri="{BB962C8B-B14F-4D97-AF65-F5344CB8AC3E}">
        <p14:creationId xmlns="" xmlns:p14="http://schemas.microsoft.com/office/powerpoint/2010/main" val="7479369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pPr lvl="0"/>
            <a:r>
              <a:rPr lang="en-US" sz="2400" u="sng" dirty="0" smtClean="0"/>
              <a:t>http://wilma.vub.ac.be/~se4_2006/documents/SRS/srs/node1.html</a:t>
            </a:r>
            <a:endParaRPr lang="en-US" sz="2400" dirty="0" smtClean="0"/>
          </a:p>
          <a:p>
            <a:pPr lvl="1"/>
            <a:r>
              <a:rPr lang="en-US" dirty="0" smtClean="0"/>
              <a:t>For SRS Pattern and Guideline</a:t>
            </a:r>
          </a:p>
          <a:p>
            <a:pPr lvl="0"/>
            <a:r>
              <a:rPr lang="en-US" sz="2400" u="sng" dirty="0" smtClean="0"/>
              <a:t>http://www.softwarearchitectures.com/go/Discipline/DesigningArchitecture/QualityAttributes/tabid/64/Default.aspx</a:t>
            </a:r>
            <a:endParaRPr lang="en-US" sz="2400" dirty="0" smtClean="0"/>
          </a:p>
          <a:p>
            <a:pPr lvl="1"/>
            <a:r>
              <a:rPr lang="en-US" dirty="0" smtClean="0"/>
              <a:t>Software Quality Attributes</a:t>
            </a:r>
          </a:p>
          <a:p>
            <a:pPr lvl="0"/>
            <a:r>
              <a:rPr lang="en-US" sz="2400" u="sng" dirty="0" smtClean="0"/>
              <a:t>http://stackoverflow.com/questions/2231658/what-is-a-logical-requirement</a:t>
            </a:r>
            <a:endParaRPr lang="en-US" sz="2400" dirty="0" smtClean="0"/>
          </a:p>
          <a:p>
            <a:pPr lvl="1"/>
            <a:r>
              <a:rPr lang="en-US" dirty="0" smtClean="0"/>
              <a:t>Logical Database Requirements</a:t>
            </a:r>
          </a:p>
          <a:p>
            <a:pPr lvl="0"/>
            <a:r>
              <a:rPr lang="en-US" sz="2400" u="sng" dirty="0" smtClean="0"/>
              <a:t>http://www.smartdraw.com/resources/tutorials/entity-relationship-diagrams/</a:t>
            </a:r>
            <a:endParaRPr lang="en-US" sz="2400" dirty="0" smtClean="0"/>
          </a:p>
          <a:p>
            <a:pPr lvl="1"/>
            <a:r>
              <a:rPr lang="en-US" dirty="0" smtClean="0"/>
              <a:t>ER - Diagram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143000"/>
          </a:xfrm>
        </p:spPr>
        <p:txBody>
          <a:bodyPr/>
          <a:lstStyle/>
          <a:p>
            <a:pPr algn="ctr"/>
            <a:r>
              <a:rPr lang="en-US" sz="6000" dirty="0" smtClean="0"/>
              <a:t>Rescue</a:t>
            </a:r>
            <a:r>
              <a:rPr lang="en-US" dirty="0" smtClean="0"/>
              <a:t> </a:t>
            </a:r>
            <a:r>
              <a:rPr lang="en-US" sz="6000" dirty="0" smtClean="0"/>
              <a:t>1122</a:t>
            </a:r>
            <a:endParaRPr lang="en-US" dirty="0"/>
          </a:p>
        </p:txBody>
      </p:sp>
      <p:pic>
        <p:nvPicPr>
          <p:cNvPr id="60418" name="Picture 2"/>
          <p:cNvPicPr>
            <a:picLocks noChangeAspect="1" noChangeArrowheads="1"/>
          </p:cNvPicPr>
          <p:nvPr/>
        </p:nvPicPr>
        <p:blipFill>
          <a:blip r:embed="rId2"/>
          <a:srcRect/>
          <a:stretch>
            <a:fillRect/>
          </a:stretch>
        </p:blipFill>
        <p:spPr bwMode="auto">
          <a:xfrm>
            <a:off x="609599" y="1828800"/>
            <a:ext cx="7562921" cy="4038600"/>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sp>
        <p:nvSpPr>
          <p:cNvPr id="3" name="Title 1"/>
          <p:cNvSpPr txBox="1">
            <a:spLocks/>
          </p:cNvSpPr>
          <p:nvPr/>
        </p:nvSpPr>
        <p:spPr>
          <a:xfrm>
            <a:off x="609600" y="1371600"/>
            <a:ext cx="7696200" cy="8382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established in</a:t>
            </a:r>
          </a:p>
        </p:txBody>
      </p:sp>
      <p:pic>
        <p:nvPicPr>
          <p:cNvPr id="70658" name="Picture 2"/>
          <p:cNvPicPr>
            <a:picLocks noChangeAspect="1" noChangeArrowheads="1"/>
          </p:cNvPicPr>
          <p:nvPr/>
        </p:nvPicPr>
        <p:blipFill>
          <a:blip r:embed="rId2"/>
          <a:srcRect/>
          <a:stretch>
            <a:fillRect/>
          </a:stretch>
        </p:blipFill>
        <p:spPr bwMode="auto">
          <a:xfrm>
            <a:off x="1981200" y="2438400"/>
            <a:ext cx="5391150" cy="3971343"/>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620000" cy="1143000"/>
          </a:xfrm>
        </p:spPr>
        <p:txBody>
          <a:bodyPr/>
          <a:lstStyle/>
          <a:p>
            <a:r>
              <a:rPr lang="en-US" dirty="0" smtClean="0"/>
              <a:t>Rescue 1122</a:t>
            </a:r>
            <a:endParaRPr lang="en-US" dirty="0"/>
          </a:p>
        </p:txBody>
      </p:sp>
      <p:pic>
        <p:nvPicPr>
          <p:cNvPr id="71682" name="Picture 2"/>
          <p:cNvPicPr>
            <a:picLocks noChangeAspect="1" noChangeArrowheads="1"/>
          </p:cNvPicPr>
          <p:nvPr/>
        </p:nvPicPr>
        <p:blipFill>
          <a:blip r:embed="rId2"/>
          <a:srcRect/>
          <a:stretch>
            <a:fillRect/>
          </a:stretch>
        </p:blipFill>
        <p:spPr bwMode="auto">
          <a:xfrm>
            <a:off x="609600" y="3352800"/>
            <a:ext cx="3767666" cy="2667000"/>
          </a:xfrm>
          <a:prstGeom prst="rect">
            <a:avLst/>
          </a:prstGeom>
          <a:noFill/>
          <a:ln w="9525">
            <a:noFill/>
            <a:miter lim="800000"/>
            <a:headEnd/>
            <a:tailEnd/>
          </a:ln>
          <a:effectLst/>
        </p:spPr>
      </p:pic>
      <p:sp>
        <p:nvSpPr>
          <p:cNvPr id="5" name="Title 1"/>
          <p:cNvSpPr txBox="1">
            <a:spLocks/>
          </p:cNvSpPr>
          <p:nvPr/>
        </p:nvSpPr>
        <p:spPr>
          <a:xfrm>
            <a:off x="609600" y="1371600"/>
            <a:ext cx="7696200" cy="1905000"/>
          </a:xfrm>
          <a:prstGeom prst="rect">
            <a:avLst/>
          </a:prstGeom>
        </p:spPr>
        <p:txBody>
          <a:bodyPr vert="horz" lIns="91440" tIns="45720" rIns="91440" bIns="45720" rtlCol="0" anchor="ctr">
            <a:noAutofit/>
          </a:bodyPr>
          <a:lstStyle/>
          <a:p>
            <a:pPr lvl="0">
              <a:spcBef>
                <a:spcPct val="0"/>
              </a:spcBef>
              <a:buFont typeface="Arial" pitchFamily="34" charset="0"/>
              <a:buChar char="•"/>
            </a:pPr>
            <a:r>
              <a:rPr lang="en-US" sz="3200" dirty="0" smtClean="0"/>
              <a:t>providing timely response</a:t>
            </a:r>
            <a:r>
              <a:rPr lang="en-US" sz="3200" dirty="0" smtClean="0">
                <a:solidFill>
                  <a:schemeClr val="bg1"/>
                </a:solidFill>
              </a:rPr>
              <a:t>, rescue and emergency medical treatment to the persons affected by emergencies. </a:t>
            </a:r>
            <a:endParaRPr kumimoji="0" lang="en-US" sz="3200" b="0" i="0" u="none" strike="noStrike" kern="1200" cap="none" spc="-100" normalizeH="0" baseline="0" noProof="0" dirty="0">
              <a:ln>
                <a:noFill/>
              </a:ln>
              <a:solidFill>
                <a:schemeClr val="bg1"/>
              </a:solidFill>
              <a:effectLst/>
              <a:uLnTx/>
              <a:uFillTx/>
              <a:latin typeface="+mj-lt"/>
              <a:ea typeface="+mj-ea"/>
              <a:cs typeface="+mj-cs"/>
            </a:endParaRPr>
          </a:p>
        </p:txBody>
      </p:sp>
      <p:pic>
        <p:nvPicPr>
          <p:cNvPr id="71683" name="Picture 3"/>
          <p:cNvPicPr>
            <a:picLocks noChangeAspect="1" noChangeArrowheads="1"/>
          </p:cNvPicPr>
          <p:nvPr/>
        </p:nvPicPr>
        <p:blipFill>
          <a:blip r:embed="rId3"/>
          <a:srcRect/>
          <a:stretch>
            <a:fillRect/>
          </a:stretch>
        </p:blipFill>
        <p:spPr bwMode="auto">
          <a:xfrm flipH="1">
            <a:off x="4648200" y="3352800"/>
            <a:ext cx="3352800" cy="2675882"/>
          </a:xfrm>
          <a:prstGeom prst="rect">
            <a:avLst/>
          </a:prstGeom>
          <a:noFill/>
          <a:ln w="9525">
            <a:noFill/>
            <a:miter lim="800000"/>
            <a:headEnd/>
            <a:tailEnd/>
          </a:ln>
          <a:effectLst/>
        </p:spPr>
      </p:pic>
    </p:spTree>
    <p:extLst>
      <p:ext uri="{BB962C8B-B14F-4D97-AF65-F5344CB8AC3E}">
        <p14:creationId xmlns="" xmlns:p14="http://schemas.microsoft.com/office/powerpoint/2010/main" val="3798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71683"/>
                                        </p:tgtEl>
                                        <p:attrNameLst>
                                          <p:attrName>style.visibility</p:attrName>
                                        </p:attrNameLst>
                                      </p:cBhvr>
                                      <p:to>
                                        <p:strVal val="visible"/>
                                      </p:to>
                                    </p:set>
                                    <p:anim calcmode="lin" valueType="num">
                                      <p:cBhvr additive="base">
                                        <p:cTn id="11" dur="500" fill="hold"/>
                                        <p:tgtEl>
                                          <p:spTgt spid="71683"/>
                                        </p:tgtEl>
                                        <p:attrNameLst>
                                          <p:attrName>ppt_x</p:attrName>
                                        </p:attrNameLst>
                                      </p:cBhvr>
                                      <p:tavLst>
                                        <p:tav tm="0">
                                          <p:val>
                                            <p:strVal val="1+#ppt_w/2"/>
                                          </p:val>
                                        </p:tav>
                                        <p:tav tm="100000">
                                          <p:val>
                                            <p:strVal val="#ppt_x"/>
                                          </p:val>
                                        </p:tav>
                                      </p:tavLst>
                                    </p:anim>
                                    <p:anim calcmode="lin" valueType="num">
                                      <p:cBhvr additive="base">
                                        <p:cTn id="12"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240</TotalTime>
  <Words>2392</Words>
  <Application>Microsoft Office PowerPoint</Application>
  <PresentationFormat>On-screen Show (4:3)</PresentationFormat>
  <Paragraphs>301</Paragraphs>
  <Slides>67</Slides>
  <Notes>2</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0" baseType="lpstr">
      <vt:lpstr>Adjacency</vt:lpstr>
      <vt:lpstr>Package</vt:lpstr>
      <vt:lpstr>Packager Shell Object</vt:lpstr>
      <vt:lpstr>Slide 1</vt:lpstr>
      <vt:lpstr>Rescue</vt:lpstr>
      <vt:lpstr>Slide 3</vt:lpstr>
      <vt:lpstr>Slide 4</vt:lpstr>
      <vt:lpstr>Slide 5</vt:lpstr>
      <vt:lpstr>Slide 6</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Rescue 1122</vt:lpstr>
      <vt:lpstr>Software Requirements Specification </vt:lpstr>
      <vt:lpstr>Automated Record &amp; Management System </vt:lpstr>
      <vt:lpstr>Prepared by </vt:lpstr>
      <vt:lpstr>Purpose of presntation</vt:lpstr>
      <vt:lpstr>Table of Contents</vt:lpstr>
      <vt:lpstr>Introduction</vt:lpstr>
      <vt:lpstr>Purpose </vt:lpstr>
      <vt:lpstr>Project Scope</vt:lpstr>
      <vt:lpstr>Overall Description</vt:lpstr>
      <vt:lpstr>Product Perspective</vt:lpstr>
      <vt:lpstr>Product Functions</vt:lpstr>
      <vt:lpstr>User Classes</vt:lpstr>
      <vt:lpstr>User Classes</vt:lpstr>
      <vt:lpstr>Constraints</vt:lpstr>
      <vt:lpstr>Constraints</vt:lpstr>
      <vt:lpstr>Specific Requirements </vt:lpstr>
      <vt:lpstr>User Interfaces</vt:lpstr>
      <vt:lpstr>User Interfaces</vt:lpstr>
      <vt:lpstr>User Interfaces</vt:lpstr>
      <vt:lpstr>User Interfaces</vt:lpstr>
      <vt:lpstr>User Interfaces</vt:lpstr>
      <vt:lpstr>User Interfaces</vt:lpstr>
      <vt:lpstr>User Interfaces</vt:lpstr>
      <vt:lpstr>User Interfaces</vt:lpstr>
      <vt:lpstr>Control Room Wireless Operator USE Case</vt:lpstr>
      <vt:lpstr>Control Room Wireless Operator USE Case</vt:lpstr>
      <vt:lpstr>Crew Manager USE Case</vt:lpstr>
      <vt:lpstr>Crew Manager USE Case</vt:lpstr>
      <vt:lpstr>Crew Manager USE Case</vt:lpstr>
      <vt:lpstr>Crew Manager USE Case</vt:lpstr>
      <vt:lpstr>Crew Informer Use Case</vt:lpstr>
      <vt:lpstr>Crew Informer Use Case</vt:lpstr>
      <vt:lpstr>Station Incharge USE Case</vt:lpstr>
      <vt:lpstr>Station Incharge USE Case</vt:lpstr>
      <vt:lpstr>Station Incharge USE Case</vt:lpstr>
      <vt:lpstr>Crew Use Case </vt:lpstr>
      <vt:lpstr>Performance Requirements  </vt:lpstr>
      <vt:lpstr>Logical Database Requirements (ER Diagram)</vt:lpstr>
      <vt:lpstr>Design Constraints</vt:lpstr>
      <vt:lpstr>Software System Quality Attributes </vt:lpstr>
      <vt:lpstr>Object Oriented Model (Class Diagram)</vt:lpstr>
      <vt:lpstr>Object Oriented Model (Activity Diagrams)</vt:lpstr>
      <vt:lpstr>Slide 63</vt:lpstr>
      <vt:lpstr>Slide 64</vt:lpstr>
      <vt:lpstr>Slide 65</vt:lpstr>
      <vt:lpstr>Object Oriented Model (Activity Diagrams)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dc:title>
  <dc:creator>Zeeshan Mubarak</dc:creator>
  <cp:lastModifiedBy>dontumindit</cp:lastModifiedBy>
  <cp:revision>120</cp:revision>
  <dcterms:created xsi:type="dcterms:W3CDTF">2011-12-12T18:28:24Z</dcterms:created>
  <dcterms:modified xsi:type="dcterms:W3CDTF">2011-12-18T17:16:31Z</dcterms:modified>
</cp:coreProperties>
</file>