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31"/>
  </p:notesMasterIdLst>
  <p:sldIdLst>
    <p:sldId id="289" r:id="rId2"/>
    <p:sldId id="312" r:id="rId3"/>
    <p:sldId id="315" r:id="rId4"/>
    <p:sldId id="313" r:id="rId5"/>
    <p:sldId id="310" r:id="rId6"/>
    <p:sldId id="317" r:id="rId7"/>
    <p:sldId id="318" r:id="rId8"/>
    <p:sldId id="308" r:id="rId9"/>
    <p:sldId id="271" r:id="rId10"/>
    <p:sldId id="273" r:id="rId11"/>
    <p:sldId id="286" r:id="rId12"/>
    <p:sldId id="319" r:id="rId13"/>
    <p:sldId id="325" r:id="rId14"/>
    <p:sldId id="283" r:id="rId15"/>
    <p:sldId id="316" r:id="rId16"/>
    <p:sldId id="284" r:id="rId17"/>
    <p:sldId id="285" r:id="rId18"/>
    <p:sldId id="270" r:id="rId19"/>
    <p:sldId id="269" r:id="rId20"/>
    <p:sldId id="290" r:id="rId21"/>
    <p:sldId id="287" r:id="rId22"/>
    <p:sldId id="275" r:id="rId23"/>
    <p:sldId id="288" r:id="rId24"/>
    <p:sldId id="321" r:id="rId25"/>
    <p:sldId id="322" r:id="rId26"/>
    <p:sldId id="278" r:id="rId27"/>
    <p:sldId id="320" r:id="rId28"/>
    <p:sldId id="323" r:id="rId29"/>
    <p:sldId id="324" r:id="rId3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587" autoAdjust="0"/>
    <p:restoredTop sz="94576" autoAdjust="0"/>
  </p:normalViewPr>
  <p:slideViewPr>
    <p:cSldViewPr>
      <p:cViewPr>
        <p:scale>
          <a:sx n="70" d="100"/>
          <a:sy n="70" d="100"/>
        </p:scale>
        <p:origin x="-810" y="-84"/>
      </p:cViewPr>
      <p:guideLst>
        <p:guide orient="horz" pos="2160"/>
        <p:guide pos="2880"/>
      </p:guideLst>
    </p:cSldViewPr>
  </p:slideViewPr>
  <p:outlineViewPr>
    <p:cViewPr>
      <p:scale>
        <a:sx n="33" d="100"/>
        <a:sy n="33" d="100"/>
      </p:scale>
      <p:origin x="0" y="14214"/>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4ABB9B-6DF4-4989-AA36-35DE367B7688}" type="datetimeFigureOut">
              <a:rPr lang="en-US" smtClean="0"/>
              <a:pPr/>
              <a:t>11/2/2013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03BF6D-CA50-4136-980C-BAE9B0A8E79E}"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p:txBody>
          <a:bodyPr/>
          <a:lstStyle/>
          <a:p>
            <a:fld id="{E8E949C9-E9AF-492E-B1E5-13ED0D261D57}" type="slidenum">
              <a:rPr lang="en-US"/>
              <a:pPr/>
              <a:t>11</a:t>
            </a:fld>
            <a:endParaRPr lang="en-US"/>
          </a:p>
        </p:txBody>
      </p:sp>
      <p:sp>
        <p:nvSpPr>
          <p:cNvPr id="19459" name="Rectangle 2"/>
          <p:cNvSpPr>
            <a:spLocks noGrp="1" noRot="1" noChangeAspect="1" noChangeArrowheads="1" noTextEdit="1"/>
          </p:cNvSpPr>
          <p:nvPr>
            <p:ph type="sldImg"/>
          </p:nvPr>
        </p:nvSpPr>
        <p:spPr bwMode="auto">
          <a:xfrm>
            <a:off x="1319213" y="877888"/>
            <a:ext cx="4219575" cy="3165475"/>
          </a:xfrm>
          <a:solidFill>
            <a:srgbClr val="FFFFFF"/>
          </a:solidFill>
          <a:ln>
            <a:solidFill>
              <a:srgbClr val="000000"/>
            </a:solidFill>
            <a:miter lim="800000"/>
            <a:headEnd/>
            <a:tailEnd/>
          </a:ln>
        </p:spPr>
      </p:sp>
      <p:sp>
        <p:nvSpPr>
          <p:cNvPr id="19460" name="Rectangle 3"/>
          <p:cNvSpPr>
            <a:spLocks noGrp="1" noChangeArrowheads="1"/>
          </p:cNvSpPr>
          <p:nvPr>
            <p:ph type="body" idx="1"/>
          </p:nvPr>
        </p:nvSpPr>
        <p:spPr bwMode="auto">
          <a:xfrm>
            <a:off x="1062364" y="4349082"/>
            <a:ext cx="4740039" cy="3514233"/>
          </a:xfrm>
          <a:noFill/>
        </p:spPr>
        <p:txBody>
          <a:bodyPr wrap="none" anchor="ct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fld id="{0DE171BE-49BF-4F8E-9881-DE8971072915}" type="slidenum">
              <a:rPr lang="en-US"/>
              <a:pPr/>
              <a:t>14</a:t>
            </a:fld>
            <a:endParaRPr lang="en-US"/>
          </a:p>
        </p:txBody>
      </p:sp>
      <p:sp>
        <p:nvSpPr>
          <p:cNvPr id="21507" name="Rectangle 2"/>
          <p:cNvSpPr>
            <a:spLocks noGrp="1" noRot="1" noChangeAspect="1" noChangeArrowheads="1" noTextEdit="1"/>
          </p:cNvSpPr>
          <p:nvPr>
            <p:ph type="sldImg"/>
          </p:nvPr>
        </p:nvSpPr>
        <p:spPr bwMode="auto">
          <a:xfrm>
            <a:off x="1319213" y="877888"/>
            <a:ext cx="4219575" cy="3165475"/>
          </a:xfrm>
          <a:solidFill>
            <a:srgbClr val="FFFFFF"/>
          </a:solidFill>
          <a:ln>
            <a:solidFill>
              <a:srgbClr val="000000"/>
            </a:solidFill>
            <a:miter lim="800000"/>
            <a:headEnd/>
            <a:tailEnd/>
          </a:ln>
        </p:spPr>
      </p:sp>
      <p:sp>
        <p:nvSpPr>
          <p:cNvPr id="21508" name="Rectangle 3"/>
          <p:cNvSpPr>
            <a:spLocks noGrp="1" noChangeArrowheads="1"/>
          </p:cNvSpPr>
          <p:nvPr>
            <p:ph type="body" idx="1"/>
          </p:nvPr>
        </p:nvSpPr>
        <p:spPr bwMode="auto">
          <a:xfrm>
            <a:off x="1062364" y="4349082"/>
            <a:ext cx="4740039" cy="3514233"/>
          </a:xfrm>
          <a:noFill/>
        </p:spPr>
        <p:txBody>
          <a:bodyPr wrap="none" anchor="ct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fld id="{0DE171BE-49BF-4F8E-9881-DE8971072915}" type="slidenum">
              <a:rPr lang="en-US"/>
              <a:pPr/>
              <a:t>15</a:t>
            </a:fld>
            <a:endParaRPr lang="en-US"/>
          </a:p>
        </p:txBody>
      </p:sp>
      <p:sp>
        <p:nvSpPr>
          <p:cNvPr id="21507" name="Rectangle 2"/>
          <p:cNvSpPr>
            <a:spLocks noGrp="1" noRot="1" noChangeAspect="1" noChangeArrowheads="1" noTextEdit="1"/>
          </p:cNvSpPr>
          <p:nvPr>
            <p:ph type="sldImg"/>
          </p:nvPr>
        </p:nvSpPr>
        <p:spPr bwMode="auto">
          <a:xfrm>
            <a:off x="1319213" y="877888"/>
            <a:ext cx="4219575" cy="3165475"/>
          </a:xfrm>
          <a:solidFill>
            <a:srgbClr val="FFFFFF"/>
          </a:solidFill>
          <a:ln>
            <a:solidFill>
              <a:srgbClr val="000000"/>
            </a:solidFill>
            <a:miter lim="800000"/>
            <a:headEnd/>
            <a:tailEnd/>
          </a:ln>
        </p:spPr>
      </p:sp>
      <p:sp>
        <p:nvSpPr>
          <p:cNvPr id="21508" name="Rectangle 3"/>
          <p:cNvSpPr>
            <a:spLocks noGrp="1" noChangeArrowheads="1"/>
          </p:cNvSpPr>
          <p:nvPr>
            <p:ph type="body" idx="1"/>
          </p:nvPr>
        </p:nvSpPr>
        <p:spPr bwMode="auto">
          <a:xfrm>
            <a:off x="1062364" y="4349082"/>
            <a:ext cx="4740039" cy="3514233"/>
          </a:xfrm>
          <a:noFill/>
        </p:spPr>
        <p:txBody>
          <a:bodyPr wrap="none" anchor="ctr"/>
          <a:lstStyle/>
          <a:p>
            <a:pPr eaLnBrk="1" hangingPunct="1"/>
            <a:endParaRPr lang="en-US" dirty="0" smtClean="0">
              <a:latin typeface="Arial" pitchFamily="34"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p:txBody>
          <a:bodyPr/>
          <a:lstStyle/>
          <a:p>
            <a:fld id="{1E9EE721-EF3D-4FB8-A78B-9019F3A6390C}" type="slidenum">
              <a:rPr lang="en-US"/>
              <a:pPr/>
              <a:t>16</a:t>
            </a:fld>
            <a:endParaRPr lang="en-US"/>
          </a:p>
        </p:txBody>
      </p:sp>
      <p:sp>
        <p:nvSpPr>
          <p:cNvPr id="23555" name="Rectangle 2"/>
          <p:cNvSpPr>
            <a:spLocks noGrp="1" noRot="1" noChangeAspect="1" noChangeArrowheads="1" noTextEdit="1"/>
          </p:cNvSpPr>
          <p:nvPr>
            <p:ph type="sldImg"/>
          </p:nvPr>
        </p:nvSpPr>
        <p:spPr bwMode="auto">
          <a:xfrm>
            <a:off x="1319213" y="877888"/>
            <a:ext cx="4219575" cy="3165475"/>
          </a:xfrm>
          <a:solidFill>
            <a:srgbClr val="FFFFFF"/>
          </a:solidFill>
          <a:ln>
            <a:solidFill>
              <a:srgbClr val="000000"/>
            </a:solidFill>
            <a:miter lim="800000"/>
            <a:headEnd/>
            <a:tailEnd/>
          </a:ln>
        </p:spPr>
      </p:sp>
      <p:sp>
        <p:nvSpPr>
          <p:cNvPr id="23556" name="Rectangle 3"/>
          <p:cNvSpPr>
            <a:spLocks noGrp="1" noChangeArrowheads="1"/>
          </p:cNvSpPr>
          <p:nvPr>
            <p:ph type="body" idx="1"/>
          </p:nvPr>
        </p:nvSpPr>
        <p:spPr bwMode="auto">
          <a:xfrm>
            <a:off x="1062364" y="4349082"/>
            <a:ext cx="4740039" cy="3514233"/>
          </a:xfrm>
          <a:noFill/>
        </p:spPr>
        <p:txBody>
          <a:bodyPr wrap="none" anchor="ct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p:txBody>
          <a:bodyPr/>
          <a:lstStyle/>
          <a:p>
            <a:fld id="{3BA93BEA-801D-462F-9A3B-BA80300B0E48}" type="slidenum">
              <a:rPr lang="en-US"/>
              <a:pPr/>
              <a:t>17</a:t>
            </a:fld>
            <a:endParaRPr lang="en-US"/>
          </a:p>
        </p:txBody>
      </p:sp>
      <p:sp>
        <p:nvSpPr>
          <p:cNvPr id="25603" name="Rectangle 2"/>
          <p:cNvSpPr>
            <a:spLocks noGrp="1" noRot="1" noChangeAspect="1" noChangeArrowheads="1" noTextEdit="1"/>
          </p:cNvSpPr>
          <p:nvPr>
            <p:ph type="sldImg"/>
          </p:nvPr>
        </p:nvSpPr>
        <p:spPr bwMode="auto">
          <a:xfrm>
            <a:off x="1319213" y="877888"/>
            <a:ext cx="4219575" cy="3165475"/>
          </a:xfrm>
          <a:solidFill>
            <a:srgbClr val="FFFFFF"/>
          </a:solidFill>
          <a:ln>
            <a:solidFill>
              <a:srgbClr val="000000"/>
            </a:solidFill>
            <a:miter lim="800000"/>
            <a:headEnd/>
            <a:tailEnd/>
          </a:ln>
        </p:spPr>
      </p:sp>
      <p:sp>
        <p:nvSpPr>
          <p:cNvPr id="25604" name="Rectangle 3"/>
          <p:cNvSpPr>
            <a:spLocks noGrp="1" noChangeArrowheads="1"/>
          </p:cNvSpPr>
          <p:nvPr>
            <p:ph type="body" idx="1"/>
          </p:nvPr>
        </p:nvSpPr>
        <p:spPr bwMode="auto">
          <a:xfrm>
            <a:off x="1062364" y="4349082"/>
            <a:ext cx="4740039" cy="3514233"/>
          </a:xfrm>
          <a:noFill/>
        </p:spPr>
        <p:txBody>
          <a:bodyPr wrap="none" anchor="ct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p:txBody>
          <a:bodyPr/>
          <a:lstStyle/>
          <a:p>
            <a:fld id="{15AAE90A-1DD3-4CCD-8153-91DD3A005F5B}" type="slidenum">
              <a:rPr lang="en-US"/>
              <a:pPr/>
              <a:t>21</a:t>
            </a:fld>
            <a:endParaRPr lang="en-US"/>
          </a:p>
        </p:txBody>
      </p:sp>
      <p:sp>
        <p:nvSpPr>
          <p:cNvPr id="33795" name="Rectangle 2"/>
          <p:cNvSpPr>
            <a:spLocks noGrp="1" noRot="1" noChangeAspect="1" noChangeArrowheads="1" noTextEdit="1"/>
          </p:cNvSpPr>
          <p:nvPr>
            <p:ph type="sldImg"/>
          </p:nvPr>
        </p:nvSpPr>
        <p:spPr bwMode="auto">
          <a:xfrm>
            <a:off x="1319213" y="877888"/>
            <a:ext cx="4219575" cy="3165475"/>
          </a:xfrm>
          <a:solidFill>
            <a:srgbClr val="FFFFFF"/>
          </a:solidFill>
          <a:ln>
            <a:solidFill>
              <a:srgbClr val="000000"/>
            </a:solidFill>
            <a:miter lim="800000"/>
            <a:headEnd/>
            <a:tailEnd/>
          </a:ln>
        </p:spPr>
      </p:sp>
      <p:sp>
        <p:nvSpPr>
          <p:cNvPr id="33796" name="Rectangle 3"/>
          <p:cNvSpPr>
            <a:spLocks noGrp="1" noChangeArrowheads="1"/>
          </p:cNvSpPr>
          <p:nvPr>
            <p:ph type="body" idx="1"/>
          </p:nvPr>
        </p:nvSpPr>
        <p:spPr bwMode="auto">
          <a:xfrm>
            <a:off x="1062364" y="4349082"/>
            <a:ext cx="4740039" cy="3514233"/>
          </a:xfrm>
          <a:noFill/>
        </p:spPr>
        <p:txBody>
          <a:bodyPr wrap="none" anchor="ct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p:txBody>
          <a:bodyPr/>
          <a:lstStyle/>
          <a:p>
            <a:fld id="{A7432AF9-DA81-4608-AF88-B440050D4F31}" type="slidenum">
              <a:rPr lang="en-US"/>
              <a:pPr/>
              <a:t>23</a:t>
            </a:fld>
            <a:endParaRPr lang="en-US"/>
          </a:p>
        </p:txBody>
      </p:sp>
      <p:sp>
        <p:nvSpPr>
          <p:cNvPr id="37891" name="Rectangle 2"/>
          <p:cNvSpPr>
            <a:spLocks noGrp="1" noRot="1" noChangeAspect="1" noChangeArrowheads="1" noTextEdit="1"/>
          </p:cNvSpPr>
          <p:nvPr>
            <p:ph type="sldImg"/>
          </p:nvPr>
        </p:nvSpPr>
        <p:spPr bwMode="auto">
          <a:xfrm>
            <a:off x="1319213" y="877888"/>
            <a:ext cx="4219575" cy="3165475"/>
          </a:xfrm>
          <a:solidFill>
            <a:srgbClr val="FFFFFF"/>
          </a:solidFill>
          <a:ln>
            <a:solidFill>
              <a:srgbClr val="000000"/>
            </a:solidFill>
            <a:miter lim="800000"/>
            <a:headEnd/>
            <a:tailEnd/>
          </a:ln>
        </p:spPr>
      </p:sp>
      <p:sp>
        <p:nvSpPr>
          <p:cNvPr id="37892" name="Rectangle 3"/>
          <p:cNvSpPr>
            <a:spLocks noGrp="1" noChangeArrowheads="1"/>
          </p:cNvSpPr>
          <p:nvPr>
            <p:ph type="body" idx="1"/>
          </p:nvPr>
        </p:nvSpPr>
        <p:spPr bwMode="auto">
          <a:xfrm>
            <a:off x="1062364" y="4349082"/>
            <a:ext cx="4740039" cy="3514233"/>
          </a:xfrm>
          <a:noFill/>
        </p:spPr>
        <p:txBody>
          <a:bodyPr wrap="none" anchor="ct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C90D1B-C367-4298-8B86-A66CF68541B9}" type="slidenum">
              <a:rPr lang="en-IE"/>
              <a:pPr/>
              <a:t>29</a:t>
            </a:fld>
            <a:endParaRPr lang="en-I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en-I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6"/>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31B3F068-042B-487F-A366-B71B270BE783}" type="slidenum">
              <a:rPr lang="ar-SA" smtClean="0"/>
              <a:pPr/>
              <a:t>‹#›</a:t>
            </a:fld>
            <a:endParaRPr lang="en-US"/>
          </a:p>
        </p:txBody>
      </p:sp>
      <p:sp>
        <p:nvSpPr>
          <p:cNvPr id="7" name="Rectangle 6"/>
          <p:cNvSpPr/>
          <p:nvPr/>
        </p:nvSpPr>
        <p:spPr>
          <a:xfrm>
            <a:off x="62933" y="1449304"/>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3" y="1396721"/>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3"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1"/>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754DD-9349-41D5-9ABA-03A7B3098C5F}" type="slidenum">
              <a:rPr lang="ar-SA"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1"/>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C8BBA-24D9-4760-B838-67E4A6489A40}" type="slidenum">
              <a:rPr lang="ar-SA"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F7B5EF-34BC-498E-8096-3AA08486BCEB}" type="slidenum">
              <a:rPr lang="ar-SA" smtClean="0"/>
              <a:pPr/>
              <a:t>‹#›</a:t>
            </a:fld>
            <a:endParaRPr lang="en-US"/>
          </a:p>
        </p:txBody>
      </p:sp>
      <p:sp>
        <p:nvSpPr>
          <p:cNvPr id="8" name="Content Placeholder 7"/>
          <p:cNvSpPr>
            <a:spLocks noGrp="1"/>
          </p:cNvSpPr>
          <p:nvPr>
            <p:ph sz="quarter" idx="1"/>
          </p:nvPr>
        </p:nvSpPr>
        <p:spPr>
          <a:xfrm>
            <a:off x="304800" y="1447800"/>
            <a:ext cx="8610600" cy="4624388"/>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6"/>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1"/>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9"/>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4"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8" y="2341476"/>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8"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AA0326E-5DE0-4F3D-AA16-DAC530A3EEBF}" type="slidenum">
              <a:rPr lang="ar-SA"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55D29E-B7A3-49CF-B431-2BCCAF033C67}" type="slidenum">
              <a:rPr lang="ar-SA"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7DBE8A-3B24-43D2-A998-57F2B2886FDD}" type="slidenum">
              <a:rPr lang="ar-SA"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3B44F2-345C-485C-840E-1F9EFCD567D7}" type="slidenum">
              <a:rPr lang="ar-SA"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84EDF7-9A5C-4BAB-B655-7E131148E8D7}" type="slidenum">
              <a:rPr lang="ar-SA"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1F4705-34F3-48DE-8B6A-E76FAD5BD5D1}" type="slidenum">
              <a:rPr lang="ar-SA"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A7387D50-3457-4E9D-8A7F-0A130048B331}" type="slidenum">
              <a:rPr lang="ar-SA"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10" y="4650475"/>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2" y="4773225"/>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10" y="66676"/>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52450" y="76200"/>
            <a:ext cx="9036000" cy="1143000"/>
          </a:xfrm>
          <a:prstGeom prst="roundRect">
            <a:avLst>
              <a:gd name="adj" fmla="val 34329"/>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itle Placeholder 21"/>
          <p:cNvSpPr>
            <a:spLocks noGrp="1"/>
          </p:cNvSpPr>
          <p:nvPr>
            <p:ph type="title"/>
          </p:nvPr>
        </p:nvSpPr>
        <p:spPr>
          <a:xfrm>
            <a:off x="914400" y="104900"/>
            <a:ext cx="7772400" cy="1143000"/>
          </a:xfrm>
          <a:prstGeom prst="rect">
            <a:avLst/>
          </a:prstGeom>
        </p:spPr>
        <p:txBody>
          <a:bodyPr bIns="91440" anchor="ctr" anchorCtr="0">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304800" y="1447800"/>
            <a:ext cx="8610600" cy="4572000"/>
          </a:xfrm>
          <a:prstGeom prst="rect">
            <a:avLst/>
          </a:prstGeom>
        </p:spPr>
        <p:txBody>
          <a:bodyPr>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1212600-C682-43F7-9A9C-D2AC1F4E28A0}" type="slidenum">
              <a:rPr lang="ar-SA" smtClean="0"/>
              <a:pPr/>
              <a:t>‹#›</a:t>
            </a:fld>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ctr" rtl="0" eaLnBrk="1" latinLnBrk="0" hangingPunct="1">
        <a:spcBef>
          <a:spcPct val="0"/>
        </a:spcBef>
        <a:buNone/>
        <a:defRPr kumimoji="0" sz="4000" kern="1200">
          <a:solidFill>
            <a:schemeClr val="bg1"/>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hyperlink" Target="http://en.wikipedia.org/wiki/Imperative_programming" TargetMode="External"/><Relationship Id="rId2" Type="http://schemas.openxmlformats.org/officeDocument/2006/relationships/hyperlink" Target="http://en.wikipedia.org/wiki/Declarative_programm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GB"/>
          </a:p>
        </p:txBody>
      </p:sp>
      <p:sp>
        <p:nvSpPr>
          <p:cNvPr id="23554" name="Rectangle 2"/>
          <p:cNvSpPr>
            <a:spLocks noGrp="1" noChangeArrowheads="1"/>
          </p:cNvSpPr>
          <p:nvPr>
            <p:ph type="ctrTitle"/>
          </p:nvPr>
        </p:nvSpPr>
        <p:spPr/>
        <p:txBody>
          <a:bodyPr/>
          <a:lstStyle/>
          <a:p>
            <a:r>
              <a:rPr smtClean="0">
                <a:latin typeface="Perpetua" pitchFamily="18" charset="0"/>
              </a:rPr>
              <a:t>Web Application Architectures</a:t>
            </a:r>
            <a:endParaRPr lang="en-US" dirty="0">
              <a:latin typeface="Perpetua" pitchFamily="18"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atin typeface="Perpetua" pitchFamily="18" charset="0"/>
              </a:rPr>
              <a:t>Explanation of keywords</a:t>
            </a:r>
          </a:p>
        </p:txBody>
      </p:sp>
      <p:sp>
        <p:nvSpPr>
          <p:cNvPr id="53251" name="Rectangle 3" descr="Rectangle: Click to edit Master text styles&#10;Second level&#10;Third level&#10;Fourth level&#10;Fifth level"/>
          <p:cNvSpPr>
            <a:spLocks noGrp="1" noChangeArrowheads="1"/>
          </p:cNvSpPr>
          <p:nvPr>
            <p:ph sz="quarter" idx="1"/>
          </p:nvPr>
        </p:nvSpPr>
        <p:spPr>
          <a:xfrm>
            <a:off x="304800" y="1447800"/>
            <a:ext cx="8610600" cy="5029200"/>
          </a:xfrm>
        </p:spPr>
        <p:txBody>
          <a:bodyPr>
            <a:normAutofit fontScale="92500" lnSpcReduction="20000"/>
          </a:bodyPr>
          <a:lstStyle/>
          <a:p>
            <a:pPr>
              <a:lnSpc>
                <a:spcPct val="90000"/>
              </a:lnSpc>
            </a:pPr>
            <a:r>
              <a:rPr lang="en-US" sz="2800" b="1" dirty="0">
                <a:latin typeface="Perpetua" pitchFamily="18" charset="0"/>
              </a:rPr>
              <a:t>Business Logic: </a:t>
            </a:r>
            <a:r>
              <a:rPr lang="en-US" sz="2800" dirty="0">
                <a:latin typeface="Perpetua" pitchFamily="18" charset="0"/>
              </a:rPr>
              <a:t>Rules governing the business. These can change frequently depending upon the business</a:t>
            </a:r>
            <a:r>
              <a:rPr lang="en-US" sz="2800" dirty="0" smtClean="0">
                <a:latin typeface="Perpetua" pitchFamily="18" charset="0"/>
              </a:rPr>
              <a:t>.</a:t>
            </a:r>
          </a:p>
          <a:p>
            <a:pPr>
              <a:lnSpc>
                <a:spcPct val="90000"/>
              </a:lnSpc>
              <a:buNone/>
            </a:pPr>
            <a:r>
              <a:rPr lang="en-US" sz="2800" dirty="0" smtClean="0"/>
              <a:t>    handles data validation, business rules and task-specific </a:t>
            </a:r>
            <a:r>
              <a:rPr lang="en-US" sz="2800" dirty="0" err="1" smtClean="0"/>
              <a:t>behaviour</a:t>
            </a:r>
            <a:r>
              <a:rPr lang="en-US" sz="2800" dirty="0" smtClean="0"/>
              <a:t>.</a:t>
            </a:r>
            <a:endParaRPr lang="en-US" sz="2800" dirty="0">
              <a:latin typeface="Perpetua" pitchFamily="18" charset="0"/>
            </a:endParaRPr>
          </a:p>
          <a:p>
            <a:pPr>
              <a:lnSpc>
                <a:spcPct val="90000"/>
              </a:lnSpc>
              <a:buFont typeface="Wingdings" pitchFamily="2" charset="2"/>
              <a:buNone/>
            </a:pPr>
            <a:endParaRPr lang="en-US" sz="2800" b="1" dirty="0">
              <a:latin typeface="Perpetua" pitchFamily="18" charset="0"/>
            </a:endParaRPr>
          </a:p>
          <a:p>
            <a:pPr>
              <a:lnSpc>
                <a:spcPct val="90000"/>
              </a:lnSpc>
            </a:pPr>
            <a:r>
              <a:rPr lang="en-US" sz="2800" b="1" dirty="0" smtClean="0">
                <a:latin typeface="Perpetua" pitchFamily="18" charset="0"/>
              </a:rPr>
              <a:t>Data Access Logic: </a:t>
            </a:r>
            <a:r>
              <a:rPr lang="en-US" sz="2800" dirty="0">
                <a:latin typeface="Perpetua" pitchFamily="18" charset="0"/>
              </a:rPr>
              <a:t>Contains the data relevant for the business</a:t>
            </a:r>
            <a:r>
              <a:rPr lang="en-US" sz="2800" dirty="0" smtClean="0">
                <a:latin typeface="Perpetua" pitchFamily="18" charset="0"/>
              </a:rPr>
              <a:t>. </a:t>
            </a:r>
            <a:r>
              <a:rPr lang="en-US" sz="2800" dirty="0" smtClean="0"/>
              <a:t>communicates with the database by constructing SQL queries and executing them via the relevant AP</a:t>
            </a:r>
            <a:endParaRPr lang="en-US" sz="2800" dirty="0">
              <a:latin typeface="Perpetua" pitchFamily="18" charset="0"/>
            </a:endParaRPr>
          </a:p>
          <a:p>
            <a:pPr>
              <a:lnSpc>
                <a:spcPct val="90000"/>
              </a:lnSpc>
              <a:buFont typeface="Wingdings" pitchFamily="2" charset="2"/>
              <a:buNone/>
            </a:pPr>
            <a:endParaRPr lang="en-US" sz="2800" dirty="0">
              <a:latin typeface="Perpetua" pitchFamily="18" charset="0"/>
            </a:endParaRPr>
          </a:p>
          <a:p>
            <a:pPr>
              <a:lnSpc>
                <a:spcPct val="90000"/>
              </a:lnSpc>
            </a:pPr>
            <a:r>
              <a:rPr lang="en-US" sz="2800" b="1" dirty="0">
                <a:latin typeface="Perpetua" pitchFamily="18" charset="0"/>
              </a:rPr>
              <a:t>Graphical User </a:t>
            </a:r>
            <a:r>
              <a:rPr lang="en-US" sz="2800" b="1" dirty="0" smtClean="0">
                <a:latin typeface="Perpetua" pitchFamily="18" charset="0"/>
              </a:rPr>
              <a:t>Interface (UI):</a:t>
            </a:r>
            <a:r>
              <a:rPr lang="en-US" sz="2800" dirty="0" smtClean="0">
                <a:latin typeface="Perpetua" pitchFamily="18" charset="0"/>
              </a:rPr>
              <a:t> </a:t>
            </a:r>
            <a:r>
              <a:rPr lang="en-US" sz="2800" dirty="0">
                <a:latin typeface="Perpetua" pitchFamily="18" charset="0"/>
              </a:rPr>
              <a:t>Provides the platform for interaction of the user with the system</a:t>
            </a:r>
            <a:r>
              <a:rPr lang="en-US" sz="2800" dirty="0" smtClean="0">
                <a:latin typeface="Perpetua" pitchFamily="18" charset="0"/>
              </a:rPr>
              <a:t>.</a:t>
            </a:r>
          </a:p>
          <a:p>
            <a:pPr>
              <a:lnSpc>
                <a:spcPct val="90000"/>
              </a:lnSpc>
              <a:buNone/>
            </a:pPr>
            <a:r>
              <a:rPr lang="en-US" sz="2800" dirty="0" smtClean="0"/>
              <a:t>    It displays data to the user and accepts input from the user. In a web application this is the part which receives the HTTP request and returns the HTML response.</a:t>
            </a:r>
            <a:endParaRPr lang="en-US" sz="2800" dirty="0">
              <a:latin typeface="Perpetua"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lIns="0" tIns="0" rIns="0" bIns="0">
            <a:normAutofit/>
          </a:bodyPr>
          <a:lstStyle/>
          <a:p>
            <a:pPr defTabSz="449263" eaLnBrk="1" hangingPunct="1">
              <a:tabLst>
                <a:tab pos="7962900" algn="l"/>
              </a:tabLst>
            </a:pPr>
            <a:r>
              <a:rPr lang="en-GB" dirty="0" smtClean="0">
                <a:latin typeface="Perpetua" pitchFamily="18" charset="0"/>
                <a:ea typeface="ＭＳ Ｐゴシック" pitchFamily="34" charset="-128"/>
              </a:rPr>
              <a:t>Tiers of a Web Application</a:t>
            </a:r>
          </a:p>
        </p:txBody>
      </p:sp>
      <p:sp>
        <p:nvSpPr>
          <p:cNvPr id="1027" name="Slide Number Placeholder 3"/>
          <p:cNvSpPr>
            <a:spLocks noGrp="1"/>
          </p:cNvSpPr>
          <p:nvPr>
            <p:ph type="sldNum" sz="quarter" idx="12"/>
          </p:nvPr>
        </p:nvSpPr>
        <p:spPr/>
        <p:txBody>
          <a:bodyPr/>
          <a:lstStyle/>
          <a:p>
            <a:pPr algn="ctr"/>
            <a:fld id="{3D9FC385-CE70-482C-83A6-CAEFF91CA7B2}" type="slidenum">
              <a:rPr lang="en-US">
                <a:latin typeface="Arial" pitchFamily="34" charset="0"/>
              </a:rPr>
              <a:pPr algn="ctr"/>
              <a:t>11</a:t>
            </a:fld>
            <a:endParaRPr lang="en-US">
              <a:latin typeface="Arial" pitchFamily="34" charset="0"/>
            </a:endParaRPr>
          </a:p>
        </p:txBody>
      </p:sp>
      <p:sp>
        <p:nvSpPr>
          <p:cNvPr id="121" name="Content Placeholder 120"/>
          <p:cNvSpPr>
            <a:spLocks noGrp="1"/>
          </p:cNvSpPr>
          <p:nvPr>
            <p:ph sz="quarter" idx="1"/>
          </p:nvPr>
        </p:nvSpPr>
        <p:spPr/>
        <p:txBody>
          <a:bodyPr/>
          <a:lstStyle/>
          <a:p>
            <a:endParaRPr lang="en-GB" dirty="0"/>
          </a:p>
        </p:txBody>
      </p:sp>
      <p:pic>
        <p:nvPicPr>
          <p:cNvPr id="18437" name="Picture 4"/>
          <p:cNvPicPr>
            <a:picLocks noChangeAspect="1" noChangeArrowheads="1"/>
          </p:cNvPicPr>
          <p:nvPr/>
        </p:nvPicPr>
        <p:blipFill>
          <a:blip r:embed="rId3"/>
          <a:srcRect/>
          <a:stretch>
            <a:fillRect/>
          </a:stretch>
        </p:blipFill>
        <p:spPr bwMode="auto">
          <a:xfrm>
            <a:off x="6213475" y="3775075"/>
            <a:ext cx="730250" cy="803275"/>
          </a:xfrm>
          <a:prstGeom prst="rect">
            <a:avLst/>
          </a:prstGeom>
          <a:noFill/>
          <a:ln w="9525">
            <a:noFill/>
            <a:miter lim="800000"/>
            <a:headEnd/>
            <a:tailEnd/>
          </a:ln>
        </p:spPr>
      </p:pic>
      <p:sp>
        <p:nvSpPr>
          <p:cNvPr id="18438" name="Text Box 5"/>
          <p:cNvSpPr txBox="1">
            <a:spLocks noChangeArrowheads="1"/>
          </p:cNvSpPr>
          <p:nvPr/>
        </p:nvSpPr>
        <p:spPr bwMode="auto">
          <a:xfrm>
            <a:off x="5578475" y="2562225"/>
            <a:ext cx="1939925" cy="1003300"/>
          </a:xfrm>
          <a:prstGeom prst="rect">
            <a:avLst/>
          </a:prstGeom>
          <a:solidFill>
            <a:srgbClr val="C0C0C0"/>
          </a:solidFill>
          <a:ln w="9525">
            <a:noFill/>
            <a:miter lim="800000"/>
            <a:headEnd/>
            <a:tailEnd/>
          </a:ln>
        </p:spPr>
        <p:txBody>
          <a:bodyPr lIns="0" tIns="0" rIns="0" bIns="0">
            <a:spAutoFit/>
          </a:bodyPr>
          <a:lstStyle/>
          <a:p>
            <a:pPr defTabSz="828675" hangingPunct="0">
              <a:buClr>
                <a:srgbClr val="000000"/>
              </a:buClr>
              <a:buSzPct val="45000"/>
              <a:buFont typeface="StarSymbol" charset="0"/>
              <a:buNone/>
              <a:tabLst>
                <a:tab pos="657225" algn="l"/>
                <a:tab pos="1312863" algn="l"/>
              </a:tabLst>
            </a:pPr>
            <a:r>
              <a:rPr lang="en-GB" sz="2200">
                <a:latin typeface="Times New Roman" pitchFamily="18" charset="0"/>
              </a:rPr>
              <a:t>&lt;html&gt;</a:t>
            </a:r>
          </a:p>
          <a:p>
            <a:pPr defTabSz="828675" hangingPunct="0">
              <a:buClr>
                <a:srgbClr val="000000"/>
              </a:buClr>
              <a:buSzPct val="45000"/>
              <a:buFont typeface="StarSymbol" charset="0"/>
              <a:buNone/>
              <a:tabLst>
                <a:tab pos="657225" algn="l"/>
                <a:tab pos="1312863" algn="l"/>
              </a:tabLst>
            </a:pPr>
            <a:r>
              <a:rPr lang="en-GB" sz="2200">
                <a:latin typeface="Times New Roman" pitchFamily="18" charset="0"/>
              </a:rPr>
              <a:t>...</a:t>
            </a:r>
          </a:p>
          <a:p>
            <a:pPr defTabSz="828675" hangingPunct="0">
              <a:buClr>
                <a:srgbClr val="000000"/>
              </a:buClr>
              <a:buSzPct val="45000"/>
              <a:buFont typeface="StarSymbol" charset="0"/>
              <a:buNone/>
              <a:tabLst>
                <a:tab pos="657225" algn="l"/>
                <a:tab pos="1312863" algn="l"/>
              </a:tabLst>
            </a:pPr>
            <a:r>
              <a:rPr lang="en-GB" sz="2200">
                <a:latin typeface="Times New Roman" pitchFamily="18" charset="0"/>
              </a:rPr>
              <a:t>&lt;/html&gt;</a:t>
            </a:r>
          </a:p>
        </p:txBody>
      </p:sp>
      <p:sp>
        <p:nvSpPr>
          <p:cNvPr id="18439" name="Rectangle 6"/>
          <p:cNvSpPr>
            <a:spLocks noChangeArrowheads="1"/>
          </p:cNvSpPr>
          <p:nvPr/>
        </p:nvSpPr>
        <p:spPr bwMode="auto">
          <a:xfrm>
            <a:off x="5995988" y="1250950"/>
            <a:ext cx="962025" cy="1084263"/>
          </a:xfrm>
          <a:prstGeom prst="rect">
            <a:avLst/>
          </a:prstGeom>
          <a:blipFill dpi="0" rotWithShape="0">
            <a:blip r:embed="rId4"/>
            <a:srcRect/>
            <a:stretch>
              <a:fillRect/>
            </a:stretch>
          </a:blipFill>
          <a:ln w="9525">
            <a:noFill/>
            <a:miter lim="800000"/>
            <a:headEnd/>
            <a:tailEnd/>
          </a:ln>
        </p:spPr>
        <p:txBody>
          <a:bodyPr lIns="0" tIns="0" rIns="0" bIns="0" anchor="ctr" anchorCtr="1">
            <a:spAutoFit/>
          </a:bodyPr>
          <a:lstStyle/>
          <a:p>
            <a:pPr algn="ctr" defTabSz="828675" hangingPunct="0">
              <a:buClr>
                <a:srgbClr val="000000"/>
              </a:buClr>
              <a:buSzPct val="45000"/>
              <a:buFont typeface="StarSymbol" charset="0"/>
              <a:buNone/>
              <a:tabLst>
                <a:tab pos="657225" algn="l"/>
              </a:tabLst>
            </a:pPr>
            <a:r>
              <a:rPr lang="en-GB" sz="2200">
                <a:latin typeface="Times New Roman" pitchFamily="18" charset="0"/>
              </a:rPr>
              <a:t>browser</a:t>
            </a:r>
          </a:p>
        </p:txBody>
      </p:sp>
      <p:sp>
        <p:nvSpPr>
          <p:cNvPr id="18440" name="Rectangle 7"/>
          <p:cNvSpPr>
            <a:spLocks noChangeArrowheads="1"/>
          </p:cNvSpPr>
          <p:nvPr/>
        </p:nvSpPr>
        <p:spPr bwMode="auto">
          <a:xfrm>
            <a:off x="912813" y="2476500"/>
            <a:ext cx="2230437" cy="941388"/>
          </a:xfrm>
          <a:prstGeom prst="rect">
            <a:avLst/>
          </a:prstGeom>
          <a:solidFill>
            <a:srgbClr val="00B8FF"/>
          </a:solidFill>
          <a:ln w="9525">
            <a:noFill/>
            <a:miter lim="800000"/>
            <a:headEnd/>
            <a:tailEnd/>
          </a:ln>
        </p:spPr>
        <p:txBody>
          <a:bodyPr/>
          <a:lstStyle/>
          <a:p>
            <a:endParaRPr lang="en-IE"/>
          </a:p>
        </p:txBody>
      </p:sp>
      <p:sp>
        <p:nvSpPr>
          <p:cNvPr id="18441" name="Freeform 8"/>
          <p:cNvSpPr>
            <a:spLocks/>
          </p:cNvSpPr>
          <p:nvPr/>
        </p:nvSpPr>
        <p:spPr bwMode="auto">
          <a:xfrm>
            <a:off x="912813" y="2476500"/>
            <a:ext cx="2230437" cy="941388"/>
          </a:xfrm>
          <a:custGeom>
            <a:avLst/>
            <a:gdLst>
              <a:gd name="T0" fmla="*/ 1769149291 w 1405"/>
              <a:gd name="T1" fmla="*/ 1494454244 h 593"/>
              <a:gd name="T2" fmla="*/ 0 w 1405"/>
              <a:gd name="T3" fmla="*/ 1494454244 h 593"/>
              <a:gd name="T4" fmla="*/ 0 w 1405"/>
              <a:gd name="T5" fmla="*/ 0 h 593"/>
              <a:gd name="T6" fmla="*/ 2147483647 w 1405"/>
              <a:gd name="T7" fmla="*/ 0 h 593"/>
              <a:gd name="T8" fmla="*/ 2147483647 w 1405"/>
              <a:gd name="T9" fmla="*/ 1494454244 h 593"/>
              <a:gd name="T10" fmla="*/ 1769149291 w 1405"/>
              <a:gd name="T11" fmla="*/ 1494454244 h 593"/>
              <a:gd name="T12" fmla="*/ 0 60000 65536"/>
              <a:gd name="T13" fmla="*/ 0 60000 65536"/>
              <a:gd name="T14" fmla="*/ 0 60000 65536"/>
              <a:gd name="T15" fmla="*/ 0 60000 65536"/>
              <a:gd name="T16" fmla="*/ 0 60000 65536"/>
              <a:gd name="T17" fmla="*/ 0 60000 65536"/>
              <a:gd name="T18" fmla="*/ 0 w 1405"/>
              <a:gd name="T19" fmla="*/ 0 h 593"/>
              <a:gd name="T20" fmla="*/ 1405 w 1405"/>
              <a:gd name="T21" fmla="*/ 593 h 593"/>
            </a:gdLst>
            <a:ahLst/>
            <a:cxnLst>
              <a:cxn ang="T12">
                <a:pos x="T0" y="T1"/>
              </a:cxn>
              <a:cxn ang="T13">
                <a:pos x="T2" y="T3"/>
              </a:cxn>
              <a:cxn ang="T14">
                <a:pos x="T4" y="T5"/>
              </a:cxn>
              <a:cxn ang="T15">
                <a:pos x="T6" y="T7"/>
              </a:cxn>
              <a:cxn ang="T16">
                <a:pos x="T8" y="T9"/>
              </a:cxn>
              <a:cxn ang="T17">
                <a:pos x="T10" y="T11"/>
              </a:cxn>
            </a:cxnLst>
            <a:rect l="T18" t="T19" r="T20" b="T21"/>
            <a:pathLst>
              <a:path w="1405" h="593">
                <a:moveTo>
                  <a:pt x="702" y="593"/>
                </a:moveTo>
                <a:lnTo>
                  <a:pt x="0" y="593"/>
                </a:lnTo>
                <a:lnTo>
                  <a:pt x="0" y="0"/>
                </a:lnTo>
                <a:lnTo>
                  <a:pt x="1405" y="0"/>
                </a:lnTo>
                <a:lnTo>
                  <a:pt x="1405" y="593"/>
                </a:lnTo>
                <a:lnTo>
                  <a:pt x="702" y="593"/>
                </a:lnTo>
              </a:path>
            </a:pathLst>
          </a:custGeom>
          <a:solidFill>
            <a:srgbClr val="DDDDDD"/>
          </a:solidFill>
          <a:ln w="0">
            <a:solidFill>
              <a:srgbClr val="000000"/>
            </a:solidFill>
            <a:round/>
            <a:headEnd/>
            <a:tailEnd/>
          </a:ln>
        </p:spPr>
        <p:txBody>
          <a:bodyPr/>
          <a:lstStyle/>
          <a:p>
            <a:endParaRPr lang="en-IE"/>
          </a:p>
        </p:txBody>
      </p:sp>
      <p:sp>
        <p:nvSpPr>
          <p:cNvPr id="18442" name="Rectangle 9"/>
          <p:cNvSpPr>
            <a:spLocks noChangeArrowheads="1"/>
          </p:cNvSpPr>
          <p:nvPr/>
        </p:nvSpPr>
        <p:spPr bwMode="auto">
          <a:xfrm>
            <a:off x="1401763" y="2624138"/>
            <a:ext cx="1382712" cy="523875"/>
          </a:xfrm>
          <a:prstGeom prst="rect">
            <a:avLst/>
          </a:prstGeom>
          <a:noFill/>
          <a:ln w="9525">
            <a:noFill/>
            <a:miter lim="800000"/>
            <a:headEnd/>
            <a:tailEnd/>
          </a:ln>
        </p:spPr>
        <p:txBody>
          <a:bodyPr wrap="none" lIns="0" tIns="0" rIns="0" bIns="0">
            <a:spAutoFit/>
          </a:bodyPr>
          <a:lstStyle/>
          <a:p>
            <a:pPr algn="ctr"/>
            <a:r>
              <a:rPr lang="en-US" sz="1700" b="1">
                <a:solidFill>
                  <a:srgbClr val="000000"/>
                </a:solidFill>
                <a:latin typeface="Nimbus Roman No9 L" charset="0"/>
              </a:rPr>
              <a:t>Presentation </a:t>
            </a:r>
          </a:p>
          <a:p>
            <a:pPr algn="ctr"/>
            <a:r>
              <a:rPr lang="en-US" sz="1700" b="1">
                <a:solidFill>
                  <a:srgbClr val="000000"/>
                </a:solidFill>
                <a:latin typeface="Nimbus Roman No9 L" charset="0"/>
              </a:rPr>
              <a:t>tier</a:t>
            </a:r>
            <a:endParaRPr lang="en-US" b="1"/>
          </a:p>
        </p:txBody>
      </p:sp>
      <p:sp>
        <p:nvSpPr>
          <p:cNvPr id="18443" name="Rectangle 10"/>
          <p:cNvSpPr>
            <a:spLocks noChangeArrowheads="1"/>
          </p:cNvSpPr>
          <p:nvPr/>
        </p:nvSpPr>
        <p:spPr bwMode="auto">
          <a:xfrm>
            <a:off x="912813" y="3821113"/>
            <a:ext cx="2230437" cy="941387"/>
          </a:xfrm>
          <a:prstGeom prst="rect">
            <a:avLst/>
          </a:prstGeom>
          <a:solidFill>
            <a:srgbClr val="00B8FF"/>
          </a:solidFill>
          <a:ln w="9525">
            <a:noFill/>
            <a:miter lim="800000"/>
            <a:headEnd/>
            <a:tailEnd/>
          </a:ln>
        </p:spPr>
        <p:txBody>
          <a:bodyPr/>
          <a:lstStyle/>
          <a:p>
            <a:endParaRPr lang="en-IE"/>
          </a:p>
        </p:txBody>
      </p:sp>
      <p:sp>
        <p:nvSpPr>
          <p:cNvPr id="18444" name="Freeform 11"/>
          <p:cNvSpPr>
            <a:spLocks/>
          </p:cNvSpPr>
          <p:nvPr/>
        </p:nvSpPr>
        <p:spPr bwMode="auto">
          <a:xfrm>
            <a:off x="912813" y="3821113"/>
            <a:ext cx="2230437" cy="941387"/>
          </a:xfrm>
          <a:custGeom>
            <a:avLst/>
            <a:gdLst>
              <a:gd name="T0" fmla="*/ 1769149291 w 1405"/>
              <a:gd name="T1" fmla="*/ 1494451069 h 593"/>
              <a:gd name="T2" fmla="*/ 0 w 1405"/>
              <a:gd name="T3" fmla="*/ 1494451069 h 593"/>
              <a:gd name="T4" fmla="*/ 0 w 1405"/>
              <a:gd name="T5" fmla="*/ 0 h 593"/>
              <a:gd name="T6" fmla="*/ 2147483647 w 1405"/>
              <a:gd name="T7" fmla="*/ 0 h 593"/>
              <a:gd name="T8" fmla="*/ 2147483647 w 1405"/>
              <a:gd name="T9" fmla="*/ 1494451069 h 593"/>
              <a:gd name="T10" fmla="*/ 1769149291 w 1405"/>
              <a:gd name="T11" fmla="*/ 1494451069 h 593"/>
              <a:gd name="T12" fmla="*/ 0 60000 65536"/>
              <a:gd name="T13" fmla="*/ 0 60000 65536"/>
              <a:gd name="T14" fmla="*/ 0 60000 65536"/>
              <a:gd name="T15" fmla="*/ 0 60000 65536"/>
              <a:gd name="T16" fmla="*/ 0 60000 65536"/>
              <a:gd name="T17" fmla="*/ 0 60000 65536"/>
              <a:gd name="T18" fmla="*/ 0 w 1405"/>
              <a:gd name="T19" fmla="*/ 0 h 593"/>
              <a:gd name="T20" fmla="*/ 1405 w 1405"/>
              <a:gd name="T21" fmla="*/ 593 h 593"/>
            </a:gdLst>
            <a:ahLst/>
            <a:cxnLst>
              <a:cxn ang="T12">
                <a:pos x="T0" y="T1"/>
              </a:cxn>
              <a:cxn ang="T13">
                <a:pos x="T2" y="T3"/>
              </a:cxn>
              <a:cxn ang="T14">
                <a:pos x="T4" y="T5"/>
              </a:cxn>
              <a:cxn ang="T15">
                <a:pos x="T6" y="T7"/>
              </a:cxn>
              <a:cxn ang="T16">
                <a:pos x="T8" y="T9"/>
              </a:cxn>
              <a:cxn ang="T17">
                <a:pos x="T10" y="T11"/>
              </a:cxn>
            </a:cxnLst>
            <a:rect l="T18" t="T19" r="T20" b="T21"/>
            <a:pathLst>
              <a:path w="1405" h="593">
                <a:moveTo>
                  <a:pt x="702" y="593"/>
                </a:moveTo>
                <a:lnTo>
                  <a:pt x="0" y="593"/>
                </a:lnTo>
                <a:lnTo>
                  <a:pt x="0" y="0"/>
                </a:lnTo>
                <a:lnTo>
                  <a:pt x="1405" y="0"/>
                </a:lnTo>
                <a:lnTo>
                  <a:pt x="1405" y="593"/>
                </a:lnTo>
                <a:lnTo>
                  <a:pt x="702" y="593"/>
                </a:lnTo>
              </a:path>
            </a:pathLst>
          </a:custGeom>
          <a:solidFill>
            <a:srgbClr val="DDDDDD"/>
          </a:solidFill>
          <a:ln w="0">
            <a:solidFill>
              <a:srgbClr val="000000"/>
            </a:solidFill>
            <a:round/>
            <a:headEnd/>
            <a:tailEnd/>
          </a:ln>
        </p:spPr>
        <p:txBody>
          <a:bodyPr/>
          <a:lstStyle/>
          <a:p>
            <a:endParaRPr lang="en-IE"/>
          </a:p>
        </p:txBody>
      </p:sp>
      <p:sp>
        <p:nvSpPr>
          <p:cNvPr id="18445" name="Rectangle 12"/>
          <p:cNvSpPr>
            <a:spLocks noChangeArrowheads="1"/>
          </p:cNvSpPr>
          <p:nvPr/>
        </p:nvSpPr>
        <p:spPr bwMode="auto">
          <a:xfrm>
            <a:off x="1403350" y="3990975"/>
            <a:ext cx="1249363" cy="523875"/>
          </a:xfrm>
          <a:prstGeom prst="rect">
            <a:avLst/>
          </a:prstGeom>
          <a:noFill/>
          <a:ln w="9525">
            <a:noFill/>
            <a:miter lim="800000"/>
            <a:headEnd/>
            <a:tailEnd/>
          </a:ln>
        </p:spPr>
        <p:txBody>
          <a:bodyPr wrap="none" lIns="0" tIns="0" rIns="0" bIns="0">
            <a:spAutoFit/>
          </a:bodyPr>
          <a:lstStyle/>
          <a:p>
            <a:pPr algn="ctr"/>
            <a:r>
              <a:rPr lang="en-US" sz="1700" b="1">
                <a:solidFill>
                  <a:srgbClr val="000000"/>
                </a:solidFill>
                <a:latin typeface="Nimbus Roman No9 L" charset="0"/>
              </a:rPr>
              <a:t>Application </a:t>
            </a:r>
          </a:p>
          <a:p>
            <a:pPr algn="ctr"/>
            <a:r>
              <a:rPr lang="en-US" sz="1700" b="1">
                <a:solidFill>
                  <a:srgbClr val="000000"/>
                </a:solidFill>
                <a:latin typeface="Nimbus Roman No9 L" charset="0"/>
              </a:rPr>
              <a:t>logic tier</a:t>
            </a:r>
          </a:p>
        </p:txBody>
      </p:sp>
      <p:sp>
        <p:nvSpPr>
          <p:cNvPr id="18446" name="Rectangle 13"/>
          <p:cNvSpPr>
            <a:spLocks noChangeArrowheads="1"/>
          </p:cNvSpPr>
          <p:nvPr/>
        </p:nvSpPr>
        <p:spPr bwMode="auto">
          <a:xfrm>
            <a:off x="912813" y="5029200"/>
            <a:ext cx="2230437" cy="939800"/>
          </a:xfrm>
          <a:prstGeom prst="rect">
            <a:avLst/>
          </a:prstGeom>
          <a:solidFill>
            <a:srgbClr val="00B8FF"/>
          </a:solidFill>
          <a:ln w="9525">
            <a:noFill/>
            <a:miter lim="800000"/>
            <a:headEnd/>
            <a:tailEnd/>
          </a:ln>
        </p:spPr>
        <p:txBody>
          <a:bodyPr/>
          <a:lstStyle/>
          <a:p>
            <a:endParaRPr lang="en-IE"/>
          </a:p>
        </p:txBody>
      </p:sp>
      <p:sp>
        <p:nvSpPr>
          <p:cNvPr id="18447" name="Freeform 14"/>
          <p:cNvSpPr>
            <a:spLocks/>
          </p:cNvSpPr>
          <p:nvPr/>
        </p:nvSpPr>
        <p:spPr bwMode="auto">
          <a:xfrm>
            <a:off x="912813" y="5029200"/>
            <a:ext cx="2230437" cy="939800"/>
          </a:xfrm>
          <a:custGeom>
            <a:avLst/>
            <a:gdLst>
              <a:gd name="T0" fmla="*/ 1769149291 w 1405"/>
              <a:gd name="T1" fmla="*/ 1491932500 h 592"/>
              <a:gd name="T2" fmla="*/ 0 w 1405"/>
              <a:gd name="T3" fmla="*/ 1491932500 h 592"/>
              <a:gd name="T4" fmla="*/ 0 w 1405"/>
              <a:gd name="T5" fmla="*/ 0 h 592"/>
              <a:gd name="T6" fmla="*/ 2147483647 w 1405"/>
              <a:gd name="T7" fmla="*/ 0 h 592"/>
              <a:gd name="T8" fmla="*/ 2147483647 w 1405"/>
              <a:gd name="T9" fmla="*/ 1491932500 h 592"/>
              <a:gd name="T10" fmla="*/ 1769149291 w 1405"/>
              <a:gd name="T11" fmla="*/ 1491932500 h 592"/>
              <a:gd name="T12" fmla="*/ 0 60000 65536"/>
              <a:gd name="T13" fmla="*/ 0 60000 65536"/>
              <a:gd name="T14" fmla="*/ 0 60000 65536"/>
              <a:gd name="T15" fmla="*/ 0 60000 65536"/>
              <a:gd name="T16" fmla="*/ 0 60000 65536"/>
              <a:gd name="T17" fmla="*/ 0 60000 65536"/>
              <a:gd name="T18" fmla="*/ 0 w 1405"/>
              <a:gd name="T19" fmla="*/ 0 h 592"/>
              <a:gd name="T20" fmla="*/ 1405 w 1405"/>
              <a:gd name="T21" fmla="*/ 592 h 592"/>
            </a:gdLst>
            <a:ahLst/>
            <a:cxnLst>
              <a:cxn ang="T12">
                <a:pos x="T0" y="T1"/>
              </a:cxn>
              <a:cxn ang="T13">
                <a:pos x="T2" y="T3"/>
              </a:cxn>
              <a:cxn ang="T14">
                <a:pos x="T4" y="T5"/>
              </a:cxn>
              <a:cxn ang="T15">
                <a:pos x="T6" y="T7"/>
              </a:cxn>
              <a:cxn ang="T16">
                <a:pos x="T8" y="T9"/>
              </a:cxn>
              <a:cxn ang="T17">
                <a:pos x="T10" y="T11"/>
              </a:cxn>
            </a:cxnLst>
            <a:rect l="T18" t="T19" r="T20" b="T21"/>
            <a:pathLst>
              <a:path w="1405" h="592">
                <a:moveTo>
                  <a:pt x="702" y="592"/>
                </a:moveTo>
                <a:lnTo>
                  <a:pt x="0" y="592"/>
                </a:lnTo>
                <a:lnTo>
                  <a:pt x="0" y="0"/>
                </a:lnTo>
                <a:lnTo>
                  <a:pt x="1405" y="0"/>
                </a:lnTo>
                <a:lnTo>
                  <a:pt x="1405" y="592"/>
                </a:lnTo>
                <a:lnTo>
                  <a:pt x="702" y="592"/>
                </a:lnTo>
              </a:path>
            </a:pathLst>
          </a:custGeom>
          <a:solidFill>
            <a:srgbClr val="DDDDDD"/>
          </a:solidFill>
          <a:ln w="0">
            <a:solidFill>
              <a:srgbClr val="000000"/>
            </a:solidFill>
            <a:round/>
            <a:headEnd/>
            <a:tailEnd/>
          </a:ln>
        </p:spPr>
        <p:txBody>
          <a:bodyPr/>
          <a:lstStyle/>
          <a:p>
            <a:endParaRPr lang="en-IE"/>
          </a:p>
        </p:txBody>
      </p:sp>
      <p:sp>
        <p:nvSpPr>
          <p:cNvPr id="18448" name="Rectangle 15"/>
          <p:cNvSpPr>
            <a:spLocks noChangeArrowheads="1"/>
          </p:cNvSpPr>
          <p:nvPr/>
        </p:nvSpPr>
        <p:spPr bwMode="auto">
          <a:xfrm>
            <a:off x="1116013" y="5229225"/>
            <a:ext cx="1995675" cy="523220"/>
          </a:xfrm>
          <a:prstGeom prst="rect">
            <a:avLst/>
          </a:prstGeom>
          <a:noFill/>
          <a:ln w="9525">
            <a:noFill/>
            <a:miter lim="800000"/>
            <a:headEnd/>
            <a:tailEnd/>
          </a:ln>
        </p:spPr>
        <p:txBody>
          <a:bodyPr wrap="none" lIns="0" tIns="0" rIns="0" bIns="0">
            <a:spAutoFit/>
          </a:bodyPr>
          <a:lstStyle/>
          <a:p>
            <a:pPr algn="ctr"/>
            <a:r>
              <a:rPr lang="en-US" sz="1700" b="1" dirty="0" smtClean="0">
                <a:solidFill>
                  <a:srgbClr val="000000"/>
                </a:solidFill>
                <a:latin typeface="Nimbus Roman No9 L" charset="0"/>
              </a:rPr>
              <a:t>Data Access Logic </a:t>
            </a:r>
          </a:p>
          <a:p>
            <a:pPr algn="ctr"/>
            <a:r>
              <a:rPr lang="en-US" sz="1700" b="1" dirty="0" smtClean="0">
                <a:solidFill>
                  <a:srgbClr val="000000"/>
                </a:solidFill>
                <a:latin typeface="Nimbus Roman No9 L" charset="0"/>
              </a:rPr>
              <a:t>tier</a:t>
            </a:r>
            <a:endParaRPr lang="en-US" sz="1700" b="1" dirty="0">
              <a:solidFill>
                <a:srgbClr val="000000"/>
              </a:solidFill>
              <a:latin typeface="Nimbus Roman No9 L" charset="0"/>
            </a:endParaRPr>
          </a:p>
        </p:txBody>
      </p:sp>
      <p:sp>
        <p:nvSpPr>
          <p:cNvPr id="18449" name="Freeform 16"/>
          <p:cNvSpPr>
            <a:spLocks/>
          </p:cNvSpPr>
          <p:nvPr/>
        </p:nvSpPr>
        <p:spPr bwMode="auto">
          <a:xfrm>
            <a:off x="1333500" y="1420813"/>
            <a:ext cx="1320800" cy="560387"/>
          </a:xfrm>
          <a:custGeom>
            <a:avLst/>
            <a:gdLst>
              <a:gd name="T0" fmla="*/ 1050904363 w 832"/>
              <a:gd name="T1" fmla="*/ 889613569 h 353"/>
              <a:gd name="T2" fmla="*/ 118448138 w 832"/>
              <a:gd name="T3" fmla="*/ 889613569 h 353"/>
              <a:gd name="T4" fmla="*/ 75604688 w 832"/>
              <a:gd name="T5" fmla="*/ 879532953 h 353"/>
              <a:gd name="T6" fmla="*/ 37801550 w 832"/>
              <a:gd name="T7" fmla="*/ 839210489 h 353"/>
              <a:gd name="T8" fmla="*/ 12601575 w 832"/>
              <a:gd name="T9" fmla="*/ 788807409 h 353"/>
              <a:gd name="T10" fmla="*/ 0 w 832"/>
              <a:gd name="T11" fmla="*/ 730844660 h 353"/>
              <a:gd name="T12" fmla="*/ 0 w 832"/>
              <a:gd name="T13" fmla="*/ 158768908 h 353"/>
              <a:gd name="T14" fmla="*/ 12601575 w 832"/>
              <a:gd name="T15" fmla="*/ 100806160 h 353"/>
              <a:gd name="T16" fmla="*/ 37801550 w 832"/>
              <a:gd name="T17" fmla="*/ 50403080 h 353"/>
              <a:gd name="T18" fmla="*/ 75604688 w 832"/>
              <a:gd name="T19" fmla="*/ 10080616 h 353"/>
              <a:gd name="T20" fmla="*/ 118448138 w 832"/>
              <a:gd name="T21" fmla="*/ 0 h 353"/>
              <a:gd name="T22" fmla="*/ 1978323450 w 832"/>
              <a:gd name="T23" fmla="*/ 0 h 353"/>
              <a:gd name="T24" fmla="*/ 2028726575 w 832"/>
              <a:gd name="T25" fmla="*/ 10080616 h 353"/>
              <a:gd name="T26" fmla="*/ 2064008763 w 832"/>
              <a:gd name="T27" fmla="*/ 50403080 h 353"/>
              <a:gd name="T28" fmla="*/ 2089210325 w 832"/>
              <a:gd name="T29" fmla="*/ 100806160 h 353"/>
              <a:gd name="T30" fmla="*/ 2096770000 w 832"/>
              <a:gd name="T31" fmla="*/ 158768908 h 353"/>
              <a:gd name="T32" fmla="*/ 2096770000 w 832"/>
              <a:gd name="T33" fmla="*/ 730844660 h 353"/>
              <a:gd name="T34" fmla="*/ 2089210325 w 832"/>
              <a:gd name="T35" fmla="*/ 788807409 h 353"/>
              <a:gd name="T36" fmla="*/ 2064008763 w 832"/>
              <a:gd name="T37" fmla="*/ 839210489 h 353"/>
              <a:gd name="T38" fmla="*/ 2028726575 w 832"/>
              <a:gd name="T39" fmla="*/ 879532953 h 353"/>
              <a:gd name="T40" fmla="*/ 1978323450 w 832"/>
              <a:gd name="T41" fmla="*/ 889613569 h 353"/>
              <a:gd name="T42" fmla="*/ 1050904363 w 832"/>
              <a:gd name="T43" fmla="*/ 889613569 h 35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32"/>
              <a:gd name="T67" fmla="*/ 0 h 353"/>
              <a:gd name="T68" fmla="*/ 832 w 832"/>
              <a:gd name="T69" fmla="*/ 353 h 35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32" h="353">
                <a:moveTo>
                  <a:pt x="417" y="353"/>
                </a:moveTo>
                <a:lnTo>
                  <a:pt x="47" y="353"/>
                </a:lnTo>
                <a:lnTo>
                  <a:pt x="30" y="349"/>
                </a:lnTo>
                <a:lnTo>
                  <a:pt x="15" y="333"/>
                </a:lnTo>
                <a:lnTo>
                  <a:pt x="5" y="313"/>
                </a:lnTo>
                <a:lnTo>
                  <a:pt x="0" y="290"/>
                </a:lnTo>
                <a:lnTo>
                  <a:pt x="0" y="63"/>
                </a:lnTo>
                <a:lnTo>
                  <a:pt x="5" y="40"/>
                </a:lnTo>
                <a:lnTo>
                  <a:pt x="15" y="20"/>
                </a:lnTo>
                <a:lnTo>
                  <a:pt x="30" y="4"/>
                </a:lnTo>
                <a:lnTo>
                  <a:pt x="47" y="0"/>
                </a:lnTo>
                <a:lnTo>
                  <a:pt x="785" y="0"/>
                </a:lnTo>
                <a:lnTo>
                  <a:pt x="805" y="4"/>
                </a:lnTo>
                <a:lnTo>
                  <a:pt x="819" y="20"/>
                </a:lnTo>
                <a:lnTo>
                  <a:pt x="829" y="40"/>
                </a:lnTo>
                <a:lnTo>
                  <a:pt x="832" y="63"/>
                </a:lnTo>
                <a:lnTo>
                  <a:pt x="832" y="290"/>
                </a:lnTo>
                <a:lnTo>
                  <a:pt x="829" y="313"/>
                </a:lnTo>
                <a:lnTo>
                  <a:pt x="819" y="333"/>
                </a:lnTo>
                <a:lnTo>
                  <a:pt x="805" y="349"/>
                </a:lnTo>
                <a:lnTo>
                  <a:pt x="785" y="353"/>
                </a:lnTo>
                <a:lnTo>
                  <a:pt x="417" y="353"/>
                </a:lnTo>
                <a:close/>
              </a:path>
            </a:pathLst>
          </a:custGeom>
          <a:solidFill>
            <a:srgbClr val="00B8FF"/>
          </a:solidFill>
          <a:ln w="9525">
            <a:noFill/>
            <a:round/>
            <a:headEnd/>
            <a:tailEnd/>
          </a:ln>
        </p:spPr>
        <p:txBody>
          <a:bodyPr/>
          <a:lstStyle/>
          <a:p>
            <a:endParaRPr lang="en-IE"/>
          </a:p>
        </p:txBody>
      </p:sp>
      <p:sp>
        <p:nvSpPr>
          <p:cNvPr id="18450" name="Freeform 17"/>
          <p:cNvSpPr>
            <a:spLocks/>
          </p:cNvSpPr>
          <p:nvPr/>
        </p:nvSpPr>
        <p:spPr bwMode="auto">
          <a:xfrm>
            <a:off x="1333500" y="1420813"/>
            <a:ext cx="1320800" cy="560387"/>
          </a:xfrm>
          <a:custGeom>
            <a:avLst/>
            <a:gdLst>
              <a:gd name="T0" fmla="*/ 1050904363 w 832"/>
              <a:gd name="T1" fmla="*/ 889613569 h 353"/>
              <a:gd name="T2" fmla="*/ 118448138 w 832"/>
              <a:gd name="T3" fmla="*/ 889613569 h 353"/>
              <a:gd name="T4" fmla="*/ 75604688 w 832"/>
              <a:gd name="T5" fmla="*/ 879532953 h 353"/>
              <a:gd name="T6" fmla="*/ 37801550 w 832"/>
              <a:gd name="T7" fmla="*/ 839210489 h 353"/>
              <a:gd name="T8" fmla="*/ 12601575 w 832"/>
              <a:gd name="T9" fmla="*/ 788807409 h 353"/>
              <a:gd name="T10" fmla="*/ 0 w 832"/>
              <a:gd name="T11" fmla="*/ 730844660 h 353"/>
              <a:gd name="T12" fmla="*/ 0 w 832"/>
              <a:gd name="T13" fmla="*/ 158768908 h 353"/>
              <a:gd name="T14" fmla="*/ 12601575 w 832"/>
              <a:gd name="T15" fmla="*/ 100806160 h 353"/>
              <a:gd name="T16" fmla="*/ 37801550 w 832"/>
              <a:gd name="T17" fmla="*/ 50403080 h 353"/>
              <a:gd name="T18" fmla="*/ 75604688 w 832"/>
              <a:gd name="T19" fmla="*/ 10080616 h 353"/>
              <a:gd name="T20" fmla="*/ 118448138 w 832"/>
              <a:gd name="T21" fmla="*/ 0 h 353"/>
              <a:gd name="T22" fmla="*/ 1978323450 w 832"/>
              <a:gd name="T23" fmla="*/ 0 h 353"/>
              <a:gd name="T24" fmla="*/ 2028726575 w 832"/>
              <a:gd name="T25" fmla="*/ 10080616 h 353"/>
              <a:gd name="T26" fmla="*/ 2064008763 w 832"/>
              <a:gd name="T27" fmla="*/ 50403080 h 353"/>
              <a:gd name="T28" fmla="*/ 2089210325 w 832"/>
              <a:gd name="T29" fmla="*/ 100806160 h 353"/>
              <a:gd name="T30" fmla="*/ 2096770000 w 832"/>
              <a:gd name="T31" fmla="*/ 158768908 h 353"/>
              <a:gd name="T32" fmla="*/ 2096770000 w 832"/>
              <a:gd name="T33" fmla="*/ 730844660 h 353"/>
              <a:gd name="T34" fmla="*/ 2089210325 w 832"/>
              <a:gd name="T35" fmla="*/ 788807409 h 353"/>
              <a:gd name="T36" fmla="*/ 2064008763 w 832"/>
              <a:gd name="T37" fmla="*/ 839210489 h 353"/>
              <a:gd name="T38" fmla="*/ 2028726575 w 832"/>
              <a:gd name="T39" fmla="*/ 879532953 h 353"/>
              <a:gd name="T40" fmla="*/ 1978323450 w 832"/>
              <a:gd name="T41" fmla="*/ 889613569 h 353"/>
              <a:gd name="T42" fmla="*/ 1050904363 w 832"/>
              <a:gd name="T43" fmla="*/ 889613569 h 35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32"/>
              <a:gd name="T67" fmla="*/ 0 h 353"/>
              <a:gd name="T68" fmla="*/ 832 w 832"/>
              <a:gd name="T69" fmla="*/ 353 h 35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32" h="353">
                <a:moveTo>
                  <a:pt x="417" y="353"/>
                </a:moveTo>
                <a:lnTo>
                  <a:pt x="47" y="353"/>
                </a:lnTo>
                <a:lnTo>
                  <a:pt x="30" y="349"/>
                </a:lnTo>
                <a:lnTo>
                  <a:pt x="15" y="333"/>
                </a:lnTo>
                <a:lnTo>
                  <a:pt x="5" y="313"/>
                </a:lnTo>
                <a:lnTo>
                  <a:pt x="0" y="290"/>
                </a:lnTo>
                <a:lnTo>
                  <a:pt x="0" y="63"/>
                </a:lnTo>
                <a:lnTo>
                  <a:pt x="5" y="40"/>
                </a:lnTo>
                <a:lnTo>
                  <a:pt x="15" y="20"/>
                </a:lnTo>
                <a:lnTo>
                  <a:pt x="30" y="4"/>
                </a:lnTo>
                <a:lnTo>
                  <a:pt x="47" y="0"/>
                </a:lnTo>
                <a:lnTo>
                  <a:pt x="785" y="0"/>
                </a:lnTo>
                <a:lnTo>
                  <a:pt x="805" y="4"/>
                </a:lnTo>
                <a:lnTo>
                  <a:pt x="819" y="20"/>
                </a:lnTo>
                <a:lnTo>
                  <a:pt x="829" y="40"/>
                </a:lnTo>
                <a:lnTo>
                  <a:pt x="832" y="63"/>
                </a:lnTo>
                <a:lnTo>
                  <a:pt x="832" y="290"/>
                </a:lnTo>
                <a:lnTo>
                  <a:pt x="829" y="313"/>
                </a:lnTo>
                <a:lnTo>
                  <a:pt x="819" y="333"/>
                </a:lnTo>
                <a:lnTo>
                  <a:pt x="805" y="349"/>
                </a:lnTo>
                <a:lnTo>
                  <a:pt x="785" y="353"/>
                </a:lnTo>
                <a:lnTo>
                  <a:pt x="417" y="353"/>
                </a:lnTo>
              </a:path>
            </a:pathLst>
          </a:custGeom>
          <a:solidFill>
            <a:srgbClr val="DDDDDD"/>
          </a:solidFill>
          <a:ln w="0">
            <a:solidFill>
              <a:srgbClr val="000000"/>
            </a:solidFill>
            <a:round/>
            <a:headEnd/>
            <a:tailEnd/>
          </a:ln>
        </p:spPr>
        <p:txBody>
          <a:bodyPr/>
          <a:lstStyle/>
          <a:p>
            <a:endParaRPr lang="en-IE"/>
          </a:p>
        </p:txBody>
      </p:sp>
      <p:sp>
        <p:nvSpPr>
          <p:cNvPr id="18451" name="Rectangle 18"/>
          <p:cNvSpPr>
            <a:spLocks noChangeArrowheads="1"/>
          </p:cNvSpPr>
          <p:nvPr/>
        </p:nvSpPr>
        <p:spPr bwMode="auto">
          <a:xfrm>
            <a:off x="1854200" y="1609725"/>
            <a:ext cx="600075" cy="258763"/>
          </a:xfrm>
          <a:prstGeom prst="rect">
            <a:avLst/>
          </a:prstGeom>
          <a:noFill/>
          <a:ln w="9525">
            <a:noFill/>
            <a:miter lim="800000"/>
            <a:headEnd/>
            <a:tailEnd/>
          </a:ln>
        </p:spPr>
        <p:txBody>
          <a:bodyPr wrap="none" lIns="0" tIns="0" rIns="0" bIns="0">
            <a:spAutoFit/>
          </a:bodyPr>
          <a:lstStyle/>
          <a:p>
            <a:r>
              <a:rPr lang="en-US" sz="1700" b="1">
                <a:solidFill>
                  <a:srgbClr val="000000"/>
                </a:solidFill>
                <a:latin typeface="Nimbus Roman No9 L" charset="0"/>
              </a:rPr>
              <a:t>Client</a:t>
            </a:r>
            <a:endParaRPr lang="en-US" b="1"/>
          </a:p>
        </p:txBody>
      </p:sp>
      <p:sp>
        <p:nvSpPr>
          <p:cNvPr id="18452" name="Freeform 19"/>
          <p:cNvSpPr>
            <a:spLocks/>
          </p:cNvSpPr>
          <p:nvPr/>
        </p:nvSpPr>
        <p:spPr bwMode="auto">
          <a:xfrm>
            <a:off x="1912938" y="1897063"/>
            <a:ext cx="138112" cy="271462"/>
          </a:xfrm>
          <a:custGeom>
            <a:avLst/>
            <a:gdLst>
              <a:gd name="T0" fmla="*/ 113405827 w 87"/>
              <a:gd name="T1" fmla="*/ 0 h 171"/>
              <a:gd name="T2" fmla="*/ 0 w 87"/>
              <a:gd name="T3" fmla="*/ 423385470 h 171"/>
              <a:gd name="T4" fmla="*/ 219252006 w 87"/>
              <a:gd name="T5" fmla="*/ 430945131 h 171"/>
              <a:gd name="T6" fmla="*/ 113405827 w 87"/>
              <a:gd name="T7" fmla="*/ 0 h 171"/>
              <a:gd name="T8" fmla="*/ 0 60000 65536"/>
              <a:gd name="T9" fmla="*/ 0 60000 65536"/>
              <a:gd name="T10" fmla="*/ 0 60000 65536"/>
              <a:gd name="T11" fmla="*/ 0 60000 65536"/>
              <a:gd name="T12" fmla="*/ 0 w 87"/>
              <a:gd name="T13" fmla="*/ 0 h 171"/>
              <a:gd name="T14" fmla="*/ 87 w 87"/>
              <a:gd name="T15" fmla="*/ 171 h 171"/>
            </a:gdLst>
            <a:ahLst/>
            <a:cxnLst>
              <a:cxn ang="T8">
                <a:pos x="T0" y="T1"/>
              </a:cxn>
              <a:cxn ang="T9">
                <a:pos x="T2" y="T3"/>
              </a:cxn>
              <a:cxn ang="T10">
                <a:pos x="T4" y="T5"/>
              </a:cxn>
              <a:cxn ang="T11">
                <a:pos x="T6" y="T7"/>
              </a:cxn>
            </a:cxnLst>
            <a:rect l="T12" t="T13" r="T14" b="T15"/>
            <a:pathLst>
              <a:path w="87" h="171">
                <a:moveTo>
                  <a:pt x="45" y="0"/>
                </a:moveTo>
                <a:lnTo>
                  <a:pt x="0" y="168"/>
                </a:lnTo>
                <a:lnTo>
                  <a:pt x="87" y="171"/>
                </a:lnTo>
                <a:lnTo>
                  <a:pt x="45" y="0"/>
                </a:lnTo>
                <a:close/>
              </a:path>
            </a:pathLst>
          </a:custGeom>
          <a:solidFill>
            <a:srgbClr val="000000"/>
          </a:solidFill>
          <a:ln w="9525">
            <a:noFill/>
            <a:round/>
            <a:headEnd/>
            <a:tailEnd/>
          </a:ln>
        </p:spPr>
        <p:txBody>
          <a:bodyPr/>
          <a:lstStyle/>
          <a:p>
            <a:endParaRPr lang="en-IE"/>
          </a:p>
        </p:txBody>
      </p:sp>
      <p:sp>
        <p:nvSpPr>
          <p:cNvPr id="18453" name="Freeform 20"/>
          <p:cNvSpPr>
            <a:spLocks/>
          </p:cNvSpPr>
          <p:nvPr/>
        </p:nvSpPr>
        <p:spPr bwMode="auto">
          <a:xfrm>
            <a:off x="1912938" y="2341563"/>
            <a:ext cx="134937" cy="271462"/>
          </a:xfrm>
          <a:custGeom>
            <a:avLst/>
            <a:gdLst>
              <a:gd name="T0" fmla="*/ 100805876 w 85"/>
              <a:gd name="T1" fmla="*/ 430945131 h 171"/>
              <a:gd name="T2" fmla="*/ 214211694 w 85"/>
              <a:gd name="T3" fmla="*/ 0 h 171"/>
              <a:gd name="T4" fmla="*/ 0 w 85"/>
              <a:gd name="T5" fmla="*/ 0 h 171"/>
              <a:gd name="T6" fmla="*/ 100805876 w 85"/>
              <a:gd name="T7" fmla="*/ 430945131 h 171"/>
              <a:gd name="T8" fmla="*/ 0 60000 65536"/>
              <a:gd name="T9" fmla="*/ 0 60000 65536"/>
              <a:gd name="T10" fmla="*/ 0 60000 65536"/>
              <a:gd name="T11" fmla="*/ 0 60000 65536"/>
              <a:gd name="T12" fmla="*/ 0 w 85"/>
              <a:gd name="T13" fmla="*/ 0 h 171"/>
              <a:gd name="T14" fmla="*/ 85 w 85"/>
              <a:gd name="T15" fmla="*/ 171 h 171"/>
            </a:gdLst>
            <a:ahLst/>
            <a:cxnLst>
              <a:cxn ang="T8">
                <a:pos x="T0" y="T1"/>
              </a:cxn>
              <a:cxn ang="T9">
                <a:pos x="T2" y="T3"/>
              </a:cxn>
              <a:cxn ang="T10">
                <a:pos x="T4" y="T5"/>
              </a:cxn>
              <a:cxn ang="T11">
                <a:pos x="T6" y="T7"/>
              </a:cxn>
            </a:cxnLst>
            <a:rect l="T12" t="T13" r="T14" b="T15"/>
            <a:pathLst>
              <a:path w="85" h="171">
                <a:moveTo>
                  <a:pt x="40" y="171"/>
                </a:moveTo>
                <a:lnTo>
                  <a:pt x="85" y="0"/>
                </a:lnTo>
                <a:lnTo>
                  <a:pt x="0" y="0"/>
                </a:lnTo>
                <a:lnTo>
                  <a:pt x="40" y="171"/>
                </a:lnTo>
                <a:close/>
              </a:path>
            </a:pathLst>
          </a:custGeom>
          <a:solidFill>
            <a:srgbClr val="000000"/>
          </a:solidFill>
          <a:ln w="9525">
            <a:noFill/>
            <a:round/>
            <a:headEnd/>
            <a:tailEnd/>
          </a:ln>
        </p:spPr>
        <p:txBody>
          <a:bodyPr/>
          <a:lstStyle/>
          <a:p>
            <a:endParaRPr lang="en-IE"/>
          </a:p>
        </p:txBody>
      </p:sp>
      <p:sp>
        <p:nvSpPr>
          <p:cNvPr id="18454" name="Freeform 21"/>
          <p:cNvSpPr>
            <a:spLocks/>
          </p:cNvSpPr>
          <p:nvPr/>
        </p:nvSpPr>
        <p:spPr bwMode="auto">
          <a:xfrm>
            <a:off x="1955800" y="2111375"/>
            <a:ext cx="52388" cy="287338"/>
          </a:xfrm>
          <a:custGeom>
            <a:avLst/>
            <a:gdLst>
              <a:gd name="T0" fmla="*/ 83166744 w 33"/>
              <a:gd name="T1" fmla="*/ 0 h 181"/>
              <a:gd name="T2" fmla="*/ 75605409 w 33"/>
              <a:gd name="T3" fmla="*/ 456149869 h 181"/>
              <a:gd name="T4" fmla="*/ 0 w 33"/>
              <a:gd name="T5" fmla="*/ 448588593 h 181"/>
              <a:gd name="T6" fmla="*/ 7561335 w 33"/>
              <a:gd name="T7" fmla="*/ 0 h 181"/>
              <a:gd name="T8" fmla="*/ 83166744 w 33"/>
              <a:gd name="T9" fmla="*/ 0 h 181"/>
              <a:gd name="T10" fmla="*/ 0 60000 65536"/>
              <a:gd name="T11" fmla="*/ 0 60000 65536"/>
              <a:gd name="T12" fmla="*/ 0 60000 65536"/>
              <a:gd name="T13" fmla="*/ 0 60000 65536"/>
              <a:gd name="T14" fmla="*/ 0 60000 65536"/>
              <a:gd name="T15" fmla="*/ 0 w 33"/>
              <a:gd name="T16" fmla="*/ 0 h 181"/>
              <a:gd name="T17" fmla="*/ 33 w 33"/>
              <a:gd name="T18" fmla="*/ 181 h 181"/>
            </a:gdLst>
            <a:ahLst/>
            <a:cxnLst>
              <a:cxn ang="T10">
                <a:pos x="T0" y="T1"/>
              </a:cxn>
              <a:cxn ang="T11">
                <a:pos x="T2" y="T3"/>
              </a:cxn>
              <a:cxn ang="T12">
                <a:pos x="T4" y="T5"/>
              </a:cxn>
              <a:cxn ang="T13">
                <a:pos x="T6" y="T7"/>
              </a:cxn>
              <a:cxn ang="T14">
                <a:pos x="T8" y="T9"/>
              </a:cxn>
            </a:cxnLst>
            <a:rect l="T15" t="T16" r="T17" b="T18"/>
            <a:pathLst>
              <a:path w="33" h="181">
                <a:moveTo>
                  <a:pt x="33" y="0"/>
                </a:moveTo>
                <a:lnTo>
                  <a:pt x="30" y="181"/>
                </a:lnTo>
                <a:lnTo>
                  <a:pt x="0" y="178"/>
                </a:lnTo>
                <a:lnTo>
                  <a:pt x="3" y="0"/>
                </a:lnTo>
                <a:lnTo>
                  <a:pt x="33" y="0"/>
                </a:lnTo>
                <a:close/>
              </a:path>
            </a:pathLst>
          </a:custGeom>
          <a:solidFill>
            <a:srgbClr val="000000"/>
          </a:solidFill>
          <a:ln w="9525">
            <a:noFill/>
            <a:round/>
            <a:headEnd/>
            <a:tailEnd/>
          </a:ln>
        </p:spPr>
        <p:txBody>
          <a:bodyPr/>
          <a:lstStyle/>
          <a:p>
            <a:endParaRPr lang="en-IE"/>
          </a:p>
        </p:txBody>
      </p:sp>
      <p:sp>
        <p:nvSpPr>
          <p:cNvPr id="18455" name="Freeform 22"/>
          <p:cNvSpPr>
            <a:spLocks/>
          </p:cNvSpPr>
          <p:nvPr/>
        </p:nvSpPr>
        <p:spPr bwMode="auto">
          <a:xfrm>
            <a:off x="1912938" y="1897063"/>
            <a:ext cx="138112" cy="271462"/>
          </a:xfrm>
          <a:custGeom>
            <a:avLst/>
            <a:gdLst>
              <a:gd name="T0" fmla="*/ 113405827 w 87"/>
              <a:gd name="T1" fmla="*/ 0 h 171"/>
              <a:gd name="T2" fmla="*/ 0 w 87"/>
              <a:gd name="T3" fmla="*/ 423385470 h 171"/>
              <a:gd name="T4" fmla="*/ 219252006 w 87"/>
              <a:gd name="T5" fmla="*/ 430945131 h 171"/>
              <a:gd name="T6" fmla="*/ 113405827 w 87"/>
              <a:gd name="T7" fmla="*/ 0 h 171"/>
              <a:gd name="T8" fmla="*/ 0 60000 65536"/>
              <a:gd name="T9" fmla="*/ 0 60000 65536"/>
              <a:gd name="T10" fmla="*/ 0 60000 65536"/>
              <a:gd name="T11" fmla="*/ 0 60000 65536"/>
              <a:gd name="T12" fmla="*/ 0 w 87"/>
              <a:gd name="T13" fmla="*/ 0 h 171"/>
              <a:gd name="T14" fmla="*/ 87 w 87"/>
              <a:gd name="T15" fmla="*/ 171 h 171"/>
            </a:gdLst>
            <a:ahLst/>
            <a:cxnLst>
              <a:cxn ang="T8">
                <a:pos x="T0" y="T1"/>
              </a:cxn>
              <a:cxn ang="T9">
                <a:pos x="T2" y="T3"/>
              </a:cxn>
              <a:cxn ang="T10">
                <a:pos x="T4" y="T5"/>
              </a:cxn>
              <a:cxn ang="T11">
                <a:pos x="T6" y="T7"/>
              </a:cxn>
            </a:cxnLst>
            <a:rect l="T12" t="T13" r="T14" b="T15"/>
            <a:pathLst>
              <a:path w="87" h="171">
                <a:moveTo>
                  <a:pt x="45" y="0"/>
                </a:moveTo>
                <a:lnTo>
                  <a:pt x="0" y="168"/>
                </a:lnTo>
                <a:lnTo>
                  <a:pt x="87" y="171"/>
                </a:lnTo>
                <a:lnTo>
                  <a:pt x="45" y="0"/>
                </a:lnTo>
                <a:close/>
              </a:path>
            </a:pathLst>
          </a:custGeom>
          <a:solidFill>
            <a:srgbClr val="000000"/>
          </a:solidFill>
          <a:ln w="9525">
            <a:noFill/>
            <a:round/>
            <a:headEnd/>
            <a:tailEnd/>
          </a:ln>
        </p:spPr>
        <p:txBody>
          <a:bodyPr/>
          <a:lstStyle/>
          <a:p>
            <a:endParaRPr lang="en-IE"/>
          </a:p>
        </p:txBody>
      </p:sp>
      <p:sp>
        <p:nvSpPr>
          <p:cNvPr id="18456" name="Freeform 23"/>
          <p:cNvSpPr>
            <a:spLocks/>
          </p:cNvSpPr>
          <p:nvPr/>
        </p:nvSpPr>
        <p:spPr bwMode="auto">
          <a:xfrm>
            <a:off x="1912938" y="2341563"/>
            <a:ext cx="134937" cy="271462"/>
          </a:xfrm>
          <a:custGeom>
            <a:avLst/>
            <a:gdLst>
              <a:gd name="T0" fmla="*/ 100805876 w 85"/>
              <a:gd name="T1" fmla="*/ 430945131 h 171"/>
              <a:gd name="T2" fmla="*/ 214211694 w 85"/>
              <a:gd name="T3" fmla="*/ 0 h 171"/>
              <a:gd name="T4" fmla="*/ 0 w 85"/>
              <a:gd name="T5" fmla="*/ 0 h 171"/>
              <a:gd name="T6" fmla="*/ 100805876 w 85"/>
              <a:gd name="T7" fmla="*/ 430945131 h 171"/>
              <a:gd name="T8" fmla="*/ 0 60000 65536"/>
              <a:gd name="T9" fmla="*/ 0 60000 65536"/>
              <a:gd name="T10" fmla="*/ 0 60000 65536"/>
              <a:gd name="T11" fmla="*/ 0 60000 65536"/>
              <a:gd name="T12" fmla="*/ 0 w 85"/>
              <a:gd name="T13" fmla="*/ 0 h 171"/>
              <a:gd name="T14" fmla="*/ 85 w 85"/>
              <a:gd name="T15" fmla="*/ 171 h 171"/>
            </a:gdLst>
            <a:ahLst/>
            <a:cxnLst>
              <a:cxn ang="T8">
                <a:pos x="T0" y="T1"/>
              </a:cxn>
              <a:cxn ang="T9">
                <a:pos x="T2" y="T3"/>
              </a:cxn>
              <a:cxn ang="T10">
                <a:pos x="T4" y="T5"/>
              </a:cxn>
              <a:cxn ang="T11">
                <a:pos x="T6" y="T7"/>
              </a:cxn>
            </a:cxnLst>
            <a:rect l="T12" t="T13" r="T14" b="T15"/>
            <a:pathLst>
              <a:path w="85" h="171">
                <a:moveTo>
                  <a:pt x="40" y="171"/>
                </a:moveTo>
                <a:lnTo>
                  <a:pt x="85" y="0"/>
                </a:lnTo>
                <a:lnTo>
                  <a:pt x="0" y="0"/>
                </a:lnTo>
                <a:lnTo>
                  <a:pt x="40" y="171"/>
                </a:lnTo>
                <a:close/>
              </a:path>
            </a:pathLst>
          </a:custGeom>
          <a:solidFill>
            <a:srgbClr val="000000"/>
          </a:solidFill>
          <a:ln w="9525">
            <a:noFill/>
            <a:round/>
            <a:headEnd/>
            <a:tailEnd/>
          </a:ln>
        </p:spPr>
        <p:txBody>
          <a:bodyPr/>
          <a:lstStyle/>
          <a:p>
            <a:endParaRPr lang="en-IE"/>
          </a:p>
        </p:txBody>
      </p:sp>
      <p:sp>
        <p:nvSpPr>
          <p:cNvPr id="18457" name="Freeform 24"/>
          <p:cNvSpPr>
            <a:spLocks/>
          </p:cNvSpPr>
          <p:nvPr/>
        </p:nvSpPr>
        <p:spPr bwMode="auto">
          <a:xfrm>
            <a:off x="1955800" y="2111375"/>
            <a:ext cx="52388" cy="287338"/>
          </a:xfrm>
          <a:custGeom>
            <a:avLst/>
            <a:gdLst>
              <a:gd name="T0" fmla="*/ 83166744 w 33"/>
              <a:gd name="T1" fmla="*/ 0 h 181"/>
              <a:gd name="T2" fmla="*/ 75605409 w 33"/>
              <a:gd name="T3" fmla="*/ 456149869 h 181"/>
              <a:gd name="T4" fmla="*/ 0 w 33"/>
              <a:gd name="T5" fmla="*/ 448588593 h 181"/>
              <a:gd name="T6" fmla="*/ 7561335 w 33"/>
              <a:gd name="T7" fmla="*/ 0 h 181"/>
              <a:gd name="T8" fmla="*/ 83166744 w 33"/>
              <a:gd name="T9" fmla="*/ 0 h 181"/>
              <a:gd name="T10" fmla="*/ 0 60000 65536"/>
              <a:gd name="T11" fmla="*/ 0 60000 65536"/>
              <a:gd name="T12" fmla="*/ 0 60000 65536"/>
              <a:gd name="T13" fmla="*/ 0 60000 65536"/>
              <a:gd name="T14" fmla="*/ 0 60000 65536"/>
              <a:gd name="T15" fmla="*/ 0 w 33"/>
              <a:gd name="T16" fmla="*/ 0 h 181"/>
              <a:gd name="T17" fmla="*/ 33 w 33"/>
              <a:gd name="T18" fmla="*/ 181 h 181"/>
            </a:gdLst>
            <a:ahLst/>
            <a:cxnLst>
              <a:cxn ang="T10">
                <a:pos x="T0" y="T1"/>
              </a:cxn>
              <a:cxn ang="T11">
                <a:pos x="T2" y="T3"/>
              </a:cxn>
              <a:cxn ang="T12">
                <a:pos x="T4" y="T5"/>
              </a:cxn>
              <a:cxn ang="T13">
                <a:pos x="T6" y="T7"/>
              </a:cxn>
              <a:cxn ang="T14">
                <a:pos x="T8" y="T9"/>
              </a:cxn>
            </a:cxnLst>
            <a:rect l="T15" t="T16" r="T17" b="T18"/>
            <a:pathLst>
              <a:path w="33" h="181">
                <a:moveTo>
                  <a:pt x="33" y="0"/>
                </a:moveTo>
                <a:lnTo>
                  <a:pt x="30" y="181"/>
                </a:lnTo>
                <a:lnTo>
                  <a:pt x="0" y="178"/>
                </a:lnTo>
                <a:lnTo>
                  <a:pt x="3" y="0"/>
                </a:lnTo>
                <a:lnTo>
                  <a:pt x="33" y="0"/>
                </a:lnTo>
                <a:close/>
              </a:path>
            </a:pathLst>
          </a:custGeom>
          <a:solidFill>
            <a:srgbClr val="000000"/>
          </a:solidFill>
          <a:ln w="9525">
            <a:noFill/>
            <a:round/>
            <a:headEnd/>
            <a:tailEnd/>
          </a:ln>
        </p:spPr>
        <p:txBody>
          <a:bodyPr/>
          <a:lstStyle/>
          <a:p>
            <a:endParaRPr lang="en-IE"/>
          </a:p>
        </p:txBody>
      </p:sp>
      <p:sp>
        <p:nvSpPr>
          <p:cNvPr id="18458" name="Freeform 25"/>
          <p:cNvSpPr>
            <a:spLocks/>
          </p:cNvSpPr>
          <p:nvPr/>
        </p:nvSpPr>
        <p:spPr bwMode="auto">
          <a:xfrm>
            <a:off x="1912938" y="4511675"/>
            <a:ext cx="138112" cy="271463"/>
          </a:xfrm>
          <a:custGeom>
            <a:avLst/>
            <a:gdLst>
              <a:gd name="T0" fmla="*/ 113405827 w 87"/>
              <a:gd name="T1" fmla="*/ 0 h 171"/>
              <a:gd name="T2" fmla="*/ 0 w 87"/>
              <a:gd name="T3" fmla="*/ 420867663 h 171"/>
              <a:gd name="T4" fmla="*/ 219252006 w 87"/>
              <a:gd name="T5" fmla="*/ 430948306 h 171"/>
              <a:gd name="T6" fmla="*/ 113405827 w 87"/>
              <a:gd name="T7" fmla="*/ 0 h 171"/>
              <a:gd name="T8" fmla="*/ 0 60000 65536"/>
              <a:gd name="T9" fmla="*/ 0 60000 65536"/>
              <a:gd name="T10" fmla="*/ 0 60000 65536"/>
              <a:gd name="T11" fmla="*/ 0 60000 65536"/>
              <a:gd name="T12" fmla="*/ 0 w 87"/>
              <a:gd name="T13" fmla="*/ 0 h 171"/>
              <a:gd name="T14" fmla="*/ 87 w 87"/>
              <a:gd name="T15" fmla="*/ 171 h 171"/>
            </a:gdLst>
            <a:ahLst/>
            <a:cxnLst>
              <a:cxn ang="T8">
                <a:pos x="T0" y="T1"/>
              </a:cxn>
              <a:cxn ang="T9">
                <a:pos x="T2" y="T3"/>
              </a:cxn>
              <a:cxn ang="T10">
                <a:pos x="T4" y="T5"/>
              </a:cxn>
              <a:cxn ang="T11">
                <a:pos x="T6" y="T7"/>
              </a:cxn>
            </a:cxnLst>
            <a:rect l="T12" t="T13" r="T14" b="T15"/>
            <a:pathLst>
              <a:path w="87" h="171">
                <a:moveTo>
                  <a:pt x="45" y="0"/>
                </a:moveTo>
                <a:lnTo>
                  <a:pt x="0" y="167"/>
                </a:lnTo>
                <a:lnTo>
                  <a:pt x="87" y="171"/>
                </a:lnTo>
                <a:lnTo>
                  <a:pt x="45" y="0"/>
                </a:lnTo>
                <a:close/>
              </a:path>
            </a:pathLst>
          </a:custGeom>
          <a:solidFill>
            <a:srgbClr val="000000"/>
          </a:solidFill>
          <a:ln w="9525">
            <a:noFill/>
            <a:round/>
            <a:headEnd/>
            <a:tailEnd/>
          </a:ln>
        </p:spPr>
        <p:txBody>
          <a:bodyPr/>
          <a:lstStyle/>
          <a:p>
            <a:endParaRPr lang="en-IE"/>
          </a:p>
        </p:txBody>
      </p:sp>
      <p:sp>
        <p:nvSpPr>
          <p:cNvPr id="18459" name="Freeform 26"/>
          <p:cNvSpPr>
            <a:spLocks/>
          </p:cNvSpPr>
          <p:nvPr/>
        </p:nvSpPr>
        <p:spPr bwMode="auto">
          <a:xfrm>
            <a:off x="1912938" y="4954588"/>
            <a:ext cx="134937" cy="273050"/>
          </a:xfrm>
          <a:custGeom>
            <a:avLst/>
            <a:gdLst>
              <a:gd name="T0" fmla="*/ 100805876 w 85"/>
              <a:gd name="T1" fmla="*/ 433466875 h 172"/>
              <a:gd name="T2" fmla="*/ 214211694 w 85"/>
              <a:gd name="T3" fmla="*/ 0 h 172"/>
              <a:gd name="T4" fmla="*/ 0 w 85"/>
              <a:gd name="T5" fmla="*/ 0 h 172"/>
              <a:gd name="T6" fmla="*/ 100805876 w 85"/>
              <a:gd name="T7" fmla="*/ 433466875 h 172"/>
              <a:gd name="T8" fmla="*/ 0 60000 65536"/>
              <a:gd name="T9" fmla="*/ 0 60000 65536"/>
              <a:gd name="T10" fmla="*/ 0 60000 65536"/>
              <a:gd name="T11" fmla="*/ 0 60000 65536"/>
              <a:gd name="T12" fmla="*/ 0 w 85"/>
              <a:gd name="T13" fmla="*/ 0 h 172"/>
              <a:gd name="T14" fmla="*/ 85 w 85"/>
              <a:gd name="T15" fmla="*/ 172 h 172"/>
            </a:gdLst>
            <a:ahLst/>
            <a:cxnLst>
              <a:cxn ang="T8">
                <a:pos x="T0" y="T1"/>
              </a:cxn>
              <a:cxn ang="T9">
                <a:pos x="T2" y="T3"/>
              </a:cxn>
              <a:cxn ang="T10">
                <a:pos x="T4" y="T5"/>
              </a:cxn>
              <a:cxn ang="T11">
                <a:pos x="T6" y="T7"/>
              </a:cxn>
            </a:cxnLst>
            <a:rect l="T12" t="T13" r="T14" b="T15"/>
            <a:pathLst>
              <a:path w="85" h="172">
                <a:moveTo>
                  <a:pt x="40" y="172"/>
                </a:moveTo>
                <a:lnTo>
                  <a:pt x="85" y="0"/>
                </a:lnTo>
                <a:lnTo>
                  <a:pt x="0" y="0"/>
                </a:lnTo>
                <a:lnTo>
                  <a:pt x="40" y="172"/>
                </a:lnTo>
                <a:close/>
              </a:path>
            </a:pathLst>
          </a:custGeom>
          <a:solidFill>
            <a:srgbClr val="000000"/>
          </a:solidFill>
          <a:ln w="9525">
            <a:noFill/>
            <a:round/>
            <a:headEnd/>
            <a:tailEnd/>
          </a:ln>
        </p:spPr>
        <p:txBody>
          <a:bodyPr/>
          <a:lstStyle/>
          <a:p>
            <a:endParaRPr lang="en-IE"/>
          </a:p>
        </p:txBody>
      </p:sp>
      <p:sp>
        <p:nvSpPr>
          <p:cNvPr id="18460" name="Freeform 27"/>
          <p:cNvSpPr>
            <a:spLocks/>
          </p:cNvSpPr>
          <p:nvPr/>
        </p:nvSpPr>
        <p:spPr bwMode="auto">
          <a:xfrm>
            <a:off x="1955800" y="4725988"/>
            <a:ext cx="52388" cy="287337"/>
          </a:xfrm>
          <a:custGeom>
            <a:avLst/>
            <a:gdLst>
              <a:gd name="T0" fmla="*/ 83166744 w 33"/>
              <a:gd name="T1" fmla="*/ 0 h 181"/>
              <a:gd name="T2" fmla="*/ 75605409 w 33"/>
              <a:gd name="T3" fmla="*/ 456146694 h 181"/>
              <a:gd name="T4" fmla="*/ 0 w 33"/>
              <a:gd name="T5" fmla="*/ 446066086 h 181"/>
              <a:gd name="T6" fmla="*/ 7561335 w 33"/>
              <a:gd name="T7" fmla="*/ 0 h 181"/>
              <a:gd name="T8" fmla="*/ 83166744 w 33"/>
              <a:gd name="T9" fmla="*/ 0 h 181"/>
              <a:gd name="T10" fmla="*/ 0 60000 65536"/>
              <a:gd name="T11" fmla="*/ 0 60000 65536"/>
              <a:gd name="T12" fmla="*/ 0 60000 65536"/>
              <a:gd name="T13" fmla="*/ 0 60000 65536"/>
              <a:gd name="T14" fmla="*/ 0 60000 65536"/>
              <a:gd name="T15" fmla="*/ 0 w 33"/>
              <a:gd name="T16" fmla="*/ 0 h 181"/>
              <a:gd name="T17" fmla="*/ 33 w 33"/>
              <a:gd name="T18" fmla="*/ 181 h 181"/>
            </a:gdLst>
            <a:ahLst/>
            <a:cxnLst>
              <a:cxn ang="T10">
                <a:pos x="T0" y="T1"/>
              </a:cxn>
              <a:cxn ang="T11">
                <a:pos x="T2" y="T3"/>
              </a:cxn>
              <a:cxn ang="T12">
                <a:pos x="T4" y="T5"/>
              </a:cxn>
              <a:cxn ang="T13">
                <a:pos x="T6" y="T7"/>
              </a:cxn>
              <a:cxn ang="T14">
                <a:pos x="T8" y="T9"/>
              </a:cxn>
            </a:cxnLst>
            <a:rect l="T15" t="T16" r="T17" b="T18"/>
            <a:pathLst>
              <a:path w="33" h="181">
                <a:moveTo>
                  <a:pt x="33" y="0"/>
                </a:moveTo>
                <a:lnTo>
                  <a:pt x="30" y="181"/>
                </a:lnTo>
                <a:lnTo>
                  <a:pt x="0" y="177"/>
                </a:lnTo>
                <a:lnTo>
                  <a:pt x="3" y="0"/>
                </a:lnTo>
                <a:lnTo>
                  <a:pt x="33" y="0"/>
                </a:lnTo>
                <a:close/>
              </a:path>
            </a:pathLst>
          </a:custGeom>
          <a:solidFill>
            <a:srgbClr val="000000"/>
          </a:solidFill>
          <a:ln w="9525">
            <a:noFill/>
            <a:round/>
            <a:headEnd/>
            <a:tailEnd/>
          </a:ln>
        </p:spPr>
        <p:txBody>
          <a:bodyPr/>
          <a:lstStyle/>
          <a:p>
            <a:endParaRPr lang="en-IE"/>
          </a:p>
        </p:txBody>
      </p:sp>
      <p:sp>
        <p:nvSpPr>
          <p:cNvPr id="18461" name="Freeform 28"/>
          <p:cNvSpPr>
            <a:spLocks/>
          </p:cNvSpPr>
          <p:nvPr/>
        </p:nvSpPr>
        <p:spPr bwMode="auto">
          <a:xfrm>
            <a:off x="1912938" y="3209925"/>
            <a:ext cx="138112" cy="271463"/>
          </a:xfrm>
          <a:custGeom>
            <a:avLst/>
            <a:gdLst>
              <a:gd name="T0" fmla="*/ 113405827 w 87"/>
              <a:gd name="T1" fmla="*/ 0 h 171"/>
              <a:gd name="T2" fmla="*/ 0 w 87"/>
              <a:gd name="T3" fmla="*/ 420867663 h 171"/>
              <a:gd name="T4" fmla="*/ 219252006 w 87"/>
              <a:gd name="T5" fmla="*/ 430948306 h 171"/>
              <a:gd name="T6" fmla="*/ 113405827 w 87"/>
              <a:gd name="T7" fmla="*/ 0 h 171"/>
              <a:gd name="T8" fmla="*/ 0 60000 65536"/>
              <a:gd name="T9" fmla="*/ 0 60000 65536"/>
              <a:gd name="T10" fmla="*/ 0 60000 65536"/>
              <a:gd name="T11" fmla="*/ 0 60000 65536"/>
              <a:gd name="T12" fmla="*/ 0 w 87"/>
              <a:gd name="T13" fmla="*/ 0 h 171"/>
              <a:gd name="T14" fmla="*/ 87 w 87"/>
              <a:gd name="T15" fmla="*/ 171 h 171"/>
            </a:gdLst>
            <a:ahLst/>
            <a:cxnLst>
              <a:cxn ang="T8">
                <a:pos x="T0" y="T1"/>
              </a:cxn>
              <a:cxn ang="T9">
                <a:pos x="T2" y="T3"/>
              </a:cxn>
              <a:cxn ang="T10">
                <a:pos x="T4" y="T5"/>
              </a:cxn>
              <a:cxn ang="T11">
                <a:pos x="T6" y="T7"/>
              </a:cxn>
            </a:cxnLst>
            <a:rect l="T12" t="T13" r="T14" b="T15"/>
            <a:pathLst>
              <a:path w="87" h="171">
                <a:moveTo>
                  <a:pt x="45" y="0"/>
                </a:moveTo>
                <a:lnTo>
                  <a:pt x="0" y="167"/>
                </a:lnTo>
                <a:lnTo>
                  <a:pt x="87" y="171"/>
                </a:lnTo>
                <a:lnTo>
                  <a:pt x="45" y="0"/>
                </a:lnTo>
                <a:close/>
              </a:path>
            </a:pathLst>
          </a:custGeom>
          <a:solidFill>
            <a:srgbClr val="000000"/>
          </a:solidFill>
          <a:ln w="9525">
            <a:noFill/>
            <a:round/>
            <a:headEnd/>
            <a:tailEnd/>
          </a:ln>
        </p:spPr>
        <p:txBody>
          <a:bodyPr/>
          <a:lstStyle/>
          <a:p>
            <a:endParaRPr lang="en-IE"/>
          </a:p>
        </p:txBody>
      </p:sp>
      <p:sp>
        <p:nvSpPr>
          <p:cNvPr id="18462" name="Freeform 29"/>
          <p:cNvSpPr>
            <a:spLocks/>
          </p:cNvSpPr>
          <p:nvPr/>
        </p:nvSpPr>
        <p:spPr bwMode="auto">
          <a:xfrm>
            <a:off x="1912938" y="3652838"/>
            <a:ext cx="134937" cy="273050"/>
          </a:xfrm>
          <a:custGeom>
            <a:avLst/>
            <a:gdLst>
              <a:gd name="T0" fmla="*/ 100805876 w 85"/>
              <a:gd name="T1" fmla="*/ 433466875 h 172"/>
              <a:gd name="T2" fmla="*/ 214211694 w 85"/>
              <a:gd name="T3" fmla="*/ 10080625 h 172"/>
              <a:gd name="T4" fmla="*/ 0 w 85"/>
              <a:gd name="T5" fmla="*/ 0 h 172"/>
              <a:gd name="T6" fmla="*/ 100805876 w 85"/>
              <a:gd name="T7" fmla="*/ 433466875 h 172"/>
              <a:gd name="T8" fmla="*/ 0 60000 65536"/>
              <a:gd name="T9" fmla="*/ 0 60000 65536"/>
              <a:gd name="T10" fmla="*/ 0 60000 65536"/>
              <a:gd name="T11" fmla="*/ 0 60000 65536"/>
              <a:gd name="T12" fmla="*/ 0 w 85"/>
              <a:gd name="T13" fmla="*/ 0 h 172"/>
              <a:gd name="T14" fmla="*/ 85 w 85"/>
              <a:gd name="T15" fmla="*/ 172 h 172"/>
            </a:gdLst>
            <a:ahLst/>
            <a:cxnLst>
              <a:cxn ang="T8">
                <a:pos x="T0" y="T1"/>
              </a:cxn>
              <a:cxn ang="T9">
                <a:pos x="T2" y="T3"/>
              </a:cxn>
              <a:cxn ang="T10">
                <a:pos x="T4" y="T5"/>
              </a:cxn>
              <a:cxn ang="T11">
                <a:pos x="T6" y="T7"/>
              </a:cxn>
            </a:cxnLst>
            <a:rect l="T12" t="T13" r="T14" b="T15"/>
            <a:pathLst>
              <a:path w="85" h="172">
                <a:moveTo>
                  <a:pt x="40" y="172"/>
                </a:moveTo>
                <a:lnTo>
                  <a:pt x="85" y="4"/>
                </a:lnTo>
                <a:lnTo>
                  <a:pt x="0" y="0"/>
                </a:lnTo>
                <a:lnTo>
                  <a:pt x="40" y="172"/>
                </a:lnTo>
                <a:close/>
              </a:path>
            </a:pathLst>
          </a:custGeom>
          <a:solidFill>
            <a:srgbClr val="000000"/>
          </a:solidFill>
          <a:ln w="9525">
            <a:noFill/>
            <a:round/>
            <a:headEnd/>
            <a:tailEnd/>
          </a:ln>
        </p:spPr>
        <p:txBody>
          <a:bodyPr/>
          <a:lstStyle/>
          <a:p>
            <a:endParaRPr lang="en-IE"/>
          </a:p>
        </p:txBody>
      </p:sp>
      <p:sp>
        <p:nvSpPr>
          <p:cNvPr id="18463" name="Freeform 30"/>
          <p:cNvSpPr>
            <a:spLocks/>
          </p:cNvSpPr>
          <p:nvPr/>
        </p:nvSpPr>
        <p:spPr bwMode="auto">
          <a:xfrm>
            <a:off x="1955800" y="3424238"/>
            <a:ext cx="52388" cy="287337"/>
          </a:xfrm>
          <a:custGeom>
            <a:avLst/>
            <a:gdLst>
              <a:gd name="T0" fmla="*/ 83166744 w 33"/>
              <a:gd name="T1" fmla="*/ 0 h 181"/>
              <a:gd name="T2" fmla="*/ 75605409 w 33"/>
              <a:gd name="T3" fmla="*/ 456146694 h 181"/>
              <a:gd name="T4" fmla="*/ 0 w 33"/>
              <a:gd name="T5" fmla="*/ 446066086 h 181"/>
              <a:gd name="T6" fmla="*/ 7561335 w 33"/>
              <a:gd name="T7" fmla="*/ 0 h 181"/>
              <a:gd name="T8" fmla="*/ 83166744 w 33"/>
              <a:gd name="T9" fmla="*/ 0 h 181"/>
              <a:gd name="T10" fmla="*/ 0 60000 65536"/>
              <a:gd name="T11" fmla="*/ 0 60000 65536"/>
              <a:gd name="T12" fmla="*/ 0 60000 65536"/>
              <a:gd name="T13" fmla="*/ 0 60000 65536"/>
              <a:gd name="T14" fmla="*/ 0 60000 65536"/>
              <a:gd name="T15" fmla="*/ 0 w 33"/>
              <a:gd name="T16" fmla="*/ 0 h 181"/>
              <a:gd name="T17" fmla="*/ 33 w 33"/>
              <a:gd name="T18" fmla="*/ 181 h 181"/>
            </a:gdLst>
            <a:ahLst/>
            <a:cxnLst>
              <a:cxn ang="T10">
                <a:pos x="T0" y="T1"/>
              </a:cxn>
              <a:cxn ang="T11">
                <a:pos x="T2" y="T3"/>
              </a:cxn>
              <a:cxn ang="T12">
                <a:pos x="T4" y="T5"/>
              </a:cxn>
              <a:cxn ang="T13">
                <a:pos x="T6" y="T7"/>
              </a:cxn>
              <a:cxn ang="T14">
                <a:pos x="T8" y="T9"/>
              </a:cxn>
            </a:cxnLst>
            <a:rect l="T15" t="T16" r="T17" b="T18"/>
            <a:pathLst>
              <a:path w="33" h="181">
                <a:moveTo>
                  <a:pt x="33" y="0"/>
                </a:moveTo>
                <a:lnTo>
                  <a:pt x="30" y="181"/>
                </a:lnTo>
                <a:lnTo>
                  <a:pt x="0" y="177"/>
                </a:lnTo>
                <a:lnTo>
                  <a:pt x="3" y="0"/>
                </a:lnTo>
                <a:lnTo>
                  <a:pt x="33" y="0"/>
                </a:lnTo>
                <a:close/>
              </a:path>
            </a:pathLst>
          </a:custGeom>
          <a:solidFill>
            <a:srgbClr val="000000"/>
          </a:solidFill>
          <a:ln w="9525">
            <a:noFill/>
            <a:round/>
            <a:headEnd/>
            <a:tailEnd/>
          </a:ln>
        </p:spPr>
        <p:txBody>
          <a:bodyPr/>
          <a:lstStyle/>
          <a:p>
            <a:endParaRPr lang="en-IE"/>
          </a:p>
        </p:txBody>
      </p:sp>
      <p:sp>
        <p:nvSpPr>
          <p:cNvPr id="18464" name="Freeform 31"/>
          <p:cNvSpPr>
            <a:spLocks/>
          </p:cNvSpPr>
          <p:nvPr/>
        </p:nvSpPr>
        <p:spPr bwMode="auto">
          <a:xfrm>
            <a:off x="1976438" y="6116638"/>
            <a:ext cx="74612" cy="46037"/>
          </a:xfrm>
          <a:custGeom>
            <a:avLst/>
            <a:gdLst>
              <a:gd name="T0" fmla="*/ 118445756 w 47"/>
              <a:gd name="T1" fmla="*/ 32760882 h 29"/>
              <a:gd name="T2" fmla="*/ 118445756 w 47"/>
              <a:gd name="T3" fmla="*/ 73082944 h 29"/>
              <a:gd name="T4" fmla="*/ 0 w 47"/>
              <a:gd name="T5" fmla="*/ 73082944 h 29"/>
              <a:gd name="T6" fmla="*/ 0 w 47"/>
              <a:gd name="T7" fmla="*/ 0 h 29"/>
              <a:gd name="T8" fmla="*/ 118445756 w 47"/>
              <a:gd name="T9" fmla="*/ 0 h 29"/>
              <a:gd name="T10" fmla="*/ 118445756 w 47"/>
              <a:gd name="T11" fmla="*/ 32760882 h 29"/>
              <a:gd name="T12" fmla="*/ 0 60000 65536"/>
              <a:gd name="T13" fmla="*/ 0 60000 65536"/>
              <a:gd name="T14" fmla="*/ 0 60000 65536"/>
              <a:gd name="T15" fmla="*/ 0 60000 65536"/>
              <a:gd name="T16" fmla="*/ 0 60000 65536"/>
              <a:gd name="T17" fmla="*/ 0 60000 65536"/>
              <a:gd name="T18" fmla="*/ 0 w 47"/>
              <a:gd name="T19" fmla="*/ 0 h 29"/>
              <a:gd name="T20" fmla="*/ 47 w 47"/>
              <a:gd name="T21" fmla="*/ 29 h 29"/>
            </a:gdLst>
            <a:ahLst/>
            <a:cxnLst>
              <a:cxn ang="T12">
                <a:pos x="T0" y="T1"/>
              </a:cxn>
              <a:cxn ang="T13">
                <a:pos x="T2" y="T3"/>
              </a:cxn>
              <a:cxn ang="T14">
                <a:pos x="T4" y="T5"/>
              </a:cxn>
              <a:cxn ang="T15">
                <a:pos x="T6" y="T7"/>
              </a:cxn>
              <a:cxn ang="T16">
                <a:pos x="T8" y="T9"/>
              </a:cxn>
              <a:cxn ang="T17">
                <a:pos x="T10" y="T11"/>
              </a:cxn>
            </a:cxnLst>
            <a:rect l="T18" t="T19" r="T20" b="T21"/>
            <a:pathLst>
              <a:path w="47" h="29">
                <a:moveTo>
                  <a:pt x="47" y="13"/>
                </a:moveTo>
                <a:lnTo>
                  <a:pt x="47" y="29"/>
                </a:lnTo>
                <a:lnTo>
                  <a:pt x="0" y="29"/>
                </a:lnTo>
                <a:lnTo>
                  <a:pt x="0" y="0"/>
                </a:lnTo>
                <a:lnTo>
                  <a:pt x="47" y="0"/>
                </a:lnTo>
                <a:lnTo>
                  <a:pt x="47" y="13"/>
                </a:lnTo>
                <a:close/>
              </a:path>
            </a:pathLst>
          </a:custGeom>
          <a:solidFill>
            <a:srgbClr val="000000"/>
          </a:solidFill>
          <a:ln w="9525">
            <a:noFill/>
            <a:round/>
            <a:headEnd/>
            <a:tailEnd/>
          </a:ln>
        </p:spPr>
        <p:txBody>
          <a:bodyPr/>
          <a:lstStyle/>
          <a:p>
            <a:endParaRPr lang="en-IE"/>
          </a:p>
        </p:txBody>
      </p:sp>
      <p:sp>
        <p:nvSpPr>
          <p:cNvPr id="18465" name="Rectangle 32"/>
          <p:cNvSpPr>
            <a:spLocks noChangeArrowheads="1"/>
          </p:cNvSpPr>
          <p:nvPr/>
        </p:nvSpPr>
        <p:spPr bwMode="auto">
          <a:xfrm>
            <a:off x="1822450" y="6116638"/>
            <a:ext cx="74613" cy="46037"/>
          </a:xfrm>
          <a:prstGeom prst="rect">
            <a:avLst/>
          </a:prstGeom>
          <a:solidFill>
            <a:srgbClr val="000000"/>
          </a:solidFill>
          <a:ln w="9525">
            <a:noFill/>
            <a:miter lim="800000"/>
            <a:headEnd/>
            <a:tailEnd/>
          </a:ln>
        </p:spPr>
        <p:txBody>
          <a:bodyPr/>
          <a:lstStyle/>
          <a:p>
            <a:endParaRPr lang="en-IE"/>
          </a:p>
        </p:txBody>
      </p:sp>
      <p:sp>
        <p:nvSpPr>
          <p:cNvPr id="18466" name="Rectangle 33"/>
          <p:cNvSpPr>
            <a:spLocks noChangeArrowheads="1"/>
          </p:cNvSpPr>
          <p:nvPr/>
        </p:nvSpPr>
        <p:spPr bwMode="auto">
          <a:xfrm>
            <a:off x="1673225" y="6116638"/>
            <a:ext cx="74613" cy="46037"/>
          </a:xfrm>
          <a:prstGeom prst="rect">
            <a:avLst/>
          </a:prstGeom>
          <a:solidFill>
            <a:srgbClr val="000000"/>
          </a:solidFill>
          <a:ln w="9525">
            <a:noFill/>
            <a:miter lim="800000"/>
            <a:headEnd/>
            <a:tailEnd/>
          </a:ln>
        </p:spPr>
        <p:txBody>
          <a:bodyPr/>
          <a:lstStyle/>
          <a:p>
            <a:endParaRPr lang="en-IE"/>
          </a:p>
        </p:txBody>
      </p:sp>
      <p:sp>
        <p:nvSpPr>
          <p:cNvPr id="18467" name="Rectangle 34"/>
          <p:cNvSpPr>
            <a:spLocks noChangeArrowheads="1"/>
          </p:cNvSpPr>
          <p:nvPr/>
        </p:nvSpPr>
        <p:spPr bwMode="auto">
          <a:xfrm>
            <a:off x="1519238" y="6116638"/>
            <a:ext cx="79375" cy="46037"/>
          </a:xfrm>
          <a:prstGeom prst="rect">
            <a:avLst/>
          </a:prstGeom>
          <a:solidFill>
            <a:srgbClr val="000000"/>
          </a:solidFill>
          <a:ln w="9525">
            <a:noFill/>
            <a:miter lim="800000"/>
            <a:headEnd/>
            <a:tailEnd/>
          </a:ln>
        </p:spPr>
        <p:txBody>
          <a:bodyPr/>
          <a:lstStyle/>
          <a:p>
            <a:endParaRPr lang="en-IE"/>
          </a:p>
        </p:txBody>
      </p:sp>
      <p:sp>
        <p:nvSpPr>
          <p:cNvPr id="18468" name="Rectangle 35"/>
          <p:cNvSpPr>
            <a:spLocks noChangeArrowheads="1"/>
          </p:cNvSpPr>
          <p:nvPr/>
        </p:nvSpPr>
        <p:spPr bwMode="auto">
          <a:xfrm>
            <a:off x="1370013" y="6116638"/>
            <a:ext cx="74612" cy="46037"/>
          </a:xfrm>
          <a:prstGeom prst="rect">
            <a:avLst/>
          </a:prstGeom>
          <a:solidFill>
            <a:srgbClr val="000000"/>
          </a:solidFill>
          <a:ln w="9525">
            <a:noFill/>
            <a:miter lim="800000"/>
            <a:headEnd/>
            <a:tailEnd/>
          </a:ln>
        </p:spPr>
        <p:txBody>
          <a:bodyPr/>
          <a:lstStyle/>
          <a:p>
            <a:endParaRPr lang="en-IE"/>
          </a:p>
        </p:txBody>
      </p:sp>
      <p:sp>
        <p:nvSpPr>
          <p:cNvPr id="18469" name="Rectangle 36"/>
          <p:cNvSpPr>
            <a:spLocks noChangeArrowheads="1"/>
          </p:cNvSpPr>
          <p:nvPr/>
        </p:nvSpPr>
        <p:spPr bwMode="auto">
          <a:xfrm>
            <a:off x="1219200" y="6116638"/>
            <a:ext cx="74613" cy="46037"/>
          </a:xfrm>
          <a:prstGeom prst="rect">
            <a:avLst/>
          </a:prstGeom>
          <a:solidFill>
            <a:srgbClr val="000000"/>
          </a:solidFill>
          <a:ln w="9525">
            <a:noFill/>
            <a:miter lim="800000"/>
            <a:headEnd/>
            <a:tailEnd/>
          </a:ln>
        </p:spPr>
        <p:txBody>
          <a:bodyPr/>
          <a:lstStyle/>
          <a:p>
            <a:endParaRPr lang="en-IE"/>
          </a:p>
        </p:txBody>
      </p:sp>
      <p:sp>
        <p:nvSpPr>
          <p:cNvPr id="18470" name="Rectangle 37"/>
          <p:cNvSpPr>
            <a:spLocks noChangeArrowheads="1"/>
          </p:cNvSpPr>
          <p:nvPr/>
        </p:nvSpPr>
        <p:spPr bwMode="auto">
          <a:xfrm>
            <a:off x="1065213" y="6116638"/>
            <a:ext cx="76200" cy="46037"/>
          </a:xfrm>
          <a:prstGeom prst="rect">
            <a:avLst/>
          </a:prstGeom>
          <a:solidFill>
            <a:srgbClr val="000000"/>
          </a:solidFill>
          <a:ln w="9525">
            <a:noFill/>
            <a:miter lim="800000"/>
            <a:headEnd/>
            <a:tailEnd/>
          </a:ln>
        </p:spPr>
        <p:txBody>
          <a:bodyPr/>
          <a:lstStyle/>
          <a:p>
            <a:endParaRPr lang="en-IE"/>
          </a:p>
        </p:txBody>
      </p:sp>
      <p:sp>
        <p:nvSpPr>
          <p:cNvPr id="18471" name="Rectangle 38"/>
          <p:cNvSpPr>
            <a:spLocks noChangeArrowheads="1"/>
          </p:cNvSpPr>
          <p:nvPr/>
        </p:nvSpPr>
        <p:spPr bwMode="auto">
          <a:xfrm>
            <a:off x="915988" y="6116638"/>
            <a:ext cx="74612" cy="46037"/>
          </a:xfrm>
          <a:prstGeom prst="rect">
            <a:avLst/>
          </a:prstGeom>
          <a:solidFill>
            <a:srgbClr val="000000"/>
          </a:solidFill>
          <a:ln w="9525">
            <a:noFill/>
            <a:miter lim="800000"/>
            <a:headEnd/>
            <a:tailEnd/>
          </a:ln>
        </p:spPr>
        <p:txBody>
          <a:bodyPr/>
          <a:lstStyle/>
          <a:p>
            <a:endParaRPr lang="en-IE"/>
          </a:p>
        </p:txBody>
      </p:sp>
      <p:sp>
        <p:nvSpPr>
          <p:cNvPr id="18472" name="Rectangle 39"/>
          <p:cNvSpPr>
            <a:spLocks noChangeArrowheads="1"/>
          </p:cNvSpPr>
          <p:nvPr/>
        </p:nvSpPr>
        <p:spPr bwMode="auto">
          <a:xfrm>
            <a:off x="762000" y="6116638"/>
            <a:ext cx="79375" cy="46037"/>
          </a:xfrm>
          <a:prstGeom prst="rect">
            <a:avLst/>
          </a:prstGeom>
          <a:solidFill>
            <a:srgbClr val="000000"/>
          </a:solidFill>
          <a:ln w="9525">
            <a:noFill/>
            <a:miter lim="800000"/>
            <a:headEnd/>
            <a:tailEnd/>
          </a:ln>
        </p:spPr>
        <p:txBody>
          <a:bodyPr/>
          <a:lstStyle/>
          <a:p>
            <a:endParaRPr lang="en-IE"/>
          </a:p>
        </p:txBody>
      </p:sp>
      <p:sp>
        <p:nvSpPr>
          <p:cNvPr id="18473" name="Freeform 40"/>
          <p:cNvSpPr>
            <a:spLocks/>
          </p:cNvSpPr>
          <p:nvPr/>
        </p:nvSpPr>
        <p:spPr bwMode="auto">
          <a:xfrm>
            <a:off x="655638" y="6105525"/>
            <a:ext cx="36512" cy="57150"/>
          </a:xfrm>
          <a:custGeom>
            <a:avLst/>
            <a:gdLst>
              <a:gd name="T0" fmla="*/ 45362191 w 23"/>
              <a:gd name="T1" fmla="*/ 90725625 h 36"/>
              <a:gd name="T2" fmla="*/ 12599815 w 23"/>
              <a:gd name="T3" fmla="*/ 83165950 h 36"/>
              <a:gd name="T4" fmla="*/ 12599815 w 23"/>
              <a:gd name="T5" fmla="*/ 83165950 h 36"/>
              <a:gd name="T6" fmla="*/ 7559571 w 23"/>
              <a:gd name="T7" fmla="*/ 75604688 h 36"/>
              <a:gd name="T8" fmla="*/ 0 w 23"/>
              <a:gd name="T9" fmla="*/ 75604688 h 36"/>
              <a:gd name="T10" fmla="*/ 20160974 w 23"/>
              <a:gd name="T11" fmla="*/ 40322500 h 36"/>
              <a:gd name="T12" fmla="*/ 20160974 w 23"/>
              <a:gd name="T13" fmla="*/ 0 h 36"/>
              <a:gd name="T14" fmla="*/ 57962006 w 23"/>
              <a:gd name="T15" fmla="*/ 7559675 h 36"/>
              <a:gd name="T16" fmla="*/ 45362191 w 23"/>
              <a:gd name="T17" fmla="*/ 90725625 h 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
              <a:gd name="T28" fmla="*/ 0 h 36"/>
              <a:gd name="T29" fmla="*/ 23 w 23"/>
              <a:gd name="T30" fmla="*/ 36 h 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 h="36">
                <a:moveTo>
                  <a:pt x="18" y="36"/>
                </a:moveTo>
                <a:lnTo>
                  <a:pt x="5" y="33"/>
                </a:lnTo>
                <a:lnTo>
                  <a:pt x="3" y="30"/>
                </a:lnTo>
                <a:lnTo>
                  <a:pt x="0" y="30"/>
                </a:lnTo>
                <a:lnTo>
                  <a:pt x="8" y="16"/>
                </a:lnTo>
                <a:lnTo>
                  <a:pt x="8" y="0"/>
                </a:lnTo>
                <a:lnTo>
                  <a:pt x="23" y="3"/>
                </a:lnTo>
                <a:lnTo>
                  <a:pt x="18" y="36"/>
                </a:lnTo>
                <a:close/>
              </a:path>
            </a:pathLst>
          </a:custGeom>
          <a:solidFill>
            <a:srgbClr val="000000"/>
          </a:solidFill>
          <a:ln w="9525">
            <a:noFill/>
            <a:round/>
            <a:headEnd/>
            <a:tailEnd/>
          </a:ln>
        </p:spPr>
        <p:txBody>
          <a:bodyPr/>
          <a:lstStyle/>
          <a:p>
            <a:endParaRPr lang="en-IE"/>
          </a:p>
        </p:txBody>
      </p:sp>
      <p:sp>
        <p:nvSpPr>
          <p:cNvPr id="18474" name="Freeform 41"/>
          <p:cNvSpPr>
            <a:spLocks/>
          </p:cNvSpPr>
          <p:nvPr/>
        </p:nvSpPr>
        <p:spPr bwMode="auto">
          <a:xfrm>
            <a:off x="628650" y="6089650"/>
            <a:ext cx="47625" cy="63500"/>
          </a:xfrm>
          <a:custGeom>
            <a:avLst/>
            <a:gdLst>
              <a:gd name="T0" fmla="*/ 42843450 w 30"/>
              <a:gd name="T1" fmla="*/ 100806250 h 40"/>
              <a:gd name="T2" fmla="*/ 5040313 w 30"/>
              <a:gd name="T3" fmla="*/ 65524063 h 40"/>
              <a:gd name="T4" fmla="*/ 5040313 w 30"/>
              <a:gd name="T5" fmla="*/ 65524063 h 40"/>
              <a:gd name="T6" fmla="*/ 0 w 30"/>
              <a:gd name="T7" fmla="*/ 57962800 h 40"/>
              <a:gd name="T8" fmla="*/ 0 w 30"/>
              <a:gd name="T9" fmla="*/ 50403125 h 40"/>
              <a:gd name="T10" fmla="*/ 25201563 w 30"/>
              <a:gd name="T11" fmla="*/ 32761238 h 40"/>
              <a:gd name="T12" fmla="*/ 37803138 w 30"/>
              <a:gd name="T13" fmla="*/ 0 h 40"/>
              <a:gd name="T14" fmla="*/ 75604688 w 30"/>
              <a:gd name="T15" fmla="*/ 32761238 h 40"/>
              <a:gd name="T16" fmla="*/ 63004700 w 30"/>
              <a:gd name="T17" fmla="*/ 65524063 h 40"/>
              <a:gd name="T18" fmla="*/ 42843450 w 30"/>
              <a:gd name="T19" fmla="*/ 10080625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40"/>
              <a:gd name="T32" fmla="*/ 30 w 30"/>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40">
                <a:moveTo>
                  <a:pt x="17" y="40"/>
                </a:moveTo>
                <a:lnTo>
                  <a:pt x="2" y="26"/>
                </a:lnTo>
                <a:lnTo>
                  <a:pt x="0" y="23"/>
                </a:lnTo>
                <a:lnTo>
                  <a:pt x="0" y="20"/>
                </a:lnTo>
                <a:lnTo>
                  <a:pt x="10" y="13"/>
                </a:lnTo>
                <a:lnTo>
                  <a:pt x="15" y="0"/>
                </a:lnTo>
                <a:lnTo>
                  <a:pt x="30" y="13"/>
                </a:lnTo>
                <a:lnTo>
                  <a:pt x="25" y="26"/>
                </a:lnTo>
                <a:lnTo>
                  <a:pt x="17" y="40"/>
                </a:lnTo>
                <a:close/>
              </a:path>
            </a:pathLst>
          </a:custGeom>
          <a:solidFill>
            <a:srgbClr val="000000"/>
          </a:solidFill>
          <a:ln w="9525">
            <a:noFill/>
            <a:round/>
            <a:headEnd/>
            <a:tailEnd/>
          </a:ln>
        </p:spPr>
        <p:txBody>
          <a:bodyPr/>
          <a:lstStyle/>
          <a:p>
            <a:endParaRPr lang="en-IE"/>
          </a:p>
        </p:txBody>
      </p:sp>
      <p:sp>
        <p:nvSpPr>
          <p:cNvPr id="18475" name="Freeform 42"/>
          <p:cNvSpPr>
            <a:spLocks/>
          </p:cNvSpPr>
          <p:nvPr/>
        </p:nvSpPr>
        <p:spPr bwMode="auto">
          <a:xfrm>
            <a:off x="612775" y="6069013"/>
            <a:ext cx="42863" cy="52387"/>
          </a:xfrm>
          <a:custGeom>
            <a:avLst/>
            <a:gdLst>
              <a:gd name="T0" fmla="*/ 50403713 w 27"/>
              <a:gd name="T1" fmla="*/ 65523437 h 33"/>
              <a:gd name="T2" fmla="*/ 25201856 w 27"/>
              <a:gd name="T3" fmla="*/ 83163569 h 33"/>
              <a:gd name="T4" fmla="*/ 0 w 27"/>
              <a:gd name="T5" fmla="*/ 40322115 h 33"/>
              <a:gd name="T6" fmla="*/ 50403713 w 27"/>
              <a:gd name="T7" fmla="*/ 0 h 33"/>
              <a:gd name="T8" fmla="*/ 68045806 w 27"/>
              <a:gd name="T9" fmla="*/ 40322115 h 33"/>
              <a:gd name="T10" fmla="*/ 50403713 w 27"/>
              <a:gd name="T11" fmla="*/ 65523437 h 33"/>
              <a:gd name="T12" fmla="*/ 0 60000 65536"/>
              <a:gd name="T13" fmla="*/ 0 60000 65536"/>
              <a:gd name="T14" fmla="*/ 0 60000 65536"/>
              <a:gd name="T15" fmla="*/ 0 60000 65536"/>
              <a:gd name="T16" fmla="*/ 0 60000 65536"/>
              <a:gd name="T17" fmla="*/ 0 60000 65536"/>
              <a:gd name="T18" fmla="*/ 0 w 27"/>
              <a:gd name="T19" fmla="*/ 0 h 33"/>
              <a:gd name="T20" fmla="*/ 27 w 27"/>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27" h="33">
                <a:moveTo>
                  <a:pt x="20" y="26"/>
                </a:moveTo>
                <a:lnTo>
                  <a:pt x="10" y="33"/>
                </a:lnTo>
                <a:lnTo>
                  <a:pt x="0" y="16"/>
                </a:lnTo>
                <a:lnTo>
                  <a:pt x="20" y="0"/>
                </a:lnTo>
                <a:lnTo>
                  <a:pt x="27" y="16"/>
                </a:lnTo>
                <a:lnTo>
                  <a:pt x="20" y="26"/>
                </a:lnTo>
                <a:close/>
              </a:path>
            </a:pathLst>
          </a:custGeom>
          <a:solidFill>
            <a:srgbClr val="000000"/>
          </a:solidFill>
          <a:ln w="9525">
            <a:noFill/>
            <a:round/>
            <a:headEnd/>
            <a:tailEnd/>
          </a:ln>
        </p:spPr>
        <p:txBody>
          <a:bodyPr/>
          <a:lstStyle/>
          <a:p>
            <a:endParaRPr lang="en-IE"/>
          </a:p>
        </p:txBody>
      </p:sp>
      <p:sp>
        <p:nvSpPr>
          <p:cNvPr id="18476" name="Rectangle 43"/>
          <p:cNvSpPr>
            <a:spLocks noChangeArrowheads="1"/>
          </p:cNvSpPr>
          <p:nvPr/>
        </p:nvSpPr>
        <p:spPr bwMode="auto">
          <a:xfrm>
            <a:off x="600075" y="5886450"/>
            <a:ext cx="39688" cy="98425"/>
          </a:xfrm>
          <a:prstGeom prst="rect">
            <a:avLst/>
          </a:prstGeom>
          <a:solidFill>
            <a:srgbClr val="000000"/>
          </a:solidFill>
          <a:ln w="9525">
            <a:noFill/>
            <a:miter lim="800000"/>
            <a:headEnd/>
            <a:tailEnd/>
          </a:ln>
        </p:spPr>
        <p:txBody>
          <a:bodyPr/>
          <a:lstStyle/>
          <a:p>
            <a:endParaRPr lang="en-IE"/>
          </a:p>
        </p:txBody>
      </p:sp>
      <p:sp>
        <p:nvSpPr>
          <p:cNvPr id="18477" name="Rectangle 44"/>
          <p:cNvSpPr>
            <a:spLocks noChangeArrowheads="1"/>
          </p:cNvSpPr>
          <p:nvPr/>
        </p:nvSpPr>
        <p:spPr bwMode="auto">
          <a:xfrm>
            <a:off x="600075" y="5681663"/>
            <a:ext cx="39688" cy="100012"/>
          </a:xfrm>
          <a:prstGeom prst="rect">
            <a:avLst/>
          </a:prstGeom>
          <a:solidFill>
            <a:srgbClr val="000000"/>
          </a:solidFill>
          <a:ln w="9525">
            <a:noFill/>
            <a:miter lim="800000"/>
            <a:headEnd/>
            <a:tailEnd/>
          </a:ln>
        </p:spPr>
        <p:txBody>
          <a:bodyPr/>
          <a:lstStyle/>
          <a:p>
            <a:endParaRPr lang="en-IE"/>
          </a:p>
        </p:txBody>
      </p:sp>
      <p:sp>
        <p:nvSpPr>
          <p:cNvPr id="18478" name="Rectangle 45"/>
          <p:cNvSpPr>
            <a:spLocks noChangeArrowheads="1"/>
          </p:cNvSpPr>
          <p:nvPr/>
        </p:nvSpPr>
        <p:spPr bwMode="auto">
          <a:xfrm>
            <a:off x="600075" y="5483225"/>
            <a:ext cx="39688" cy="100013"/>
          </a:xfrm>
          <a:prstGeom prst="rect">
            <a:avLst/>
          </a:prstGeom>
          <a:solidFill>
            <a:srgbClr val="000000"/>
          </a:solidFill>
          <a:ln w="9525">
            <a:noFill/>
            <a:miter lim="800000"/>
            <a:headEnd/>
            <a:tailEnd/>
          </a:ln>
        </p:spPr>
        <p:txBody>
          <a:bodyPr/>
          <a:lstStyle/>
          <a:p>
            <a:endParaRPr lang="en-IE"/>
          </a:p>
        </p:txBody>
      </p:sp>
      <p:sp>
        <p:nvSpPr>
          <p:cNvPr id="18479" name="Rectangle 46"/>
          <p:cNvSpPr>
            <a:spLocks noChangeArrowheads="1"/>
          </p:cNvSpPr>
          <p:nvPr/>
        </p:nvSpPr>
        <p:spPr bwMode="auto">
          <a:xfrm>
            <a:off x="600075" y="5280025"/>
            <a:ext cx="39688" cy="103188"/>
          </a:xfrm>
          <a:prstGeom prst="rect">
            <a:avLst/>
          </a:prstGeom>
          <a:solidFill>
            <a:srgbClr val="000000"/>
          </a:solidFill>
          <a:ln w="9525">
            <a:noFill/>
            <a:miter lim="800000"/>
            <a:headEnd/>
            <a:tailEnd/>
          </a:ln>
        </p:spPr>
        <p:txBody>
          <a:bodyPr/>
          <a:lstStyle/>
          <a:p>
            <a:endParaRPr lang="en-IE"/>
          </a:p>
        </p:txBody>
      </p:sp>
      <p:sp>
        <p:nvSpPr>
          <p:cNvPr id="18480" name="Rectangle 47"/>
          <p:cNvSpPr>
            <a:spLocks noChangeArrowheads="1"/>
          </p:cNvSpPr>
          <p:nvPr/>
        </p:nvSpPr>
        <p:spPr bwMode="auto">
          <a:xfrm>
            <a:off x="600075" y="5080000"/>
            <a:ext cx="39688" cy="100013"/>
          </a:xfrm>
          <a:prstGeom prst="rect">
            <a:avLst/>
          </a:prstGeom>
          <a:solidFill>
            <a:srgbClr val="000000"/>
          </a:solidFill>
          <a:ln w="9525">
            <a:noFill/>
            <a:miter lim="800000"/>
            <a:headEnd/>
            <a:tailEnd/>
          </a:ln>
        </p:spPr>
        <p:txBody>
          <a:bodyPr/>
          <a:lstStyle/>
          <a:p>
            <a:endParaRPr lang="en-IE"/>
          </a:p>
        </p:txBody>
      </p:sp>
      <p:sp>
        <p:nvSpPr>
          <p:cNvPr id="18481" name="Rectangle 48"/>
          <p:cNvSpPr>
            <a:spLocks noChangeArrowheads="1"/>
          </p:cNvSpPr>
          <p:nvPr/>
        </p:nvSpPr>
        <p:spPr bwMode="auto">
          <a:xfrm>
            <a:off x="600075" y="4881563"/>
            <a:ext cx="39688" cy="100012"/>
          </a:xfrm>
          <a:prstGeom prst="rect">
            <a:avLst/>
          </a:prstGeom>
          <a:solidFill>
            <a:srgbClr val="000000"/>
          </a:solidFill>
          <a:ln w="9525">
            <a:noFill/>
            <a:miter lim="800000"/>
            <a:headEnd/>
            <a:tailEnd/>
          </a:ln>
        </p:spPr>
        <p:txBody>
          <a:bodyPr/>
          <a:lstStyle/>
          <a:p>
            <a:endParaRPr lang="en-IE"/>
          </a:p>
        </p:txBody>
      </p:sp>
      <p:sp>
        <p:nvSpPr>
          <p:cNvPr id="18482" name="Rectangle 49"/>
          <p:cNvSpPr>
            <a:spLocks noChangeArrowheads="1"/>
          </p:cNvSpPr>
          <p:nvPr/>
        </p:nvSpPr>
        <p:spPr bwMode="auto">
          <a:xfrm>
            <a:off x="600075" y="4678363"/>
            <a:ext cx="39688" cy="98425"/>
          </a:xfrm>
          <a:prstGeom prst="rect">
            <a:avLst/>
          </a:prstGeom>
          <a:solidFill>
            <a:srgbClr val="000000"/>
          </a:solidFill>
          <a:ln w="9525">
            <a:noFill/>
            <a:miter lim="800000"/>
            <a:headEnd/>
            <a:tailEnd/>
          </a:ln>
        </p:spPr>
        <p:txBody>
          <a:bodyPr/>
          <a:lstStyle/>
          <a:p>
            <a:endParaRPr lang="en-IE"/>
          </a:p>
        </p:txBody>
      </p:sp>
      <p:sp>
        <p:nvSpPr>
          <p:cNvPr id="18483" name="Rectangle 50"/>
          <p:cNvSpPr>
            <a:spLocks noChangeArrowheads="1"/>
          </p:cNvSpPr>
          <p:nvPr/>
        </p:nvSpPr>
        <p:spPr bwMode="auto">
          <a:xfrm>
            <a:off x="600075" y="4479925"/>
            <a:ext cx="39688" cy="98425"/>
          </a:xfrm>
          <a:prstGeom prst="rect">
            <a:avLst/>
          </a:prstGeom>
          <a:solidFill>
            <a:srgbClr val="000000"/>
          </a:solidFill>
          <a:ln w="9525">
            <a:noFill/>
            <a:miter lim="800000"/>
            <a:headEnd/>
            <a:tailEnd/>
          </a:ln>
        </p:spPr>
        <p:txBody>
          <a:bodyPr/>
          <a:lstStyle/>
          <a:p>
            <a:endParaRPr lang="en-IE"/>
          </a:p>
        </p:txBody>
      </p:sp>
      <p:sp>
        <p:nvSpPr>
          <p:cNvPr id="18484" name="Rectangle 51"/>
          <p:cNvSpPr>
            <a:spLocks noChangeArrowheads="1"/>
          </p:cNvSpPr>
          <p:nvPr/>
        </p:nvSpPr>
        <p:spPr bwMode="auto">
          <a:xfrm>
            <a:off x="600075" y="4275138"/>
            <a:ext cx="39688" cy="104775"/>
          </a:xfrm>
          <a:prstGeom prst="rect">
            <a:avLst/>
          </a:prstGeom>
          <a:solidFill>
            <a:srgbClr val="000000"/>
          </a:solidFill>
          <a:ln w="9525">
            <a:noFill/>
            <a:miter lim="800000"/>
            <a:headEnd/>
            <a:tailEnd/>
          </a:ln>
        </p:spPr>
        <p:txBody>
          <a:bodyPr/>
          <a:lstStyle/>
          <a:p>
            <a:endParaRPr lang="en-IE"/>
          </a:p>
        </p:txBody>
      </p:sp>
      <p:sp>
        <p:nvSpPr>
          <p:cNvPr id="18485" name="Rectangle 52"/>
          <p:cNvSpPr>
            <a:spLocks noChangeArrowheads="1"/>
          </p:cNvSpPr>
          <p:nvPr/>
        </p:nvSpPr>
        <p:spPr bwMode="auto">
          <a:xfrm>
            <a:off x="600075" y="4076700"/>
            <a:ext cx="39688" cy="100013"/>
          </a:xfrm>
          <a:prstGeom prst="rect">
            <a:avLst/>
          </a:prstGeom>
          <a:solidFill>
            <a:srgbClr val="000000"/>
          </a:solidFill>
          <a:ln w="9525">
            <a:noFill/>
            <a:miter lim="800000"/>
            <a:headEnd/>
            <a:tailEnd/>
          </a:ln>
        </p:spPr>
        <p:txBody>
          <a:bodyPr/>
          <a:lstStyle/>
          <a:p>
            <a:endParaRPr lang="en-IE"/>
          </a:p>
        </p:txBody>
      </p:sp>
      <p:sp>
        <p:nvSpPr>
          <p:cNvPr id="18486" name="Rectangle 53"/>
          <p:cNvSpPr>
            <a:spLocks noChangeArrowheads="1"/>
          </p:cNvSpPr>
          <p:nvPr/>
        </p:nvSpPr>
        <p:spPr bwMode="auto">
          <a:xfrm>
            <a:off x="600075" y="3878263"/>
            <a:ext cx="39688" cy="100012"/>
          </a:xfrm>
          <a:prstGeom prst="rect">
            <a:avLst/>
          </a:prstGeom>
          <a:solidFill>
            <a:srgbClr val="000000"/>
          </a:solidFill>
          <a:ln w="9525">
            <a:noFill/>
            <a:miter lim="800000"/>
            <a:headEnd/>
            <a:tailEnd/>
          </a:ln>
        </p:spPr>
        <p:txBody>
          <a:bodyPr/>
          <a:lstStyle/>
          <a:p>
            <a:endParaRPr lang="en-IE"/>
          </a:p>
        </p:txBody>
      </p:sp>
      <p:sp>
        <p:nvSpPr>
          <p:cNvPr id="18487" name="Rectangle 54"/>
          <p:cNvSpPr>
            <a:spLocks noChangeArrowheads="1"/>
          </p:cNvSpPr>
          <p:nvPr/>
        </p:nvSpPr>
        <p:spPr bwMode="auto">
          <a:xfrm>
            <a:off x="600075" y="3675063"/>
            <a:ext cx="39688" cy="98425"/>
          </a:xfrm>
          <a:prstGeom prst="rect">
            <a:avLst/>
          </a:prstGeom>
          <a:solidFill>
            <a:srgbClr val="000000"/>
          </a:solidFill>
          <a:ln w="9525">
            <a:noFill/>
            <a:miter lim="800000"/>
            <a:headEnd/>
            <a:tailEnd/>
          </a:ln>
        </p:spPr>
        <p:txBody>
          <a:bodyPr/>
          <a:lstStyle/>
          <a:p>
            <a:endParaRPr lang="en-IE"/>
          </a:p>
        </p:txBody>
      </p:sp>
      <p:sp>
        <p:nvSpPr>
          <p:cNvPr id="18488" name="Rectangle 55"/>
          <p:cNvSpPr>
            <a:spLocks noChangeArrowheads="1"/>
          </p:cNvSpPr>
          <p:nvPr/>
        </p:nvSpPr>
        <p:spPr bwMode="auto">
          <a:xfrm>
            <a:off x="600075" y="3475038"/>
            <a:ext cx="39688" cy="100012"/>
          </a:xfrm>
          <a:prstGeom prst="rect">
            <a:avLst/>
          </a:prstGeom>
          <a:solidFill>
            <a:srgbClr val="000000"/>
          </a:solidFill>
          <a:ln w="9525">
            <a:noFill/>
            <a:miter lim="800000"/>
            <a:headEnd/>
            <a:tailEnd/>
          </a:ln>
        </p:spPr>
        <p:txBody>
          <a:bodyPr/>
          <a:lstStyle/>
          <a:p>
            <a:endParaRPr lang="en-IE"/>
          </a:p>
        </p:txBody>
      </p:sp>
      <p:sp>
        <p:nvSpPr>
          <p:cNvPr id="18489" name="Rectangle 56"/>
          <p:cNvSpPr>
            <a:spLocks noChangeArrowheads="1"/>
          </p:cNvSpPr>
          <p:nvPr/>
        </p:nvSpPr>
        <p:spPr bwMode="auto">
          <a:xfrm>
            <a:off x="600075" y="3271838"/>
            <a:ext cx="39688" cy="104775"/>
          </a:xfrm>
          <a:prstGeom prst="rect">
            <a:avLst/>
          </a:prstGeom>
          <a:solidFill>
            <a:srgbClr val="000000"/>
          </a:solidFill>
          <a:ln w="9525">
            <a:noFill/>
            <a:miter lim="800000"/>
            <a:headEnd/>
            <a:tailEnd/>
          </a:ln>
        </p:spPr>
        <p:txBody>
          <a:bodyPr/>
          <a:lstStyle/>
          <a:p>
            <a:endParaRPr lang="en-IE"/>
          </a:p>
        </p:txBody>
      </p:sp>
      <p:sp>
        <p:nvSpPr>
          <p:cNvPr id="18490" name="Rectangle 57"/>
          <p:cNvSpPr>
            <a:spLocks noChangeArrowheads="1"/>
          </p:cNvSpPr>
          <p:nvPr/>
        </p:nvSpPr>
        <p:spPr bwMode="auto">
          <a:xfrm>
            <a:off x="600075" y="3073400"/>
            <a:ext cx="39688" cy="98425"/>
          </a:xfrm>
          <a:prstGeom prst="rect">
            <a:avLst/>
          </a:prstGeom>
          <a:solidFill>
            <a:srgbClr val="000000"/>
          </a:solidFill>
          <a:ln w="9525">
            <a:noFill/>
            <a:miter lim="800000"/>
            <a:headEnd/>
            <a:tailEnd/>
          </a:ln>
        </p:spPr>
        <p:txBody>
          <a:bodyPr/>
          <a:lstStyle/>
          <a:p>
            <a:endParaRPr lang="en-IE"/>
          </a:p>
        </p:txBody>
      </p:sp>
      <p:sp>
        <p:nvSpPr>
          <p:cNvPr id="18491" name="Rectangle 58"/>
          <p:cNvSpPr>
            <a:spLocks noChangeArrowheads="1"/>
          </p:cNvSpPr>
          <p:nvPr/>
        </p:nvSpPr>
        <p:spPr bwMode="auto">
          <a:xfrm>
            <a:off x="600075" y="2874963"/>
            <a:ext cx="39688" cy="98425"/>
          </a:xfrm>
          <a:prstGeom prst="rect">
            <a:avLst/>
          </a:prstGeom>
          <a:solidFill>
            <a:srgbClr val="000000"/>
          </a:solidFill>
          <a:ln w="9525">
            <a:noFill/>
            <a:miter lim="800000"/>
            <a:headEnd/>
            <a:tailEnd/>
          </a:ln>
        </p:spPr>
        <p:txBody>
          <a:bodyPr/>
          <a:lstStyle/>
          <a:p>
            <a:endParaRPr lang="en-IE"/>
          </a:p>
        </p:txBody>
      </p:sp>
      <p:sp>
        <p:nvSpPr>
          <p:cNvPr id="18492" name="Rectangle 59"/>
          <p:cNvSpPr>
            <a:spLocks noChangeArrowheads="1"/>
          </p:cNvSpPr>
          <p:nvPr/>
        </p:nvSpPr>
        <p:spPr bwMode="auto">
          <a:xfrm>
            <a:off x="600075" y="2670175"/>
            <a:ext cx="39688" cy="100013"/>
          </a:xfrm>
          <a:prstGeom prst="rect">
            <a:avLst/>
          </a:prstGeom>
          <a:solidFill>
            <a:srgbClr val="000000"/>
          </a:solidFill>
          <a:ln w="9525">
            <a:noFill/>
            <a:miter lim="800000"/>
            <a:headEnd/>
            <a:tailEnd/>
          </a:ln>
        </p:spPr>
        <p:txBody>
          <a:bodyPr/>
          <a:lstStyle/>
          <a:p>
            <a:endParaRPr lang="en-IE"/>
          </a:p>
        </p:txBody>
      </p:sp>
      <p:sp>
        <p:nvSpPr>
          <p:cNvPr id="18493" name="Rectangle 60"/>
          <p:cNvSpPr>
            <a:spLocks noChangeArrowheads="1"/>
          </p:cNvSpPr>
          <p:nvPr/>
        </p:nvSpPr>
        <p:spPr bwMode="auto">
          <a:xfrm>
            <a:off x="600075" y="2471738"/>
            <a:ext cx="39688" cy="100012"/>
          </a:xfrm>
          <a:prstGeom prst="rect">
            <a:avLst/>
          </a:prstGeom>
          <a:solidFill>
            <a:srgbClr val="000000"/>
          </a:solidFill>
          <a:ln w="9525">
            <a:noFill/>
            <a:miter lim="800000"/>
            <a:headEnd/>
            <a:tailEnd/>
          </a:ln>
        </p:spPr>
        <p:txBody>
          <a:bodyPr/>
          <a:lstStyle/>
          <a:p>
            <a:endParaRPr lang="en-IE"/>
          </a:p>
        </p:txBody>
      </p:sp>
      <p:sp>
        <p:nvSpPr>
          <p:cNvPr id="18494" name="Freeform 61"/>
          <p:cNvSpPr>
            <a:spLocks/>
          </p:cNvSpPr>
          <p:nvPr/>
        </p:nvSpPr>
        <p:spPr bwMode="auto">
          <a:xfrm>
            <a:off x="600075" y="2351088"/>
            <a:ext cx="39688" cy="22225"/>
          </a:xfrm>
          <a:custGeom>
            <a:avLst/>
            <a:gdLst>
              <a:gd name="T0" fmla="*/ 0 w 25"/>
              <a:gd name="T1" fmla="*/ 35282188 h 14"/>
              <a:gd name="T2" fmla="*/ 0 w 25"/>
              <a:gd name="T3" fmla="*/ 10080625 h 14"/>
              <a:gd name="T4" fmla="*/ 0 w 25"/>
              <a:gd name="T5" fmla="*/ 10080625 h 14"/>
              <a:gd name="T6" fmla="*/ 0 w 25"/>
              <a:gd name="T7" fmla="*/ 0 h 14"/>
              <a:gd name="T8" fmla="*/ 32763238 w 25"/>
              <a:gd name="T9" fmla="*/ 10080625 h 14"/>
              <a:gd name="T10" fmla="*/ 63005494 w 25"/>
              <a:gd name="T11" fmla="*/ 10080625 h 14"/>
              <a:gd name="T12" fmla="*/ 63005494 w 25"/>
              <a:gd name="T13" fmla="*/ 35282188 h 14"/>
              <a:gd name="T14" fmla="*/ 0 w 25"/>
              <a:gd name="T15" fmla="*/ 35282188 h 14"/>
              <a:gd name="T16" fmla="*/ 0 60000 65536"/>
              <a:gd name="T17" fmla="*/ 0 60000 65536"/>
              <a:gd name="T18" fmla="*/ 0 60000 65536"/>
              <a:gd name="T19" fmla="*/ 0 60000 65536"/>
              <a:gd name="T20" fmla="*/ 0 60000 65536"/>
              <a:gd name="T21" fmla="*/ 0 60000 65536"/>
              <a:gd name="T22" fmla="*/ 0 60000 65536"/>
              <a:gd name="T23" fmla="*/ 0 60000 65536"/>
              <a:gd name="T24" fmla="*/ 0 w 25"/>
              <a:gd name="T25" fmla="*/ 0 h 14"/>
              <a:gd name="T26" fmla="*/ 25 w 25"/>
              <a:gd name="T27" fmla="*/ 14 h 1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 h="14">
                <a:moveTo>
                  <a:pt x="0" y="14"/>
                </a:moveTo>
                <a:lnTo>
                  <a:pt x="0" y="4"/>
                </a:lnTo>
                <a:lnTo>
                  <a:pt x="0" y="0"/>
                </a:lnTo>
                <a:lnTo>
                  <a:pt x="13" y="4"/>
                </a:lnTo>
                <a:lnTo>
                  <a:pt x="25" y="4"/>
                </a:lnTo>
                <a:lnTo>
                  <a:pt x="25" y="14"/>
                </a:lnTo>
                <a:lnTo>
                  <a:pt x="0" y="14"/>
                </a:lnTo>
                <a:close/>
              </a:path>
            </a:pathLst>
          </a:custGeom>
          <a:solidFill>
            <a:srgbClr val="000000"/>
          </a:solidFill>
          <a:ln w="9525">
            <a:noFill/>
            <a:round/>
            <a:headEnd/>
            <a:tailEnd/>
          </a:ln>
        </p:spPr>
        <p:txBody>
          <a:bodyPr/>
          <a:lstStyle/>
          <a:p>
            <a:endParaRPr lang="en-IE"/>
          </a:p>
        </p:txBody>
      </p:sp>
      <p:sp>
        <p:nvSpPr>
          <p:cNvPr id="18495" name="Freeform 62"/>
          <p:cNvSpPr>
            <a:spLocks/>
          </p:cNvSpPr>
          <p:nvPr/>
        </p:nvSpPr>
        <p:spPr bwMode="auto">
          <a:xfrm>
            <a:off x="600075" y="2305050"/>
            <a:ext cx="44450" cy="57150"/>
          </a:xfrm>
          <a:custGeom>
            <a:avLst/>
            <a:gdLst>
              <a:gd name="T0" fmla="*/ 0 w 28"/>
              <a:gd name="T1" fmla="*/ 73083738 h 36"/>
              <a:gd name="T2" fmla="*/ 12601575 w 28"/>
              <a:gd name="T3" fmla="*/ 15120938 h 36"/>
              <a:gd name="T4" fmla="*/ 12601575 w 28"/>
              <a:gd name="T5" fmla="*/ 15120938 h 36"/>
              <a:gd name="T6" fmla="*/ 12601575 w 28"/>
              <a:gd name="T7" fmla="*/ 7559675 h 36"/>
              <a:gd name="T8" fmla="*/ 12601575 w 28"/>
              <a:gd name="T9" fmla="*/ 0 h 36"/>
              <a:gd name="T10" fmla="*/ 37801550 w 28"/>
              <a:gd name="T11" fmla="*/ 25201563 h 36"/>
              <a:gd name="T12" fmla="*/ 70564375 w 28"/>
              <a:gd name="T13" fmla="*/ 32761238 h 36"/>
              <a:gd name="T14" fmla="*/ 63004700 w 28"/>
              <a:gd name="T15" fmla="*/ 90725625 h 36"/>
              <a:gd name="T16" fmla="*/ 32762825 w 28"/>
              <a:gd name="T17" fmla="*/ 83165950 h 36"/>
              <a:gd name="T18" fmla="*/ 0 w 28"/>
              <a:gd name="T19" fmla="*/ 73083738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36"/>
              <a:gd name="T32" fmla="*/ 28 w 28"/>
              <a:gd name="T33" fmla="*/ 36 h 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36">
                <a:moveTo>
                  <a:pt x="0" y="29"/>
                </a:moveTo>
                <a:lnTo>
                  <a:pt x="5" y="6"/>
                </a:lnTo>
                <a:lnTo>
                  <a:pt x="5" y="3"/>
                </a:lnTo>
                <a:lnTo>
                  <a:pt x="5" y="0"/>
                </a:lnTo>
                <a:lnTo>
                  <a:pt x="15" y="10"/>
                </a:lnTo>
                <a:lnTo>
                  <a:pt x="28" y="13"/>
                </a:lnTo>
                <a:lnTo>
                  <a:pt x="25" y="36"/>
                </a:lnTo>
                <a:lnTo>
                  <a:pt x="13" y="33"/>
                </a:lnTo>
                <a:lnTo>
                  <a:pt x="0" y="29"/>
                </a:lnTo>
                <a:close/>
              </a:path>
            </a:pathLst>
          </a:custGeom>
          <a:solidFill>
            <a:srgbClr val="000000"/>
          </a:solidFill>
          <a:ln w="9525">
            <a:noFill/>
            <a:round/>
            <a:headEnd/>
            <a:tailEnd/>
          </a:ln>
        </p:spPr>
        <p:txBody>
          <a:bodyPr/>
          <a:lstStyle/>
          <a:p>
            <a:endParaRPr lang="en-IE"/>
          </a:p>
        </p:txBody>
      </p:sp>
      <p:sp>
        <p:nvSpPr>
          <p:cNvPr id="18496" name="Freeform 63"/>
          <p:cNvSpPr>
            <a:spLocks/>
          </p:cNvSpPr>
          <p:nvPr/>
        </p:nvSpPr>
        <p:spPr bwMode="auto">
          <a:xfrm>
            <a:off x="608013" y="2268538"/>
            <a:ext cx="47625" cy="68262"/>
          </a:xfrm>
          <a:custGeom>
            <a:avLst/>
            <a:gdLst>
              <a:gd name="T0" fmla="*/ 0 w 30"/>
              <a:gd name="T1" fmla="*/ 57962375 h 43"/>
              <a:gd name="T2" fmla="*/ 32762825 w 30"/>
              <a:gd name="T3" fmla="*/ 7559620 h 43"/>
              <a:gd name="T4" fmla="*/ 32762825 w 30"/>
              <a:gd name="T5" fmla="*/ 7559620 h 43"/>
              <a:gd name="T6" fmla="*/ 32762825 w 30"/>
              <a:gd name="T7" fmla="*/ 7559620 h 43"/>
              <a:gd name="T8" fmla="*/ 37803138 w 30"/>
              <a:gd name="T9" fmla="*/ 0 h 43"/>
              <a:gd name="T10" fmla="*/ 57964388 w 30"/>
              <a:gd name="T11" fmla="*/ 32760998 h 43"/>
              <a:gd name="T12" fmla="*/ 75604688 w 30"/>
              <a:gd name="T13" fmla="*/ 57962375 h 43"/>
              <a:gd name="T14" fmla="*/ 50403125 w 30"/>
              <a:gd name="T15" fmla="*/ 108365131 h 43"/>
              <a:gd name="T16" fmla="*/ 25201563 w 30"/>
              <a:gd name="T17" fmla="*/ 83163753 h 43"/>
              <a:gd name="T18" fmla="*/ 0 w 30"/>
              <a:gd name="T19" fmla="*/ 57962375 h 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43"/>
              <a:gd name="T32" fmla="*/ 30 w 30"/>
              <a:gd name="T33" fmla="*/ 43 h 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43">
                <a:moveTo>
                  <a:pt x="0" y="23"/>
                </a:moveTo>
                <a:lnTo>
                  <a:pt x="13" y="3"/>
                </a:lnTo>
                <a:lnTo>
                  <a:pt x="15" y="0"/>
                </a:lnTo>
                <a:lnTo>
                  <a:pt x="23" y="13"/>
                </a:lnTo>
                <a:lnTo>
                  <a:pt x="30" y="23"/>
                </a:lnTo>
                <a:lnTo>
                  <a:pt x="20" y="43"/>
                </a:lnTo>
                <a:lnTo>
                  <a:pt x="10" y="33"/>
                </a:lnTo>
                <a:lnTo>
                  <a:pt x="0" y="23"/>
                </a:lnTo>
                <a:close/>
              </a:path>
            </a:pathLst>
          </a:custGeom>
          <a:solidFill>
            <a:srgbClr val="000000"/>
          </a:solidFill>
          <a:ln w="9525">
            <a:noFill/>
            <a:round/>
            <a:headEnd/>
            <a:tailEnd/>
          </a:ln>
        </p:spPr>
        <p:txBody>
          <a:bodyPr/>
          <a:lstStyle/>
          <a:p>
            <a:endParaRPr lang="en-IE"/>
          </a:p>
        </p:txBody>
      </p:sp>
      <p:sp>
        <p:nvSpPr>
          <p:cNvPr id="18497" name="Freeform 64"/>
          <p:cNvSpPr>
            <a:spLocks/>
          </p:cNvSpPr>
          <p:nvPr/>
        </p:nvSpPr>
        <p:spPr bwMode="auto">
          <a:xfrm>
            <a:off x="631825" y="2262188"/>
            <a:ext cx="28575" cy="47625"/>
          </a:xfrm>
          <a:custGeom>
            <a:avLst/>
            <a:gdLst>
              <a:gd name="T0" fmla="*/ 20161250 w 18"/>
              <a:gd name="T1" fmla="*/ 42843450 h 30"/>
              <a:gd name="T2" fmla="*/ 0 w 18"/>
              <a:gd name="T3" fmla="*/ 10080625 h 30"/>
              <a:gd name="T4" fmla="*/ 12599988 w 18"/>
              <a:gd name="T5" fmla="*/ 0 h 30"/>
              <a:gd name="T6" fmla="*/ 45362813 w 18"/>
              <a:gd name="T7" fmla="*/ 68045013 h 30"/>
              <a:gd name="T8" fmla="*/ 32761238 w 18"/>
              <a:gd name="T9" fmla="*/ 75604688 h 30"/>
              <a:gd name="T10" fmla="*/ 20161250 w 18"/>
              <a:gd name="T11" fmla="*/ 42843450 h 30"/>
              <a:gd name="T12" fmla="*/ 0 60000 65536"/>
              <a:gd name="T13" fmla="*/ 0 60000 65536"/>
              <a:gd name="T14" fmla="*/ 0 60000 65536"/>
              <a:gd name="T15" fmla="*/ 0 60000 65536"/>
              <a:gd name="T16" fmla="*/ 0 60000 65536"/>
              <a:gd name="T17" fmla="*/ 0 60000 65536"/>
              <a:gd name="T18" fmla="*/ 0 w 18"/>
              <a:gd name="T19" fmla="*/ 0 h 30"/>
              <a:gd name="T20" fmla="*/ 18 w 18"/>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18" h="30">
                <a:moveTo>
                  <a:pt x="8" y="17"/>
                </a:moveTo>
                <a:lnTo>
                  <a:pt x="0" y="4"/>
                </a:lnTo>
                <a:lnTo>
                  <a:pt x="5" y="0"/>
                </a:lnTo>
                <a:lnTo>
                  <a:pt x="18" y="27"/>
                </a:lnTo>
                <a:lnTo>
                  <a:pt x="13" y="30"/>
                </a:lnTo>
                <a:lnTo>
                  <a:pt x="8" y="17"/>
                </a:lnTo>
                <a:close/>
              </a:path>
            </a:pathLst>
          </a:custGeom>
          <a:solidFill>
            <a:srgbClr val="000000"/>
          </a:solidFill>
          <a:ln w="9525">
            <a:noFill/>
            <a:round/>
            <a:headEnd/>
            <a:tailEnd/>
          </a:ln>
        </p:spPr>
        <p:txBody>
          <a:bodyPr/>
          <a:lstStyle/>
          <a:p>
            <a:endParaRPr lang="en-IE"/>
          </a:p>
        </p:txBody>
      </p:sp>
      <p:sp>
        <p:nvSpPr>
          <p:cNvPr id="18498" name="Rectangle 65"/>
          <p:cNvSpPr>
            <a:spLocks noChangeArrowheads="1"/>
          </p:cNvSpPr>
          <p:nvPr/>
        </p:nvSpPr>
        <p:spPr bwMode="auto">
          <a:xfrm>
            <a:off x="722313" y="2236788"/>
            <a:ext cx="76200" cy="47625"/>
          </a:xfrm>
          <a:prstGeom prst="rect">
            <a:avLst/>
          </a:prstGeom>
          <a:solidFill>
            <a:srgbClr val="000000"/>
          </a:solidFill>
          <a:ln w="9525">
            <a:noFill/>
            <a:miter lim="800000"/>
            <a:headEnd/>
            <a:tailEnd/>
          </a:ln>
        </p:spPr>
        <p:txBody>
          <a:bodyPr/>
          <a:lstStyle/>
          <a:p>
            <a:endParaRPr lang="en-IE"/>
          </a:p>
        </p:txBody>
      </p:sp>
      <p:sp>
        <p:nvSpPr>
          <p:cNvPr id="18499" name="Rectangle 66"/>
          <p:cNvSpPr>
            <a:spLocks noChangeArrowheads="1"/>
          </p:cNvSpPr>
          <p:nvPr/>
        </p:nvSpPr>
        <p:spPr bwMode="auto">
          <a:xfrm>
            <a:off x="873125" y="2236788"/>
            <a:ext cx="74613" cy="47625"/>
          </a:xfrm>
          <a:prstGeom prst="rect">
            <a:avLst/>
          </a:prstGeom>
          <a:solidFill>
            <a:srgbClr val="000000"/>
          </a:solidFill>
          <a:ln w="9525">
            <a:noFill/>
            <a:miter lim="800000"/>
            <a:headEnd/>
            <a:tailEnd/>
          </a:ln>
        </p:spPr>
        <p:txBody>
          <a:bodyPr/>
          <a:lstStyle/>
          <a:p>
            <a:endParaRPr lang="en-IE"/>
          </a:p>
        </p:txBody>
      </p:sp>
      <p:sp>
        <p:nvSpPr>
          <p:cNvPr id="18500" name="Rectangle 67"/>
          <p:cNvSpPr>
            <a:spLocks noChangeArrowheads="1"/>
          </p:cNvSpPr>
          <p:nvPr/>
        </p:nvSpPr>
        <p:spPr bwMode="auto">
          <a:xfrm>
            <a:off x="1022350" y="2236788"/>
            <a:ext cx="79375" cy="47625"/>
          </a:xfrm>
          <a:prstGeom prst="rect">
            <a:avLst/>
          </a:prstGeom>
          <a:solidFill>
            <a:srgbClr val="000000"/>
          </a:solidFill>
          <a:ln w="9525">
            <a:noFill/>
            <a:miter lim="800000"/>
            <a:headEnd/>
            <a:tailEnd/>
          </a:ln>
        </p:spPr>
        <p:txBody>
          <a:bodyPr/>
          <a:lstStyle/>
          <a:p>
            <a:endParaRPr lang="en-IE"/>
          </a:p>
        </p:txBody>
      </p:sp>
      <p:sp>
        <p:nvSpPr>
          <p:cNvPr id="18501" name="Rectangle 68"/>
          <p:cNvSpPr>
            <a:spLocks noChangeArrowheads="1"/>
          </p:cNvSpPr>
          <p:nvPr/>
        </p:nvSpPr>
        <p:spPr bwMode="auto">
          <a:xfrm>
            <a:off x="1176338" y="2236788"/>
            <a:ext cx="74612" cy="47625"/>
          </a:xfrm>
          <a:prstGeom prst="rect">
            <a:avLst/>
          </a:prstGeom>
          <a:solidFill>
            <a:srgbClr val="000000"/>
          </a:solidFill>
          <a:ln w="9525">
            <a:noFill/>
            <a:miter lim="800000"/>
            <a:headEnd/>
            <a:tailEnd/>
          </a:ln>
        </p:spPr>
        <p:txBody>
          <a:bodyPr/>
          <a:lstStyle/>
          <a:p>
            <a:endParaRPr lang="en-IE"/>
          </a:p>
        </p:txBody>
      </p:sp>
      <p:sp>
        <p:nvSpPr>
          <p:cNvPr id="18502" name="Rectangle 69"/>
          <p:cNvSpPr>
            <a:spLocks noChangeArrowheads="1"/>
          </p:cNvSpPr>
          <p:nvPr/>
        </p:nvSpPr>
        <p:spPr bwMode="auto">
          <a:xfrm>
            <a:off x="1325563" y="2236788"/>
            <a:ext cx="74612" cy="47625"/>
          </a:xfrm>
          <a:prstGeom prst="rect">
            <a:avLst/>
          </a:prstGeom>
          <a:solidFill>
            <a:srgbClr val="000000"/>
          </a:solidFill>
          <a:ln w="9525">
            <a:noFill/>
            <a:miter lim="800000"/>
            <a:headEnd/>
            <a:tailEnd/>
          </a:ln>
        </p:spPr>
        <p:txBody>
          <a:bodyPr/>
          <a:lstStyle/>
          <a:p>
            <a:endParaRPr lang="en-IE"/>
          </a:p>
        </p:txBody>
      </p:sp>
      <p:sp>
        <p:nvSpPr>
          <p:cNvPr id="18503" name="Rectangle 70"/>
          <p:cNvSpPr>
            <a:spLocks noChangeArrowheads="1"/>
          </p:cNvSpPr>
          <p:nvPr/>
        </p:nvSpPr>
        <p:spPr bwMode="auto">
          <a:xfrm>
            <a:off x="1479550" y="2236788"/>
            <a:ext cx="74613" cy="47625"/>
          </a:xfrm>
          <a:prstGeom prst="rect">
            <a:avLst/>
          </a:prstGeom>
          <a:solidFill>
            <a:srgbClr val="000000"/>
          </a:solidFill>
          <a:ln w="9525">
            <a:noFill/>
            <a:miter lim="800000"/>
            <a:headEnd/>
            <a:tailEnd/>
          </a:ln>
        </p:spPr>
        <p:txBody>
          <a:bodyPr/>
          <a:lstStyle/>
          <a:p>
            <a:endParaRPr lang="en-IE"/>
          </a:p>
        </p:txBody>
      </p:sp>
      <p:sp>
        <p:nvSpPr>
          <p:cNvPr id="18504" name="Rectangle 71"/>
          <p:cNvSpPr>
            <a:spLocks noChangeArrowheads="1"/>
          </p:cNvSpPr>
          <p:nvPr/>
        </p:nvSpPr>
        <p:spPr bwMode="auto">
          <a:xfrm>
            <a:off x="1628775" y="2236788"/>
            <a:ext cx="76200" cy="47625"/>
          </a:xfrm>
          <a:prstGeom prst="rect">
            <a:avLst/>
          </a:prstGeom>
          <a:solidFill>
            <a:srgbClr val="000000"/>
          </a:solidFill>
          <a:ln w="9525">
            <a:noFill/>
            <a:miter lim="800000"/>
            <a:headEnd/>
            <a:tailEnd/>
          </a:ln>
        </p:spPr>
        <p:txBody>
          <a:bodyPr/>
          <a:lstStyle/>
          <a:p>
            <a:endParaRPr lang="en-IE"/>
          </a:p>
        </p:txBody>
      </p:sp>
      <p:sp>
        <p:nvSpPr>
          <p:cNvPr id="18505" name="Rectangle 72"/>
          <p:cNvSpPr>
            <a:spLocks noChangeArrowheads="1"/>
          </p:cNvSpPr>
          <p:nvPr/>
        </p:nvSpPr>
        <p:spPr bwMode="auto">
          <a:xfrm>
            <a:off x="1779588" y="2236788"/>
            <a:ext cx="77787" cy="47625"/>
          </a:xfrm>
          <a:prstGeom prst="rect">
            <a:avLst/>
          </a:prstGeom>
          <a:solidFill>
            <a:srgbClr val="000000"/>
          </a:solidFill>
          <a:ln w="9525">
            <a:noFill/>
            <a:miter lim="800000"/>
            <a:headEnd/>
            <a:tailEnd/>
          </a:ln>
        </p:spPr>
        <p:txBody>
          <a:bodyPr/>
          <a:lstStyle/>
          <a:p>
            <a:endParaRPr lang="en-IE"/>
          </a:p>
        </p:txBody>
      </p:sp>
      <p:sp>
        <p:nvSpPr>
          <p:cNvPr id="18506" name="Rectangle 73"/>
          <p:cNvSpPr>
            <a:spLocks noChangeArrowheads="1"/>
          </p:cNvSpPr>
          <p:nvPr/>
        </p:nvSpPr>
        <p:spPr bwMode="auto">
          <a:xfrm>
            <a:off x="1933575" y="2236788"/>
            <a:ext cx="74613" cy="47625"/>
          </a:xfrm>
          <a:prstGeom prst="rect">
            <a:avLst/>
          </a:prstGeom>
          <a:solidFill>
            <a:srgbClr val="000000"/>
          </a:solidFill>
          <a:ln w="9525">
            <a:noFill/>
            <a:miter lim="800000"/>
            <a:headEnd/>
            <a:tailEnd/>
          </a:ln>
        </p:spPr>
        <p:txBody>
          <a:bodyPr/>
          <a:lstStyle/>
          <a:p>
            <a:endParaRPr lang="en-IE"/>
          </a:p>
        </p:txBody>
      </p:sp>
      <p:sp>
        <p:nvSpPr>
          <p:cNvPr id="18507" name="Rectangle 74"/>
          <p:cNvSpPr>
            <a:spLocks noChangeArrowheads="1"/>
          </p:cNvSpPr>
          <p:nvPr/>
        </p:nvSpPr>
        <p:spPr bwMode="auto">
          <a:xfrm>
            <a:off x="2082800" y="2236788"/>
            <a:ext cx="74613" cy="47625"/>
          </a:xfrm>
          <a:prstGeom prst="rect">
            <a:avLst/>
          </a:prstGeom>
          <a:solidFill>
            <a:srgbClr val="000000"/>
          </a:solidFill>
          <a:ln w="9525">
            <a:noFill/>
            <a:miter lim="800000"/>
            <a:headEnd/>
            <a:tailEnd/>
          </a:ln>
        </p:spPr>
        <p:txBody>
          <a:bodyPr/>
          <a:lstStyle/>
          <a:p>
            <a:endParaRPr lang="en-IE"/>
          </a:p>
        </p:txBody>
      </p:sp>
      <p:sp>
        <p:nvSpPr>
          <p:cNvPr id="18508" name="Rectangle 75"/>
          <p:cNvSpPr>
            <a:spLocks noChangeArrowheads="1"/>
          </p:cNvSpPr>
          <p:nvPr/>
        </p:nvSpPr>
        <p:spPr bwMode="auto">
          <a:xfrm>
            <a:off x="2236788" y="2236788"/>
            <a:ext cx="74612" cy="47625"/>
          </a:xfrm>
          <a:prstGeom prst="rect">
            <a:avLst/>
          </a:prstGeom>
          <a:solidFill>
            <a:srgbClr val="000000"/>
          </a:solidFill>
          <a:ln w="9525">
            <a:noFill/>
            <a:miter lim="800000"/>
            <a:headEnd/>
            <a:tailEnd/>
          </a:ln>
        </p:spPr>
        <p:txBody>
          <a:bodyPr/>
          <a:lstStyle/>
          <a:p>
            <a:endParaRPr lang="en-IE"/>
          </a:p>
        </p:txBody>
      </p:sp>
      <p:sp>
        <p:nvSpPr>
          <p:cNvPr id="18509" name="Rectangle 76"/>
          <p:cNvSpPr>
            <a:spLocks noChangeArrowheads="1"/>
          </p:cNvSpPr>
          <p:nvPr/>
        </p:nvSpPr>
        <p:spPr bwMode="auto">
          <a:xfrm>
            <a:off x="2386013" y="2236788"/>
            <a:ext cx="74612" cy="47625"/>
          </a:xfrm>
          <a:prstGeom prst="rect">
            <a:avLst/>
          </a:prstGeom>
          <a:solidFill>
            <a:srgbClr val="000000"/>
          </a:solidFill>
          <a:ln w="9525">
            <a:noFill/>
            <a:miter lim="800000"/>
            <a:headEnd/>
            <a:tailEnd/>
          </a:ln>
        </p:spPr>
        <p:txBody>
          <a:bodyPr/>
          <a:lstStyle/>
          <a:p>
            <a:endParaRPr lang="en-IE"/>
          </a:p>
        </p:txBody>
      </p:sp>
      <p:sp>
        <p:nvSpPr>
          <p:cNvPr id="18510" name="Rectangle 77"/>
          <p:cNvSpPr>
            <a:spLocks noChangeArrowheads="1"/>
          </p:cNvSpPr>
          <p:nvPr/>
        </p:nvSpPr>
        <p:spPr bwMode="auto">
          <a:xfrm>
            <a:off x="2535238" y="2236788"/>
            <a:ext cx="79375" cy="47625"/>
          </a:xfrm>
          <a:prstGeom prst="rect">
            <a:avLst/>
          </a:prstGeom>
          <a:solidFill>
            <a:srgbClr val="000000"/>
          </a:solidFill>
          <a:ln w="9525">
            <a:noFill/>
            <a:miter lim="800000"/>
            <a:headEnd/>
            <a:tailEnd/>
          </a:ln>
        </p:spPr>
        <p:txBody>
          <a:bodyPr/>
          <a:lstStyle/>
          <a:p>
            <a:endParaRPr lang="en-IE"/>
          </a:p>
        </p:txBody>
      </p:sp>
      <p:sp>
        <p:nvSpPr>
          <p:cNvPr id="18511" name="Rectangle 78"/>
          <p:cNvSpPr>
            <a:spLocks noChangeArrowheads="1"/>
          </p:cNvSpPr>
          <p:nvPr/>
        </p:nvSpPr>
        <p:spPr bwMode="auto">
          <a:xfrm>
            <a:off x="2689225" y="2236788"/>
            <a:ext cx="74613" cy="47625"/>
          </a:xfrm>
          <a:prstGeom prst="rect">
            <a:avLst/>
          </a:prstGeom>
          <a:solidFill>
            <a:srgbClr val="000000"/>
          </a:solidFill>
          <a:ln w="9525">
            <a:noFill/>
            <a:miter lim="800000"/>
            <a:headEnd/>
            <a:tailEnd/>
          </a:ln>
        </p:spPr>
        <p:txBody>
          <a:bodyPr/>
          <a:lstStyle/>
          <a:p>
            <a:endParaRPr lang="en-IE"/>
          </a:p>
        </p:txBody>
      </p:sp>
      <p:sp>
        <p:nvSpPr>
          <p:cNvPr id="18512" name="Rectangle 79"/>
          <p:cNvSpPr>
            <a:spLocks noChangeArrowheads="1"/>
          </p:cNvSpPr>
          <p:nvPr/>
        </p:nvSpPr>
        <p:spPr bwMode="auto">
          <a:xfrm>
            <a:off x="2840038" y="2236788"/>
            <a:ext cx="74612" cy="47625"/>
          </a:xfrm>
          <a:prstGeom prst="rect">
            <a:avLst/>
          </a:prstGeom>
          <a:solidFill>
            <a:srgbClr val="000000"/>
          </a:solidFill>
          <a:ln w="9525">
            <a:noFill/>
            <a:miter lim="800000"/>
            <a:headEnd/>
            <a:tailEnd/>
          </a:ln>
        </p:spPr>
        <p:txBody>
          <a:bodyPr/>
          <a:lstStyle/>
          <a:p>
            <a:endParaRPr lang="en-IE"/>
          </a:p>
        </p:txBody>
      </p:sp>
      <p:sp>
        <p:nvSpPr>
          <p:cNvPr id="18513" name="Rectangle 80"/>
          <p:cNvSpPr>
            <a:spLocks noChangeArrowheads="1"/>
          </p:cNvSpPr>
          <p:nvPr/>
        </p:nvSpPr>
        <p:spPr bwMode="auto">
          <a:xfrm>
            <a:off x="2992438" y="2236788"/>
            <a:ext cx="76200" cy="47625"/>
          </a:xfrm>
          <a:prstGeom prst="rect">
            <a:avLst/>
          </a:prstGeom>
          <a:solidFill>
            <a:srgbClr val="000000"/>
          </a:solidFill>
          <a:ln w="9525">
            <a:noFill/>
            <a:miter lim="800000"/>
            <a:headEnd/>
            <a:tailEnd/>
          </a:ln>
        </p:spPr>
        <p:txBody>
          <a:bodyPr/>
          <a:lstStyle/>
          <a:p>
            <a:endParaRPr lang="en-IE"/>
          </a:p>
        </p:txBody>
      </p:sp>
      <p:sp>
        <p:nvSpPr>
          <p:cNvPr id="18514" name="Rectangle 81"/>
          <p:cNvSpPr>
            <a:spLocks noChangeArrowheads="1"/>
          </p:cNvSpPr>
          <p:nvPr/>
        </p:nvSpPr>
        <p:spPr bwMode="auto">
          <a:xfrm>
            <a:off x="3143250" y="2236788"/>
            <a:ext cx="74613" cy="47625"/>
          </a:xfrm>
          <a:prstGeom prst="rect">
            <a:avLst/>
          </a:prstGeom>
          <a:solidFill>
            <a:srgbClr val="000000"/>
          </a:solidFill>
          <a:ln w="9525">
            <a:noFill/>
            <a:miter lim="800000"/>
            <a:headEnd/>
            <a:tailEnd/>
          </a:ln>
        </p:spPr>
        <p:txBody>
          <a:bodyPr/>
          <a:lstStyle/>
          <a:p>
            <a:endParaRPr lang="en-IE"/>
          </a:p>
        </p:txBody>
      </p:sp>
      <p:sp>
        <p:nvSpPr>
          <p:cNvPr id="18515" name="Rectangle 82"/>
          <p:cNvSpPr>
            <a:spLocks noChangeArrowheads="1"/>
          </p:cNvSpPr>
          <p:nvPr/>
        </p:nvSpPr>
        <p:spPr bwMode="auto">
          <a:xfrm>
            <a:off x="3292475" y="2236788"/>
            <a:ext cx="79375" cy="47625"/>
          </a:xfrm>
          <a:prstGeom prst="rect">
            <a:avLst/>
          </a:prstGeom>
          <a:solidFill>
            <a:srgbClr val="000000"/>
          </a:solidFill>
          <a:ln w="9525">
            <a:noFill/>
            <a:miter lim="800000"/>
            <a:headEnd/>
            <a:tailEnd/>
          </a:ln>
        </p:spPr>
        <p:txBody>
          <a:bodyPr/>
          <a:lstStyle/>
          <a:p>
            <a:endParaRPr lang="en-IE"/>
          </a:p>
        </p:txBody>
      </p:sp>
      <p:sp>
        <p:nvSpPr>
          <p:cNvPr id="18516" name="Freeform 83"/>
          <p:cNvSpPr>
            <a:spLocks/>
          </p:cNvSpPr>
          <p:nvPr/>
        </p:nvSpPr>
        <p:spPr bwMode="auto">
          <a:xfrm>
            <a:off x="3430588" y="2252663"/>
            <a:ext cx="42862" cy="57150"/>
          </a:xfrm>
          <a:custGeom>
            <a:avLst/>
            <a:gdLst>
              <a:gd name="T0" fmla="*/ 37801109 w 27"/>
              <a:gd name="T1" fmla="*/ 0 h 36"/>
              <a:gd name="T2" fmla="*/ 63002378 w 27"/>
              <a:gd name="T3" fmla="*/ 25201563 h 36"/>
              <a:gd name="T4" fmla="*/ 63002378 w 27"/>
              <a:gd name="T5" fmla="*/ 25201563 h 36"/>
              <a:gd name="T6" fmla="*/ 63002378 w 27"/>
              <a:gd name="T7" fmla="*/ 25201563 h 36"/>
              <a:gd name="T8" fmla="*/ 68042631 w 27"/>
              <a:gd name="T9" fmla="*/ 32761238 h 36"/>
              <a:gd name="T10" fmla="*/ 42841363 w 27"/>
              <a:gd name="T11" fmla="*/ 57962800 h 36"/>
              <a:gd name="T12" fmla="*/ 25201269 w 27"/>
              <a:gd name="T13" fmla="*/ 90725625 h 36"/>
              <a:gd name="T14" fmla="*/ 0 w 27"/>
              <a:gd name="T15" fmla="*/ 65524063 h 36"/>
              <a:gd name="T16" fmla="*/ 37801109 w 27"/>
              <a:gd name="T17" fmla="*/ 0 h 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36"/>
              <a:gd name="T29" fmla="*/ 27 w 27"/>
              <a:gd name="T30" fmla="*/ 36 h 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36">
                <a:moveTo>
                  <a:pt x="15" y="0"/>
                </a:moveTo>
                <a:lnTo>
                  <a:pt x="25" y="10"/>
                </a:lnTo>
                <a:lnTo>
                  <a:pt x="27" y="13"/>
                </a:lnTo>
                <a:lnTo>
                  <a:pt x="17" y="23"/>
                </a:lnTo>
                <a:lnTo>
                  <a:pt x="10" y="36"/>
                </a:lnTo>
                <a:lnTo>
                  <a:pt x="0" y="26"/>
                </a:lnTo>
                <a:lnTo>
                  <a:pt x="15" y="0"/>
                </a:lnTo>
                <a:close/>
              </a:path>
            </a:pathLst>
          </a:custGeom>
          <a:solidFill>
            <a:srgbClr val="000000"/>
          </a:solidFill>
          <a:ln w="9525">
            <a:noFill/>
            <a:round/>
            <a:headEnd/>
            <a:tailEnd/>
          </a:ln>
        </p:spPr>
        <p:txBody>
          <a:bodyPr/>
          <a:lstStyle/>
          <a:p>
            <a:endParaRPr lang="en-IE"/>
          </a:p>
        </p:txBody>
      </p:sp>
      <p:sp>
        <p:nvSpPr>
          <p:cNvPr id="18517" name="Freeform 84"/>
          <p:cNvSpPr>
            <a:spLocks/>
          </p:cNvSpPr>
          <p:nvPr/>
        </p:nvSpPr>
        <p:spPr bwMode="auto">
          <a:xfrm>
            <a:off x="3441700" y="2273300"/>
            <a:ext cx="52388" cy="63500"/>
          </a:xfrm>
          <a:custGeom>
            <a:avLst/>
            <a:gdLst>
              <a:gd name="T0" fmla="*/ 50403606 w 33"/>
              <a:gd name="T1" fmla="*/ 0 h 40"/>
              <a:gd name="T2" fmla="*/ 75605409 w 33"/>
              <a:gd name="T3" fmla="*/ 50403125 h 40"/>
              <a:gd name="T4" fmla="*/ 75605409 w 33"/>
              <a:gd name="T5" fmla="*/ 50403125 h 40"/>
              <a:gd name="T6" fmla="*/ 75605409 w 33"/>
              <a:gd name="T7" fmla="*/ 57962800 h 40"/>
              <a:gd name="T8" fmla="*/ 83166744 w 33"/>
              <a:gd name="T9" fmla="*/ 65524063 h 40"/>
              <a:gd name="T10" fmla="*/ 50403606 w 33"/>
              <a:gd name="T11" fmla="*/ 75604688 h 40"/>
              <a:gd name="T12" fmla="*/ 25201803 w 33"/>
              <a:gd name="T13" fmla="*/ 100806250 h 40"/>
              <a:gd name="T14" fmla="*/ 0 w 33"/>
              <a:gd name="T15" fmla="*/ 50403125 h 40"/>
              <a:gd name="T16" fmla="*/ 25201803 w 33"/>
              <a:gd name="T17" fmla="*/ 25201563 h 40"/>
              <a:gd name="T18" fmla="*/ 50403606 w 33"/>
              <a:gd name="T19" fmla="*/ 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
              <a:gd name="T31" fmla="*/ 0 h 40"/>
              <a:gd name="T32" fmla="*/ 33 w 33"/>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 h="40">
                <a:moveTo>
                  <a:pt x="20" y="0"/>
                </a:moveTo>
                <a:lnTo>
                  <a:pt x="30" y="20"/>
                </a:lnTo>
                <a:lnTo>
                  <a:pt x="30" y="23"/>
                </a:lnTo>
                <a:lnTo>
                  <a:pt x="33" y="26"/>
                </a:lnTo>
                <a:lnTo>
                  <a:pt x="20" y="30"/>
                </a:lnTo>
                <a:lnTo>
                  <a:pt x="10" y="40"/>
                </a:lnTo>
                <a:lnTo>
                  <a:pt x="0" y="20"/>
                </a:lnTo>
                <a:lnTo>
                  <a:pt x="10" y="10"/>
                </a:lnTo>
                <a:lnTo>
                  <a:pt x="20" y="0"/>
                </a:lnTo>
                <a:close/>
              </a:path>
            </a:pathLst>
          </a:custGeom>
          <a:solidFill>
            <a:srgbClr val="000000"/>
          </a:solidFill>
          <a:ln w="9525">
            <a:noFill/>
            <a:round/>
            <a:headEnd/>
            <a:tailEnd/>
          </a:ln>
        </p:spPr>
        <p:txBody>
          <a:bodyPr/>
          <a:lstStyle/>
          <a:p>
            <a:endParaRPr lang="en-IE"/>
          </a:p>
        </p:txBody>
      </p:sp>
      <p:sp>
        <p:nvSpPr>
          <p:cNvPr id="18518" name="Freeform 85"/>
          <p:cNvSpPr>
            <a:spLocks/>
          </p:cNvSpPr>
          <p:nvPr/>
        </p:nvSpPr>
        <p:spPr bwMode="auto">
          <a:xfrm>
            <a:off x="3454400" y="2314575"/>
            <a:ext cx="42863" cy="47625"/>
          </a:xfrm>
          <a:custGeom>
            <a:avLst/>
            <a:gdLst>
              <a:gd name="T0" fmla="*/ 30242228 w 27"/>
              <a:gd name="T1" fmla="*/ 10080625 h 30"/>
              <a:gd name="T2" fmla="*/ 63005435 w 27"/>
              <a:gd name="T3" fmla="*/ 0 h 30"/>
              <a:gd name="T4" fmla="*/ 68045806 w 27"/>
              <a:gd name="T5" fmla="*/ 57964388 h 30"/>
              <a:gd name="T6" fmla="*/ 12601722 w 27"/>
              <a:gd name="T7" fmla="*/ 75604688 h 30"/>
              <a:gd name="T8" fmla="*/ 0 w 27"/>
              <a:gd name="T9" fmla="*/ 17641888 h 30"/>
              <a:gd name="T10" fmla="*/ 30242228 w 27"/>
              <a:gd name="T11" fmla="*/ 10080625 h 30"/>
              <a:gd name="T12" fmla="*/ 0 60000 65536"/>
              <a:gd name="T13" fmla="*/ 0 60000 65536"/>
              <a:gd name="T14" fmla="*/ 0 60000 65536"/>
              <a:gd name="T15" fmla="*/ 0 60000 65536"/>
              <a:gd name="T16" fmla="*/ 0 60000 65536"/>
              <a:gd name="T17" fmla="*/ 0 60000 65536"/>
              <a:gd name="T18" fmla="*/ 0 w 27"/>
              <a:gd name="T19" fmla="*/ 0 h 30"/>
              <a:gd name="T20" fmla="*/ 27 w 27"/>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27" h="30">
                <a:moveTo>
                  <a:pt x="12" y="4"/>
                </a:moveTo>
                <a:lnTo>
                  <a:pt x="25" y="0"/>
                </a:lnTo>
                <a:lnTo>
                  <a:pt x="27" y="23"/>
                </a:lnTo>
                <a:lnTo>
                  <a:pt x="5" y="30"/>
                </a:lnTo>
                <a:lnTo>
                  <a:pt x="0" y="7"/>
                </a:lnTo>
                <a:lnTo>
                  <a:pt x="12" y="4"/>
                </a:lnTo>
                <a:close/>
              </a:path>
            </a:pathLst>
          </a:custGeom>
          <a:solidFill>
            <a:srgbClr val="000000"/>
          </a:solidFill>
          <a:ln w="9525">
            <a:noFill/>
            <a:round/>
            <a:headEnd/>
            <a:tailEnd/>
          </a:ln>
        </p:spPr>
        <p:txBody>
          <a:bodyPr/>
          <a:lstStyle/>
          <a:p>
            <a:endParaRPr lang="en-IE"/>
          </a:p>
        </p:txBody>
      </p:sp>
      <p:sp>
        <p:nvSpPr>
          <p:cNvPr id="18519" name="Rectangle 86"/>
          <p:cNvSpPr>
            <a:spLocks noChangeArrowheads="1"/>
          </p:cNvSpPr>
          <p:nvPr/>
        </p:nvSpPr>
        <p:spPr bwMode="auto">
          <a:xfrm>
            <a:off x="3462338" y="2455863"/>
            <a:ext cx="34925" cy="104775"/>
          </a:xfrm>
          <a:prstGeom prst="rect">
            <a:avLst/>
          </a:prstGeom>
          <a:solidFill>
            <a:srgbClr val="000000"/>
          </a:solidFill>
          <a:ln w="9525">
            <a:noFill/>
            <a:miter lim="800000"/>
            <a:headEnd/>
            <a:tailEnd/>
          </a:ln>
        </p:spPr>
        <p:txBody>
          <a:bodyPr/>
          <a:lstStyle/>
          <a:p>
            <a:endParaRPr lang="en-IE"/>
          </a:p>
        </p:txBody>
      </p:sp>
      <p:sp>
        <p:nvSpPr>
          <p:cNvPr id="18520" name="Rectangle 87"/>
          <p:cNvSpPr>
            <a:spLocks noChangeArrowheads="1"/>
          </p:cNvSpPr>
          <p:nvPr/>
        </p:nvSpPr>
        <p:spPr bwMode="auto">
          <a:xfrm>
            <a:off x="3462338" y="2660650"/>
            <a:ext cx="34925" cy="98425"/>
          </a:xfrm>
          <a:prstGeom prst="rect">
            <a:avLst/>
          </a:prstGeom>
          <a:solidFill>
            <a:srgbClr val="000000"/>
          </a:solidFill>
          <a:ln w="9525">
            <a:noFill/>
            <a:miter lim="800000"/>
            <a:headEnd/>
            <a:tailEnd/>
          </a:ln>
        </p:spPr>
        <p:txBody>
          <a:bodyPr/>
          <a:lstStyle/>
          <a:p>
            <a:endParaRPr lang="en-IE"/>
          </a:p>
        </p:txBody>
      </p:sp>
      <p:sp>
        <p:nvSpPr>
          <p:cNvPr id="18521" name="Rectangle 88"/>
          <p:cNvSpPr>
            <a:spLocks noChangeArrowheads="1"/>
          </p:cNvSpPr>
          <p:nvPr/>
        </p:nvSpPr>
        <p:spPr bwMode="auto">
          <a:xfrm>
            <a:off x="3462338" y="2859088"/>
            <a:ext cx="34925" cy="98425"/>
          </a:xfrm>
          <a:prstGeom prst="rect">
            <a:avLst/>
          </a:prstGeom>
          <a:solidFill>
            <a:srgbClr val="000000"/>
          </a:solidFill>
          <a:ln w="9525">
            <a:noFill/>
            <a:miter lim="800000"/>
            <a:headEnd/>
            <a:tailEnd/>
          </a:ln>
        </p:spPr>
        <p:txBody>
          <a:bodyPr/>
          <a:lstStyle/>
          <a:p>
            <a:endParaRPr lang="en-IE"/>
          </a:p>
        </p:txBody>
      </p:sp>
      <p:sp>
        <p:nvSpPr>
          <p:cNvPr id="18522" name="Rectangle 89"/>
          <p:cNvSpPr>
            <a:spLocks noChangeArrowheads="1"/>
          </p:cNvSpPr>
          <p:nvPr/>
        </p:nvSpPr>
        <p:spPr bwMode="auto">
          <a:xfrm>
            <a:off x="3462338" y="3062288"/>
            <a:ext cx="34925" cy="100012"/>
          </a:xfrm>
          <a:prstGeom prst="rect">
            <a:avLst/>
          </a:prstGeom>
          <a:solidFill>
            <a:srgbClr val="000000"/>
          </a:solidFill>
          <a:ln w="9525">
            <a:noFill/>
            <a:miter lim="800000"/>
            <a:headEnd/>
            <a:tailEnd/>
          </a:ln>
        </p:spPr>
        <p:txBody>
          <a:bodyPr/>
          <a:lstStyle/>
          <a:p>
            <a:endParaRPr lang="en-IE"/>
          </a:p>
        </p:txBody>
      </p:sp>
      <p:sp>
        <p:nvSpPr>
          <p:cNvPr id="18523" name="Rectangle 90"/>
          <p:cNvSpPr>
            <a:spLocks noChangeArrowheads="1"/>
          </p:cNvSpPr>
          <p:nvPr/>
        </p:nvSpPr>
        <p:spPr bwMode="auto">
          <a:xfrm>
            <a:off x="3462338" y="3260725"/>
            <a:ext cx="34925" cy="100013"/>
          </a:xfrm>
          <a:prstGeom prst="rect">
            <a:avLst/>
          </a:prstGeom>
          <a:solidFill>
            <a:srgbClr val="000000"/>
          </a:solidFill>
          <a:ln w="9525">
            <a:noFill/>
            <a:miter lim="800000"/>
            <a:headEnd/>
            <a:tailEnd/>
          </a:ln>
        </p:spPr>
        <p:txBody>
          <a:bodyPr/>
          <a:lstStyle/>
          <a:p>
            <a:endParaRPr lang="en-IE"/>
          </a:p>
        </p:txBody>
      </p:sp>
      <p:sp>
        <p:nvSpPr>
          <p:cNvPr id="18524" name="Rectangle 91"/>
          <p:cNvSpPr>
            <a:spLocks noChangeArrowheads="1"/>
          </p:cNvSpPr>
          <p:nvPr/>
        </p:nvSpPr>
        <p:spPr bwMode="auto">
          <a:xfrm>
            <a:off x="3462338" y="3460750"/>
            <a:ext cx="34925" cy="103188"/>
          </a:xfrm>
          <a:prstGeom prst="rect">
            <a:avLst/>
          </a:prstGeom>
          <a:solidFill>
            <a:srgbClr val="000000"/>
          </a:solidFill>
          <a:ln w="9525">
            <a:noFill/>
            <a:miter lim="800000"/>
            <a:headEnd/>
            <a:tailEnd/>
          </a:ln>
        </p:spPr>
        <p:txBody>
          <a:bodyPr/>
          <a:lstStyle/>
          <a:p>
            <a:endParaRPr lang="en-IE"/>
          </a:p>
        </p:txBody>
      </p:sp>
      <p:sp>
        <p:nvSpPr>
          <p:cNvPr id="18525" name="Rectangle 92"/>
          <p:cNvSpPr>
            <a:spLocks noChangeArrowheads="1"/>
          </p:cNvSpPr>
          <p:nvPr/>
        </p:nvSpPr>
        <p:spPr bwMode="auto">
          <a:xfrm>
            <a:off x="3462338" y="3663950"/>
            <a:ext cx="34925" cy="100013"/>
          </a:xfrm>
          <a:prstGeom prst="rect">
            <a:avLst/>
          </a:prstGeom>
          <a:solidFill>
            <a:srgbClr val="000000"/>
          </a:solidFill>
          <a:ln w="9525">
            <a:noFill/>
            <a:miter lim="800000"/>
            <a:headEnd/>
            <a:tailEnd/>
          </a:ln>
        </p:spPr>
        <p:txBody>
          <a:bodyPr/>
          <a:lstStyle/>
          <a:p>
            <a:endParaRPr lang="en-IE"/>
          </a:p>
        </p:txBody>
      </p:sp>
      <p:sp>
        <p:nvSpPr>
          <p:cNvPr id="18526" name="Rectangle 93"/>
          <p:cNvSpPr>
            <a:spLocks noChangeArrowheads="1"/>
          </p:cNvSpPr>
          <p:nvPr/>
        </p:nvSpPr>
        <p:spPr bwMode="auto">
          <a:xfrm>
            <a:off x="3462338" y="3862388"/>
            <a:ext cx="34925" cy="100012"/>
          </a:xfrm>
          <a:prstGeom prst="rect">
            <a:avLst/>
          </a:prstGeom>
          <a:solidFill>
            <a:srgbClr val="000000"/>
          </a:solidFill>
          <a:ln w="9525">
            <a:noFill/>
            <a:miter lim="800000"/>
            <a:headEnd/>
            <a:tailEnd/>
          </a:ln>
        </p:spPr>
        <p:txBody>
          <a:bodyPr/>
          <a:lstStyle/>
          <a:p>
            <a:endParaRPr lang="en-IE"/>
          </a:p>
        </p:txBody>
      </p:sp>
      <p:sp>
        <p:nvSpPr>
          <p:cNvPr id="18527" name="Rectangle 94"/>
          <p:cNvSpPr>
            <a:spLocks noChangeArrowheads="1"/>
          </p:cNvSpPr>
          <p:nvPr/>
        </p:nvSpPr>
        <p:spPr bwMode="auto">
          <a:xfrm>
            <a:off x="3462338" y="4067175"/>
            <a:ext cx="34925" cy="98425"/>
          </a:xfrm>
          <a:prstGeom prst="rect">
            <a:avLst/>
          </a:prstGeom>
          <a:solidFill>
            <a:srgbClr val="000000"/>
          </a:solidFill>
          <a:ln w="9525">
            <a:noFill/>
            <a:miter lim="800000"/>
            <a:headEnd/>
            <a:tailEnd/>
          </a:ln>
        </p:spPr>
        <p:txBody>
          <a:bodyPr/>
          <a:lstStyle/>
          <a:p>
            <a:endParaRPr lang="en-IE"/>
          </a:p>
        </p:txBody>
      </p:sp>
      <p:sp>
        <p:nvSpPr>
          <p:cNvPr id="18528" name="Rectangle 95"/>
          <p:cNvSpPr>
            <a:spLocks noChangeArrowheads="1"/>
          </p:cNvSpPr>
          <p:nvPr/>
        </p:nvSpPr>
        <p:spPr bwMode="auto">
          <a:xfrm>
            <a:off x="3462338" y="4265613"/>
            <a:ext cx="34925" cy="98425"/>
          </a:xfrm>
          <a:prstGeom prst="rect">
            <a:avLst/>
          </a:prstGeom>
          <a:solidFill>
            <a:srgbClr val="000000"/>
          </a:solidFill>
          <a:ln w="9525">
            <a:noFill/>
            <a:miter lim="800000"/>
            <a:headEnd/>
            <a:tailEnd/>
          </a:ln>
        </p:spPr>
        <p:txBody>
          <a:bodyPr/>
          <a:lstStyle/>
          <a:p>
            <a:endParaRPr lang="en-IE"/>
          </a:p>
        </p:txBody>
      </p:sp>
      <p:sp>
        <p:nvSpPr>
          <p:cNvPr id="18529" name="Rectangle 96"/>
          <p:cNvSpPr>
            <a:spLocks noChangeArrowheads="1"/>
          </p:cNvSpPr>
          <p:nvPr/>
        </p:nvSpPr>
        <p:spPr bwMode="auto">
          <a:xfrm>
            <a:off x="3462338" y="4464050"/>
            <a:ext cx="34925" cy="104775"/>
          </a:xfrm>
          <a:prstGeom prst="rect">
            <a:avLst/>
          </a:prstGeom>
          <a:solidFill>
            <a:srgbClr val="000000"/>
          </a:solidFill>
          <a:ln w="9525">
            <a:noFill/>
            <a:miter lim="800000"/>
            <a:headEnd/>
            <a:tailEnd/>
          </a:ln>
        </p:spPr>
        <p:txBody>
          <a:bodyPr/>
          <a:lstStyle/>
          <a:p>
            <a:endParaRPr lang="en-IE"/>
          </a:p>
        </p:txBody>
      </p:sp>
      <p:sp>
        <p:nvSpPr>
          <p:cNvPr id="18530" name="Rectangle 97"/>
          <p:cNvSpPr>
            <a:spLocks noChangeArrowheads="1"/>
          </p:cNvSpPr>
          <p:nvPr/>
        </p:nvSpPr>
        <p:spPr bwMode="auto">
          <a:xfrm>
            <a:off x="3462338" y="4667250"/>
            <a:ext cx="34925" cy="100013"/>
          </a:xfrm>
          <a:prstGeom prst="rect">
            <a:avLst/>
          </a:prstGeom>
          <a:solidFill>
            <a:srgbClr val="000000"/>
          </a:solidFill>
          <a:ln w="9525">
            <a:noFill/>
            <a:miter lim="800000"/>
            <a:headEnd/>
            <a:tailEnd/>
          </a:ln>
        </p:spPr>
        <p:txBody>
          <a:bodyPr/>
          <a:lstStyle/>
          <a:p>
            <a:endParaRPr lang="en-IE"/>
          </a:p>
        </p:txBody>
      </p:sp>
      <p:sp>
        <p:nvSpPr>
          <p:cNvPr id="18531" name="Rectangle 98"/>
          <p:cNvSpPr>
            <a:spLocks noChangeArrowheads="1"/>
          </p:cNvSpPr>
          <p:nvPr/>
        </p:nvSpPr>
        <p:spPr bwMode="auto">
          <a:xfrm>
            <a:off x="3462338" y="4865688"/>
            <a:ext cx="34925" cy="100012"/>
          </a:xfrm>
          <a:prstGeom prst="rect">
            <a:avLst/>
          </a:prstGeom>
          <a:solidFill>
            <a:srgbClr val="000000"/>
          </a:solidFill>
          <a:ln w="9525">
            <a:noFill/>
            <a:miter lim="800000"/>
            <a:headEnd/>
            <a:tailEnd/>
          </a:ln>
        </p:spPr>
        <p:txBody>
          <a:bodyPr/>
          <a:lstStyle/>
          <a:p>
            <a:endParaRPr lang="en-IE"/>
          </a:p>
        </p:txBody>
      </p:sp>
      <p:sp>
        <p:nvSpPr>
          <p:cNvPr id="18532" name="Rectangle 99"/>
          <p:cNvSpPr>
            <a:spLocks noChangeArrowheads="1"/>
          </p:cNvSpPr>
          <p:nvPr/>
        </p:nvSpPr>
        <p:spPr bwMode="auto">
          <a:xfrm>
            <a:off x="3462338" y="5070475"/>
            <a:ext cx="34925" cy="98425"/>
          </a:xfrm>
          <a:prstGeom prst="rect">
            <a:avLst/>
          </a:prstGeom>
          <a:solidFill>
            <a:srgbClr val="000000"/>
          </a:solidFill>
          <a:ln w="9525">
            <a:noFill/>
            <a:miter lim="800000"/>
            <a:headEnd/>
            <a:tailEnd/>
          </a:ln>
        </p:spPr>
        <p:txBody>
          <a:bodyPr/>
          <a:lstStyle/>
          <a:p>
            <a:endParaRPr lang="en-IE"/>
          </a:p>
        </p:txBody>
      </p:sp>
      <p:sp>
        <p:nvSpPr>
          <p:cNvPr id="18533" name="Rectangle 100"/>
          <p:cNvSpPr>
            <a:spLocks noChangeArrowheads="1"/>
          </p:cNvSpPr>
          <p:nvPr/>
        </p:nvSpPr>
        <p:spPr bwMode="auto">
          <a:xfrm>
            <a:off x="3462338" y="5268913"/>
            <a:ext cx="34925" cy="100012"/>
          </a:xfrm>
          <a:prstGeom prst="rect">
            <a:avLst/>
          </a:prstGeom>
          <a:solidFill>
            <a:srgbClr val="000000"/>
          </a:solidFill>
          <a:ln w="9525">
            <a:noFill/>
            <a:miter lim="800000"/>
            <a:headEnd/>
            <a:tailEnd/>
          </a:ln>
        </p:spPr>
        <p:txBody>
          <a:bodyPr/>
          <a:lstStyle/>
          <a:p>
            <a:endParaRPr lang="en-IE"/>
          </a:p>
        </p:txBody>
      </p:sp>
      <p:sp>
        <p:nvSpPr>
          <p:cNvPr id="18534" name="Rectangle 101"/>
          <p:cNvSpPr>
            <a:spLocks noChangeArrowheads="1"/>
          </p:cNvSpPr>
          <p:nvPr/>
        </p:nvSpPr>
        <p:spPr bwMode="auto">
          <a:xfrm>
            <a:off x="3462338" y="5467350"/>
            <a:ext cx="34925" cy="104775"/>
          </a:xfrm>
          <a:prstGeom prst="rect">
            <a:avLst/>
          </a:prstGeom>
          <a:solidFill>
            <a:srgbClr val="000000"/>
          </a:solidFill>
          <a:ln w="9525">
            <a:noFill/>
            <a:miter lim="800000"/>
            <a:headEnd/>
            <a:tailEnd/>
          </a:ln>
        </p:spPr>
        <p:txBody>
          <a:bodyPr/>
          <a:lstStyle/>
          <a:p>
            <a:endParaRPr lang="en-IE"/>
          </a:p>
        </p:txBody>
      </p:sp>
      <p:sp>
        <p:nvSpPr>
          <p:cNvPr id="18535" name="Rectangle 102"/>
          <p:cNvSpPr>
            <a:spLocks noChangeArrowheads="1"/>
          </p:cNvSpPr>
          <p:nvPr/>
        </p:nvSpPr>
        <p:spPr bwMode="auto">
          <a:xfrm>
            <a:off x="3462338" y="5672138"/>
            <a:ext cx="34925" cy="98425"/>
          </a:xfrm>
          <a:prstGeom prst="rect">
            <a:avLst/>
          </a:prstGeom>
          <a:solidFill>
            <a:srgbClr val="000000"/>
          </a:solidFill>
          <a:ln w="9525">
            <a:noFill/>
            <a:miter lim="800000"/>
            <a:headEnd/>
            <a:tailEnd/>
          </a:ln>
        </p:spPr>
        <p:txBody>
          <a:bodyPr/>
          <a:lstStyle/>
          <a:p>
            <a:endParaRPr lang="en-IE"/>
          </a:p>
        </p:txBody>
      </p:sp>
      <p:sp>
        <p:nvSpPr>
          <p:cNvPr id="18536" name="Rectangle 103"/>
          <p:cNvSpPr>
            <a:spLocks noChangeArrowheads="1"/>
          </p:cNvSpPr>
          <p:nvPr/>
        </p:nvSpPr>
        <p:spPr bwMode="auto">
          <a:xfrm>
            <a:off x="3462338" y="5870575"/>
            <a:ext cx="34925" cy="98425"/>
          </a:xfrm>
          <a:prstGeom prst="rect">
            <a:avLst/>
          </a:prstGeom>
          <a:solidFill>
            <a:srgbClr val="000000"/>
          </a:solidFill>
          <a:ln w="9525">
            <a:noFill/>
            <a:miter lim="800000"/>
            <a:headEnd/>
            <a:tailEnd/>
          </a:ln>
        </p:spPr>
        <p:txBody>
          <a:bodyPr/>
          <a:lstStyle/>
          <a:p>
            <a:endParaRPr lang="en-IE"/>
          </a:p>
        </p:txBody>
      </p:sp>
      <p:sp>
        <p:nvSpPr>
          <p:cNvPr id="18537" name="Freeform 104"/>
          <p:cNvSpPr>
            <a:spLocks/>
          </p:cNvSpPr>
          <p:nvPr/>
        </p:nvSpPr>
        <p:spPr bwMode="auto">
          <a:xfrm>
            <a:off x="3454400" y="6069013"/>
            <a:ext cx="39688" cy="20637"/>
          </a:xfrm>
          <a:custGeom>
            <a:avLst/>
            <a:gdLst>
              <a:gd name="T0" fmla="*/ 63005494 w 25"/>
              <a:gd name="T1" fmla="*/ 7559492 h 13"/>
              <a:gd name="T2" fmla="*/ 63005494 w 25"/>
              <a:gd name="T3" fmla="*/ 25200952 h 13"/>
              <a:gd name="T4" fmla="*/ 63005494 w 25"/>
              <a:gd name="T5" fmla="*/ 25200952 h 13"/>
              <a:gd name="T6" fmla="*/ 63005494 w 25"/>
              <a:gd name="T7" fmla="*/ 25200952 h 13"/>
              <a:gd name="T8" fmla="*/ 55444136 w 25"/>
              <a:gd name="T9" fmla="*/ 32760444 h 13"/>
              <a:gd name="T10" fmla="*/ 30242256 w 25"/>
              <a:gd name="T11" fmla="*/ 15120571 h 13"/>
              <a:gd name="T12" fmla="*/ 0 w 25"/>
              <a:gd name="T13" fmla="*/ 7559492 h 13"/>
              <a:gd name="T14" fmla="*/ 5040376 w 25"/>
              <a:gd name="T15" fmla="*/ 0 h 13"/>
              <a:gd name="T16" fmla="*/ 63005494 w 25"/>
              <a:gd name="T17" fmla="*/ 7559492 h 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
              <a:gd name="T28" fmla="*/ 0 h 13"/>
              <a:gd name="T29" fmla="*/ 25 w 25"/>
              <a:gd name="T30" fmla="*/ 13 h 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 h="13">
                <a:moveTo>
                  <a:pt x="25" y="3"/>
                </a:moveTo>
                <a:lnTo>
                  <a:pt x="25" y="10"/>
                </a:lnTo>
                <a:lnTo>
                  <a:pt x="22" y="13"/>
                </a:lnTo>
                <a:lnTo>
                  <a:pt x="12" y="6"/>
                </a:lnTo>
                <a:lnTo>
                  <a:pt x="0" y="3"/>
                </a:lnTo>
                <a:lnTo>
                  <a:pt x="2" y="0"/>
                </a:lnTo>
                <a:lnTo>
                  <a:pt x="25" y="3"/>
                </a:lnTo>
                <a:close/>
              </a:path>
            </a:pathLst>
          </a:custGeom>
          <a:solidFill>
            <a:srgbClr val="000000"/>
          </a:solidFill>
          <a:ln w="9525">
            <a:noFill/>
            <a:round/>
            <a:headEnd/>
            <a:tailEnd/>
          </a:ln>
        </p:spPr>
        <p:txBody>
          <a:bodyPr/>
          <a:lstStyle/>
          <a:p>
            <a:endParaRPr lang="en-IE"/>
          </a:p>
        </p:txBody>
      </p:sp>
      <p:sp>
        <p:nvSpPr>
          <p:cNvPr id="18538" name="Freeform 105"/>
          <p:cNvSpPr>
            <a:spLocks/>
          </p:cNvSpPr>
          <p:nvPr/>
        </p:nvSpPr>
        <p:spPr bwMode="auto">
          <a:xfrm>
            <a:off x="3441700" y="6064250"/>
            <a:ext cx="47625" cy="66675"/>
          </a:xfrm>
          <a:custGeom>
            <a:avLst/>
            <a:gdLst>
              <a:gd name="T0" fmla="*/ 75604688 w 30"/>
              <a:gd name="T1" fmla="*/ 40322500 h 42"/>
              <a:gd name="T2" fmla="*/ 50403125 w 30"/>
              <a:gd name="T3" fmla="*/ 90725625 h 42"/>
              <a:gd name="T4" fmla="*/ 50403125 w 30"/>
              <a:gd name="T5" fmla="*/ 90725625 h 42"/>
              <a:gd name="T6" fmla="*/ 50403125 w 30"/>
              <a:gd name="T7" fmla="*/ 98286888 h 42"/>
              <a:gd name="T8" fmla="*/ 45362813 w 30"/>
              <a:gd name="T9" fmla="*/ 105846563 h 42"/>
              <a:gd name="T10" fmla="*/ 25201563 w 30"/>
              <a:gd name="T11" fmla="*/ 73083738 h 42"/>
              <a:gd name="T12" fmla="*/ 0 w 30"/>
              <a:gd name="T13" fmla="*/ 47883763 h 42"/>
              <a:gd name="T14" fmla="*/ 25201563 w 30"/>
              <a:gd name="T15" fmla="*/ 0 h 42"/>
              <a:gd name="T16" fmla="*/ 50403125 w 30"/>
              <a:gd name="T17" fmla="*/ 22682200 h 42"/>
              <a:gd name="T18" fmla="*/ 75604688 w 30"/>
              <a:gd name="T19" fmla="*/ 4032250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42"/>
              <a:gd name="T32" fmla="*/ 30 w 30"/>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42">
                <a:moveTo>
                  <a:pt x="30" y="16"/>
                </a:moveTo>
                <a:lnTo>
                  <a:pt x="20" y="36"/>
                </a:lnTo>
                <a:lnTo>
                  <a:pt x="20" y="39"/>
                </a:lnTo>
                <a:lnTo>
                  <a:pt x="18" y="42"/>
                </a:lnTo>
                <a:lnTo>
                  <a:pt x="10" y="29"/>
                </a:lnTo>
                <a:lnTo>
                  <a:pt x="0" y="19"/>
                </a:lnTo>
                <a:lnTo>
                  <a:pt x="10" y="0"/>
                </a:lnTo>
                <a:lnTo>
                  <a:pt x="20" y="9"/>
                </a:lnTo>
                <a:lnTo>
                  <a:pt x="30" y="16"/>
                </a:lnTo>
                <a:close/>
              </a:path>
            </a:pathLst>
          </a:custGeom>
          <a:solidFill>
            <a:srgbClr val="000000"/>
          </a:solidFill>
          <a:ln w="9525">
            <a:noFill/>
            <a:round/>
            <a:headEnd/>
            <a:tailEnd/>
          </a:ln>
        </p:spPr>
        <p:txBody>
          <a:bodyPr/>
          <a:lstStyle/>
          <a:p>
            <a:endParaRPr lang="en-IE"/>
          </a:p>
        </p:txBody>
      </p:sp>
      <p:sp>
        <p:nvSpPr>
          <p:cNvPr id="18539" name="Freeform 106"/>
          <p:cNvSpPr>
            <a:spLocks/>
          </p:cNvSpPr>
          <p:nvPr/>
        </p:nvSpPr>
        <p:spPr bwMode="auto">
          <a:xfrm>
            <a:off x="3422650" y="6089650"/>
            <a:ext cx="47625" cy="68263"/>
          </a:xfrm>
          <a:custGeom>
            <a:avLst/>
            <a:gdLst>
              <a:gd name="T0" fmla="*/ 75604688 w 30"/>
              <a:gd name="T1" fmla="*/ 65524542 h 43"/>
              <a:gd name="T2" fmla="*/ 37803138 w 30"/>
              <a:gd name="T3" fmla="*/ 100806988 h 43"/>
              <a:gd name="T4" fmla="*/ 37803138 w 30"/>
              <a:gd name="T5" fmla="*/ 100806988 h 43"/>
              <a:gd name="T6" fmla="*/ 30241875 w 30"/>
              <a:gd name="T7" fmla="*/ 100806988 h 43"/>
              <a:gd name="T8" fmla="*/ 25201563 w 30"/>
              <a:gd name="T9" fmla="*/ 108368306 h 43"/>
              <a:gd name="T10" fmla="*/ 17641888 w 30"/>
              <a:gd name="T11" fmla="*/ 65524542 h 43"/>
              <a:gd name="T12" fmla="*/ 0 w 30"/>
              <a:gd name="T13" fmla="*/ 32763065 h 43"/>
              <a:gd name="T14" fmla="*/ 37803138 w 30"/>
              <a:gd name="T15" fmla="*/ 0 h 43"/>
              <a:gd name="T16" fmla="*/ 55443438 w 30"/>
              <a:gd name="T17" fmla="*/ 32763065 h 43"/>
              <a:gd name="T18" fmla="*/ 75604688 w 30"/>
              <a:gd name="T19" fmla="*/ 65524542 h 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43"/>
              <a:gd name="T32" fmla="*/ 30 w 30"/>
              <a:gd name="T33" fmla="*/ 43 h 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43">
                <a:moveTo>
                  <a:pt x="30" y="26"/>
                </a:moveTo>
                <a:lnTo>
                  <a:pt x="15" y="40"/>
                </a:lnTo>
                <a:lnTo>
                  <a:pt x="12" y="40"/>
                </a:lnTo>
                <a:lnTo>
                  <a:pt x="10" y="43"/>
                </a:lnTo>
                <a:lnTo>
                  <a:pt x="7" y="26"/>
                </a:lnTo>
                <a:lnTo>
                  <a:pt x="0" y="13"/>
                </a:lnTo>
                <a:lnTo>
                  <a:pt x="15" y="0"/>
                </a:lnTo>
                <a:lnTo>
                  <a:pt x="22" y="13"/>
                </a:lnTo>
                <a:lnTo>
                  <a:pt x="30" y="26"/>
                </a:lnTo>
                <a:close/>
              </a:path>
            </a:pathLst>
          </a:custGeom>
          <a:solidFill>
            <a:srgbClr val="000000"/>
          </a:solidFill>
          <a:ln w="9525">
            <a:noFill/>
            <a:round/>
            <a:headEnd/>
            <a:tailEnd/>
          </a:ln>
        </p:spPr>
        <p:txBody>
          <a:bodyPr/>
          <a:lstStyle/>
          <a:p>
            <a:endParaRPr lang="en-IE"/>
          </a:p>
        </p:txBody>
      </p:sp>
      <p:sp>
        <p:nvSpPr>
          <p:cNvPr id="18540" name="Freeform 107"/>
          <p:cNvSpPr>
            <a:spLocks/>
          </p:cNvSpPr>
          <p:nvPr/>
        </p:nvSpPr>
        <p:spPr bwMode="auto">
          <a:xfrm>
            <a:off x="3417888" y="6105525"/>
            <a:ext cx="20637" cy="52388"/>
          </a:xfrm>
          <a:custGeom>
            <a:avLst/>
            <a:gdLst>
              <a:gd name="T0" fmla="*/ 25200952 w 13"/>
              <a:gd name="T1" fmla="*/ 40322885 h 33"/>
              <a:gd name="T2" fmla="*/ 32760444 w 13"/>
              <a:gd name="T3" fmla="*/ 83166744 h 33"/>
              <a:gd name="T4" fmla="*/ 12599682 w 13"/>
              <a:gd name="T5" fmla="*/ 83166744 h 33"/>
              <a:gd name="T6" fmla="*/ 0 w 13"/>
              <a:gd name="T7" fmla="*/ 7561335 h 33"/>
              <a:gd name="T8" fmla="*/ 20160762 w 13"/>
              <a:gd name="T9" fmla="*/ 0 h 33"/>
              <a:gd name="T10" fmla="*/ 25200952 w 13"/>
              <a:gd name="T11" fmla="*/ 40322885 h 33"/>
              <a:gd name="T12" fmla="*/ 0 60000 65536"/>
              <a:gd name="T13" fmla="*/ 0 60000 65536"/>
              <a:gd name="T14" fmla="*/ 0 60000 65536"/>
              <a:gd name="T15" fmla="*/ 0 60000 65536"/>
              <a:gd name="T16" fmla="*/ 0 60000 65536"/>
              <a:gd name="T17" fmla="*/ 0 60000 65536"/>
              <a:gd name="T18" fmla="*/ 0 w 13"/>
              <a:gd name="T19" fmla="*/ 0 h 33"/>
              <a:gd name="T20" fmla="*/ 13 w 13"/>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13" h="33">
                <a:moveTo>
                  <a:pt x="10" y="16"/>
                </a:moveTo>
                <a:lnTo>
                  <a:pt x="13" y="33"/>
                </a:lnTo>
                <a:lnTo>
                  <a:pt x="5" y="33"/>
                </a:lnTo>
                <a:lnTo>
                  <a:pt x="0" y="3"/>
                </a:lnTo>
                <a:lnTo>
                  <a:pt x="8" y="0"/>
                </a:lnTo>
                <a:lnTo>
                  <a:pt x="10" y="16"/>
                </a:lnTo>
                <a:close/>
              </a:path>
            </a:pathLst>
          </a:custGeom>
          <a:solidFill>
            <a:srgbClr val="000000"/>
          </a:solidFill>
          <a:ln w="9525">
            <a:noFill/>
            <a:round/>
            <a:headEnd/>
            <a:tailEnd/>
          </a:ln>
        </p:spPr>
        <p:txBody>
          <a:bodyPr/>
          <a:lstStyle/>
          <a:p>
            <a:endParaRPr lang="en-IE"/>
          </a:p>
        </p:txBody>
      </p:sp>
      <p:sp>
        <p:nvSpPr>
          <p:cNvPr id="18541" name="Rectangle 108"/>
          <p:cNvSpPr>
            <a:spLocks noChangeArrowheads="1"/>
          </p:cNvSpPr>
          <p:nvPr/>
        </p:nvSpPr>
        <p:spPr bwMode="auto">
          <a:xfrm>
            <a:off x="3268663" y="6116638"/>
            <a:ext cx="74612" cy="46037"/>
          </a:xfrm>
          <a:prstGeom prst="rect">
            <a:avLst/>
          </a:prstGeom>
          <a:solidFill>
            <a:srgbClr val="000000"/>
          </a:solidFill>
          <a:ln w="9525">
            <a:noFill/>
            <a:miter lim="800000"/>
            <a:headEnd/>
            <a:tailEnd/>
          </a:ln>
        </p:spPr>
        <p:txBody>
          <a:bodyPr/>
          <a:lstStyle/>
          <a:p>
            <a:endParaRPr lang="en-IE"/>
          </a:p>
        </p:txBody>
      </p:sp>
      <p:sp>
        <p:nvSpPr>
          <p:cNvPr id="18542" name="Rectangle 109"/>
          <p:cNvSpPr>
            <a:spLocks noChangeArrowheads="1"/>
          </p:cNvSpPr>
          <p:nvPr/>
        </p:nvSpPr>
        <p:spPr bwMode="auto">
          <a:xfrm>
            <a:off x="3119438" y="6116638"/>
            <a:ext cx="74612" cy="46037"/>
          </a:xfrm>
          <a:prstGeom prst="rect">
            <a:avLst/>
          </a:prstGeom>
          <a:solidFill>
            <a:srgbClr val="000000"/>
          </a:solidFill>
          <a:ln w="9525">
            <a:noFill/>
            <a:miter lim="800000"/>
            <a:headEnd/>
            <a:tailEnd/>
          </a:ln>
        </p:spPr>
        <p:txBody>
          <a:bodyPr/>
          <a:lstStyle/>
          <a:p>
            <a:endParaRPr lang="en-IE"/>
          </a:p>
        </p:txBody>
      </p:sp>
      <p:sp>
        <p:nvSpPr>
          <p:cNvPr id="18543" name="Rectangle 110"/>
          <p:cNvSpPr>
            <a:spLocks noChangeArrowheads="1"/>
          </p:cNvSpPr>
          <p:nvPr/>
        </p:nvSpPr>
        <p:spPr bwMode="auto">
          <a:xfrm>
            <a:off x="2965450" y="6116638"/>
            <a:ext cx="79375" cy="46037"/>
          </a:xfrm>
          <a:prstGeom prst="rect">
            <a:avLst/>
          </a:prstGeom>
          <a:solidFill>
            <a:srgbClr val="000000"/>
          </a:solidFill>
          <a:ln w="9525">
            <a:noFill/>
            <a:miter lim="800000"/>
            <a:headEnd/>
            <a:tailEnd/>
          </a:ln>
        </p:spPr>
        <p:txBody>
          <a:bodyPr/>
          <a:lstStyle/>
          <a:p>
            <a:endParaRPr lang="en-IE"/>
          </a:p>
        </p:txBody>
      </p:sp>
      <p:sp>
        <p:nvSpPr>
          <p:cNvPr id="18544" name="Rectangle 111"/>
          <p:cNvSpPr>
            <a:spLocks noChangeArrowheads="1"/>
          </p:cNvSpPr>
          <p:nvPr/>
        </p:nvSpPr>
        <p:spPr bwMode="auto">
          <a:xfrm>
            <a:off x="2816225" y="6116638"/>
            <a:ext cx="74613" cy="46037"/>
          </a:xfrm>
          <a:prstGeom prst="rect">
            <a:avLst/>
          </a:prstGeom>
          <a:solidFill>
            <a:srgbClr val="000000"/>
          </a:solidFill>
          <a:ln w="9525">
            <a:noFill/>
            <a:miter lim="800000"/>
            <a:headEnd/>
            <a:tailEnd/>
          </a:ln>
        </p:spPr>
        <p:txBody>
          <a:bodyPr/>
          <a:lstStyle/>
          <a:p>
            <a:endParaRPr lang="en-IE"/>
          </a:p>
        </p:txBody>
      </p:sp>
      <p:sp>
        <p:nvSpPr>
          <p:cNvPr id="18545" name="Rectangle 112"/>
          <p:cNvSpPr>
            <a:spLocks noChangeArrowheads="1"/>
          </p:cNvSpPr>
          <p:nvPr/>
        </p:nvSpPr>
        <p:spPr bwMode="auto">
          <a:xfrm>
            <a:off x="2665413" y="6116638"/>
            <a:ext cx="74612" cy="46037"/>
          </a:xfrm>
          <a:prstGeom prst="rect">
            <a:avLst/>
          </a:prstGeom>
          <a:solidFill>
            <a:srgbClr val="000000"/>
          </a:solidFill>
          <a:ln w="9525">
            <a:noFill/>
            <a:miter lim="800000"/>
            <a:headEnd/>
            <a:tailEnd/>
          </a:ln>
        </p:spPr>
        <p:txBody>
          <a:bodyPr/>
          <a:lstStyle/>
          <a:p>
            <a:endParaRPr lang="en-IE"/>
          </a:p>
        </p:txBody>
      </p:sp>
      <p:sp>
        <p:nvSpPr>
          <p:cNvPr id="18546" name="Rectangle 113"/>
          <p:cNvSpPr>
            <a:spLocks noChangeArrowheads="1"/>
          </p:cNvSpPr>
          <p:nvPr/>
        </p:nvSpPr>
        <p:spPr bwMode="auto">
          <a:xfrm>
            <a:off x="2513013" y="6116638"/>
            <a:ext cx="74612" cy="46037"/>
          </a:xfrm>
          <a:prstGeom prst="rect">
            <a:avLst/>
          </a:prstGeom>
          <a:solidFill>
            <a:srgbClr val="000000"/>
          </a:solidFill>
          <a:ln w="9525">
            <a:noFill/>
            <a:miter lim="800000"/>
            <a:headEnd/>
            <a:tailEnd/>
          </a:ln>
        </p:spPr>
        <p:txBody>
          <a:bodyPr/>
          <a:lstStyle/>
          <a:p>
            <a:endParaRPr lang="en-IE"/>
          </a:p>
        </p:txBody>
      </p:sp>
      <p:sp>
        <p:nvSpPr>
          <p:cNvPr id="18547" name="Rectangle 114"/>
          <p:cNvSpPr>
            <a:spLocks noChangeArrowheads="1"/>
          </p:cNvSpPr>
          <p:nvPr/>
        </p:nvSpPr>
        <p:spPr bwMode="auto">
          <a:xfrm>
            <a:off x="2362200" y="6116638"/>
            <a:ext cx="74613" cy="46037"/>
          </a:xfrm>
          <a:prstGeom prst="rect">
            <a:avLst/>
          </a:prstGeom>
          <a:solidFill>
            <a:srgbClr val="000000"/>
          </a:solidFill>
          <a:ln w="9525">
            <a:noFill/>
            <a:miter lim="800000"/>
            <a:headEnd/>
            <a:tailEnd/>
          </a:ln>
        </p:spPr>
        <p:txBody>
          <a:bodyPr/>
          <a:lstStyle/>
          <a:p>
            <a:endParaRPr lang="en-IE"/>
          </a:p>
        </p:txBody>
      </p:sp>
      <p:sp>
        <p:nvSpPr>
          <p:cNvPr id="18548" name="Rectangle 115"/>
          <p:cNvSpPr>
            <a:spLocks noChangeArrowheads="1"/>
          </p:cNvSpPr>
          <p:nvPr/>
        </p:nvSpPr>
        <p:spPr bwMode="auto">
          <a:xfrm>
            <a:off x="2208213" y="6116638"/>
            <a:ext cx="79375" cy="46037"/>
          </a:xfrm>
          <a:prstGeom prst="rect">
            <a:avLst/>
          </a:prstGeom>
          <a:solidFill>
            <a:srgbClr val="000000"/>
          </a:solidFill>
          <a:ln w="9525">
            <a:noFill/>
            <a:miter lim="800000"/>
            <a:headEnd/>
            <a:tailEnd/>
          </a:ln>
        </p:spPr>
        <p:txBody>
          <a:bodyPr/>
          <a:lstStyle/>
          <a:p>
            <a:endParaRPr lang="en-IE"/>
          </a:p>
        </p:txBody>
      </p:sp>
      <p:sp>
        <p:nvSpPr>
          <p:cNvPr id="18549" name="Rectangle 116"/>
          <p:cNvSpPr>
            <a:spLocks noChangeArrowheads="1"/>
          </p:cNvSpPr>
          <p:nvPr/>
        </p:nvSpPr>
        <p:spPr bwMode="auto">
          <a:xfrm>
            <a:off x="2058988" y="6116638"/>
            <a:ext cx="74612" cy="46037"/>
          </a:xfrm>
          <a:prstGeom prst="rect">
            <a:avLst/>
          </a:prstGeom>
          <a:solidFill>
            <a:srgbClr val="000000"/>
          </a:solidFill>
          <a:ln w="9525">
            <a:noFill/>
            <a:miter lim="800000"/>
            <a:headEnd/>
            <a:tailEnd/>
          </a:ln>
        </p:spPr>
        <p:txBody>
          <a:bodyPr/>
          <a:lstStyle/>
          <a:p>
            <a:endParaRPr lang="en-IE"/>
          </a:p>
        </p:txBody>
      </p:sp>
      <p:sp>
        <p:nvSpPr>
          <p:cNvPr id="18550" name="Rectangle 117"/>
          <p:cNvSpPr>
            <a:spLocks noChangeArrowheads="1"/>
          </p:cNvSpPr>
          <p:nvPr/>
        </p:nvSpPr>
        <p:spPr bwMode="auto">
          <a:xfrm rot="-5400000">
            <a:off x="2404268" y="3999707"/>
            <a:ext cx="1757363" cy="228600"/>
          </a:xfrm>
          <a:prstGeom prst="rect">
            <a:avLst/>
          </a:prstGeom>
          <a:noFill/>
          <a:ln w="9525">
            <a:noFill/>
            <a:miter lim="800000"/>
            <a:headEnd/>
            <a:tailEnd/>
          </a:ln>
        </p:spPr>
        <p:txBody>
          <a:bodyPr wrap="none" lIns="0" tIns="0" rIns="0" bIns="0">
            <a:spAutoFit/>
          </a:bodyPr>
          <a:lstStyle/>
          <a:p>
            <a:r>
              <a:rPr lang="en-US" sz="1500" b="1">
                <a:solidFill>
                  <a:srgbClr val="000000"/>
                </a:solidFill>
                <a:latin typeface="Nimbus Roman No9 L" charset="0"/>
              </a:rPr>
              <a:t>information system</a:t>
            </a:r>
            <a:endParaRPr lang="en-US" sz="2000" b="1"/>
          </a:p>
        </p:txBody>
      </p:sp>
      <p:sp>
        <p:nvSpPr>
          <p:cNvPr id="18551" name="Text Box 118"/>
          <p:cNvSpPr txBox="1">
            <a:spLocks noChangeArrowheads="1"/>
          </p:cNvSpPr>
          <p:nvPr/>
        </p:nvSpPr>
        <p:spPr bwMode="auto">
          <a:xfrm>
            <a:off x="7596188" y="2728913"/>
            <a:ext cx="1174750" cy="366712"/>
          </a:xfrm>
          <a:prstGeom prst="rect">
            <a:avLst/>
          </a:prstGeom>
          <a:noFill/>
          <a:ln w="9525">
            <a:noFill/>
            <a:miter lim="800000"/>
            <a:headEnd/>
            <a:tailEnd/>
          </a:ln>
        </p:spPr>
        <p:txBody>
          <a:bodyPr wrap="none">
            <a:spAutoFit/>
          </a:bodyPr>
          <a:lstStyle/>
          <a:p>
            <a:r>
              <a:rPr lang="en-GB" b="1"/>
              <a:t>Visualise</a:t>
            </a:r>
            <a:endParaRPr lang="en-US" b="1"/>
          </a:p>
        </p:txBody>
      </p:sp>
      <p:sp>
        <p:nvSpPr>
          <p:cNvPr id="18552" name="Text Box 119"/>
          <p:cNvSpPr txBox="1">
            <a:spLocks noChangeArrowheads="1"/>
          </p:cNvSpPr>
          <p:nvPr/>
        </p:nvSpPr>
        <p:spPr bwMode="auto">
          <a:xfrm>
            <a:off x="7596188" y="3933825"/>
            <a:ext cx="1200150" cy="366713"/>
          </a:xfrm>
          <a:prstGeom prst="rect">
            <a:avLst/>
          </a:prstGeom>
          <a:noFill/>
          <a:ln w="9525">
            <a:noFill/>
            <a:miter lim="800000"/>
            <a:headEnd/>
            <a:tailEnd/>
          </a:ln>
        </p:spPr>
        <p:txBody>
          <a:bodyPr wrap="none">
            <a:spAutoFit/>
          </a:bodyPr>
          <a:lstStyle/>
          <a:p>
            <a:r>
              <a:rPr lang="en-GB" b="1"/>
              <a:t>Calculate</a:t>
            </a:r>
            <a:endParaRPr lang="en-US" b="1"/>
          </a:p>
        </p:txBody>
      </p:sp>
      <p:sp>
        <p:nvSpPr>
          <p:cNvPr id="18553" name="Text Box 120"/>
          <p:cNvSpPr txBox="1">
            <a:spLocks noChangeArrowheads="1"/>
          </p:cNvSpPr>
          <p:nvPr/>
        </p:nvSpPr>
        <p:spPr bwMode="auto">
          <a:xfrm>
            <a:off x="7596188" y="5300663"/>
            <a:ext cx="768350" cy="366712"/>
          </a:xfrm>
          <a:prstGeom prst="rect">
            <a:avLst/>
          </a:prstGeom>
          <a:noFill/>
          <a:ln w="9525">
            <a:noFill/>
            <a:miter lim="800000"/>
            <a:headEnd/>
            <a:tailEnd/>
          </a:ln>
        </p:spPr>
        <p:txBody>
          <a:bodyPr wrap="none">
            <a:spAutoFit/>
          </a:bodyPr>
          <a:lstStyle/>
          <a:p>
            <a:r>
              <a:rPr lang="en-GB" b="1"/>
              <a:t>Store</a:t>
            </a:r>
            <a:endParaRPr lang="en-US" b="1"/>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Difference between Logic and Data</a:t>
            </a:r>
            <a:endParaRPr lang="en-GB" dirty="0"/>
          </a:p>
        </p:txBody>
      </p:sp>
      <p:sp>
        <p:nvSpPr>
          <p:cNvPr id="3" name="Slide Number Placeholder 2"/>
          <p:cNvSpPr>
            <a:spLocks noGrp="1"/>
          </p:cNvSpPr>
          <p:nvPr>
            <p:ph type="sldNum" sz="quarter" idx="12"/>
          </p:nvPr>
        </p:nvSpPr>
        <p:spPr/>
        <p:txBody>
          <a:bodyPr/>
          <a:lstStyle/>
          <a:p>
            <a:fld id="{A9F7B5EF-34BC-498E-8096-3AA08486BCEB}" type="slidenum">
              <a:rPr lang="ar-SA" smtClean="0"/>
              <a:pPr/>
              <a:t>12</a:t>
            </a:fld>
            <a:endParaRPr lang="en-US"/>
          </a:p>
        </p:txBody>
      </p:sp>
      <p:sp>
        <p:nvSpPr>
          <p:cNvPr id="4" name="Content Placeholder 3"/>
          <p:cNvSpPr>
            <a:spLocks noGrp="1"/>
          </p:cNvSpPr>
          <p:nvPr>
            <p:ph sz="quarter" idx="1"/>
          </p:nvPr>
        </p:nvSpPr>
        <p:spPr/>
        <p:txBody>
          <a:bodyPr>
            <a:normAutofit lnSpcReduction="10000"/>
          </a:bodyPr>
          <a:lstStyle/>
          <a:p>
            <a:r>
              <a:rPr lang="en-US" dirty="0" smtClean="0"/>
              <a:t>There is a big difference between passing information to another component which can be construed as an instruction and actually executing that instruction.</a:t>
            </a:r>
          </a:p>
          <a:p>
            <a:r>
              <a:rPr lang="en-US" dirty="0" smtClean="0"/>
              <a:t>Instruction is merely a piece of data, a piece of information, and the "logic" only exists in that component which executes that instruction in order to produce a result. </a:t>
            </a:r>
          </a:p>
          <a:p>
            <a:r>
              <a:rPr lang="en-US" dirty="0" smtClean="0">
                <a:hlinkClick r:id="rId2"/>
              </a:rPr>
              <a:t>Declarative programming</a:t>
            </a:r>
            <a:r>
              <a:rPr lang="en-US" dirty="0" smtClean="0"/>
              <a:t> - where you describe </a:t>
            </a:r>
            <a:r>
              <a:rPr lang="en-US" i="1" dirty="0" smtClean="0"/>
              <a:t>what</a:t>
            </a:r>
            <a:r>
              <a:rPr lang="en-US" dirty="0" smtClean="0"/>
              <a:t> the program should accomplish but without defining </a:t>
            </a:r>
            <a:r>
              <a:rPr lang="en-US" i="1" dirty="0" smtClean="0"/>
              <a:t>when</a:t>
            </a:r>
            <a:r>
              <a:rPr lang="en-US" dirty="0" smtClean="0"/>
              <a:t> or </a:t>
            </a:r>
            <a:r>
              <a:rPr lang="en-US" i="1" dirty="0" smtClean="0"/>
              <a:t>how</a:t>
            </a:r>
            <a:r>
              <a:rPr lang="en-US" dirty="0" smtClean="0"/>
              <a:t> those instructions should be implemented.</a:t>
            </a:r>
          </a:p>
          <a:p>
            <a:r>
              <a:rPr lang="en-US" dirty="0" smtClean="0">
                <a:hlinkClick r:id="rId3"/>
              </a:rPr>
              <a:t>Imperative programming</a:t>
            </a:r>
            <a:r>
              <a:rPr lang="en-US" dirty="0" smtClean="0"/>
              <a:t> - where instructions are actually implemented in the designated sequence.</a:t>
            </a:r>
          </a:p>
          <a:p>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GB" dirty="0"/>
          </a:p>
        </p:txBody>
      </p:sp>
      <p:sp>
        <p:nvSpPr>
          <p:cNvPr id="3" name="Slide Number Placeholder 2"/>
          <p:cNvSpPr>
            <a:spLocks noGrp="1"/>
          </p:cNvSpPr>
          <p:nvPr>
            <p:ph type="sldNum" sz="quarter" idx="12"/>
          </p:nvPr>
        </p:nvSpPr>
        <p:spPr/>
        <p:txBody>
          <a:bodyPr/>
          <a:lstStyle/>
          <a:p>
            <a:fld id="{A9F7B5EF-34BC-498E-8096-3AA08486BCEB}" type="slidenum">
              <a:rPr lang="ar-SA" smtClean="0"/>
              <a:pPr/>
              <a:t>13</a:t>
            </a:fld>
            <a:endParaRPr lang="en-US"/>
          </a:p>
        </p:txBody>
      </p:sp>
      <p:sp>
        <p:nvSpPr>
          <p:cNvPr id="4" name="Content Placeholder 3"/>
          <p:cNvSpPr>
            <a:spLocks noGrp="1"/>
          </p:cNvSpPr>
          <p:nvPr>
            <p:ph sz="quarter" idx="1"/>
          </p:nvPr>
        </p:nvSpPr>
        <p:spPr>
          <a:xfrm>
            <a:off x="304800" y="1447800"/>
            <a:ext cx="8610600" cy="5105400"/>
          </a:xfrm>
        </p:spPr>
        <p:txBody>
          <a:bodyPr>
            <a:normAutofit fontScale="92500" lnSpcReduction="20000"/>
          </a:bodyPr>
          <a:lstStyle/>
          <a:p>
            <a:pPr algn="ctr">
              <a:buNone/>
            </a:pPr>
            <a:r>
              <a:rPr lang="en-US" dirty="0" smtClean="0"/>
              <a:t>"</a:t>
            </a:r>
            <a:r>
              <a:rPr lang="en-US" dirty="0" smtClean="0"/>
              <a:t>display field X as a dropdown list</a:t>
            </a:r>
            <a:r>
              <a:rPr lang="en-US" dirty="0" smtClean="0"/>
              <a:t>"</a:t>
            </a:r>
          </a:p>
          <a:p>
            <a:endParaRPr lang="en-US" dirty="0" smtClean="0"/>
          </a:p>
          <a:p>
            <a:pPr>
              <a:buNone/>
            </a:pPr>
            <a:r>
              <a:rPr lang="en-US" dirty="0" smtClean="0"/>
              <a:t> </a:t>
            </a:r>
            <a:r>
              <a:rPr lang="en-US" dirty="0" smtClean="0"/>
              <a:t>  </a:t>
            </a:r>
            <a:r>
              <a:rPr lang="en-US" dirty="0" smtClean="0"/>
              <a:t>Business layer may contain a piece of data which </a:t>
            </a:r>
            <a:r>
              <a:rPr lang="en-US" dirty="0" smtClean="0"/>
              <a:t>says this instruction </a:t>
            </a:r>
            <a:r>
              <a:rPr lang="en-US" dirty="0" smtClean="0"/>
              <a:t>but that is not presentation logic which is executed within the Business layer</a:t>
            </a:r>
            <a:r>
              <a:rPr lang="en-US" dirty="0" smtClean="0"/>
              <a:t>.</a:t>
            </a:r>
          </a:p>
          <a:p>
            <a:pPr>
              <a:buNone/>
            </a:pPr>
            <a:r>
              <a:rPr lang="en-US" dirty="0" smtClean="0"/>
              <a:t> </a:t>
            </a:r>
          </a:p>
          <a:p>
            <a:r>
              <a:rPr lang="en-US" dirty="0" smtClean="0"/>
              <a:t>Presentation </a:t>
            </a:r>
            <a:r>
              <a:rPr lang="en-US" dirty="0" smtClean="0"/>
              <a:t>logic is that piece of program code which actually constructs the HTML for the dropdown list. </a:t>
            </a:r>
            <a:endParaRPr lang="en-US" dirty="0" smtClean="0"/>
          </a:p>
          <a:p>
            <a:r>
              <a:rPr lang="en-US" dirty="0" smtClean="0"/>
              <a:t>All </a:t>
            </a:r>
            <a:r>
              <a:rPr lang="en-US" dirty="0" smtClean="0"/>
              <a:t>the Business layer is doing is generating an instruction in the form of meta-data which is passed to the Presentation layer where that instruction is actually executed</a:t>
            </a:r>
            <a:r>
              <a:rPr lang="en-US" dirty="0" smtClean="0"/>
              <a:t>.</a:t>
            </a:r>
          </a:p>
          <a:p>
            <a:r>
              <a:rPr lang="en-US" dirty="0" smtClean="0"/>
              <a:t> </a:t>
            </a:r>
            <a:r>
              <a:rPr lang="en-US" dirty="0" smtClean="0"/>
              <a:t>It is only when that data is processed by the program code in the Presentation layer that the output is actually constructed, and it is the code which produces that output and returns it to the client which is presentation logic.</a:t>
            </a: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lIns="0" tIns="0" rIns="0" bIns="0"/>
          <a:lstStyle/>
          <a:p>
            <a:pPr defTabSz="449263"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mtClean="0">
                <a:latin typeface="Perpetua" pitchFamily="18" charset="0"/>
                <a:ea typeface="ＭＳ Ｐゴシック" pitchFamily="34" charset="-128"/>
              </a:rPr>
              <a:t>Presentation Tier</a:t>
            </a:r>
          </a:p>
        </p:txBody>
      </p:sp>
      <p:sp>
        <p:nvSpPr>
          <p:cNvPr id="32770" name="Slide Number Placeholder 3"/>
          <p:cNvSpPr>
            <a:spLocks noGrp="1"/>
          </p:cNvSpPr>
          <p:nvPr>
            <p:ph type="sldNum" sz="quarter" idx="12"/>
          </p:nvPr>
        </p:nvSpPr>
        <p:spPr/>
        <p:txBody>
          <a:bodyPr/>
          <a:lstStyle/>
          <a:p>
            <a:pPr algn="ctr"/>
            <a:fld id="{E3498F24-BEB5-423E-9CE8-AFBACC2444F5}" type="slidenum">
              <a:rPr lang="en-US">
                <a:latin typeface="Arial" pitchFamily="34" charset="0"/>
              </a:rPr>
              <a:pPr algn="ctr"/>
              <a:t>14</a:t>
            </a:fld>
            <a:endParaRPr lang="en-US">
              <a:latin typeface="Arial" pitchFamily="34" charset="0"/>
            </a:endParaRPr>
          </a:p>
        </p:txBody>
      </p:sp>
      <p:sp>
        <p:nvSpPr>
          <p:cNvPr id="20484" name="Rectangle 3"/>
          <p:cNvSpPr>
            <a:spLocks noGrp="1" noChangeArrowheads="1"/>
          </p:cNvSpPr>
          <p:nvPr>
            <p:ph sz="quarter" idx="1"/>
          </p:nvPr>
        </p:nvSpPr>
        <p:spPr>
          <a:xfrm>
            <a:off x="304800" y="1447800"/>
            <a:ext cx="8610600" cy="5029200"/>
          </a:xfrm>
        </p:spPr>
        <p:txBody>
          <a:bodyPr lIns="0" tIns="0" rIns="0" bIns="0">
            <a:normAutofit/>
          </a:bodyPr>
          <a:lstStyle/>
          <a:p>
            <a:pPr marL="431800" indent="-323850" defTabSz="449263"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400" dirty="0" smtClean="0">
                <a:latin typeface="Perpetua" pitchFamily="18" charset="0"/>
                <a:ea typeface="ＭＳ Ｐゴシック" pitchFamily="34" charset="-128"/>
              </a:rPr>
              <a:t>Web Application needs to communicate with external entities, human users or other computers</a:t>
            </a:r>
          </a:p>
          <a:p>
            <a:pPr marL="431800" indent="-323850" defTabSz="449263"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400" dirty="0" smtClean="0">
                <a:latin typeface="Perpetua" pitchFamily="18" charset="0"/>
                <a:ea typeface="ＭＳ Ｐゴシック" pitchFamily="34" charset="-128"/>
              </a:rPr>
              <a:t>Allows these entities to interact with the system</a:t>
            </a:r>
          </a:p>
          <a:p>
            <a:pPr marL="431800" indent="-323850" defTabSz="449263"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400" dirty="0" smtClean="0">
                <a:latin typeface="Perpetua" pitchFamily="18" charset="0"/>
                <a:ea typeface="ＭＳ Ｐゴシック" pitchFamily="34" charset="-128"/>
              </a:rPr>
              <a:t>Implemented as a Graphical User Interface (GUI) interface</a:t>
            </a:r>
          </a:p>
          <a:p>
            <a:pPr marL="431800" indent="-323850" defTabSz="449263">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400" i="1" dirty="0" smtClean="0">
                <a:latin typeface="Perpetua" pitchFamily="18" charset="0"/>
                <a:ea typeface="ＭＳ Ｐゴシック" pitchFamily="34" charset="-128"/>
              </a:rPr>
              <a:t>How</a:t>
            </a:r>
            <a:r>
              <a:rPr lang="en-GB" sz="2400" dirty="0" smtClean="0">
                <a:latin typeface="Perpetua" pitchFamily="18" charset="0"/>
                <a:ea typeface="ＭＳ Ｐゴシック" pitchFamily="34" charset="-128"/>
              </a:rPr>
              <a:t> the data should appear to the user and how the user should interact with the interface</a:t>
            </a:r>
          </a:p>
          <a:p>
            <a:pPr marL="431800" indent="-323850" defTabSz="449263">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dirty="0" smtClean="0"/>
              <a:t>handles data validation, business rules and task-specific </a:t>
            </a:r>
            <a:r>
              <a:rPr lang="en-US" sz="2400" dirty="0" err="1" smtClean="0"/>
              <a:t>behaviour</a:t>
            </a:r>
            <a:r>
              <a:rPr lang="en-US" sz="2400" dirty="0" smtClean="0"/>
              <a:t>.</a:t>
            </a:r>
            <a:endParaRPr lang="en-US" sz="2400" dirty="0" smtClean="0">
              <a:latin typeface="Perpetua" pitchFamily="18" charset="0"/>
            </a:endParaRPr>
          </a:p>
          <a:p>
            <a:pPr marL="431800" indent="-323850" defTabSz="449263">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z="2400" dirty="0" smtClean="0">
              <a:latin typeface="Perpetua" pitchFamily="18" charset="0"/>
              <a:ea typeface="ＭＳ Ｐゴシック" pitchFamily="34" charset="-128"/>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lIns="0" tIns="0" rIns="0" bIns="0"/>
          <a:lstStyle/>
          <a:p>
            <a:pPr defTabSz="449263"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mtClean="0">
                <a:latin typeface="Perpetua" pitchFamily="18" charset="0"/>
                <a:ea typeface="ＭＳ Ｐゴシック" pitchFamily="34" charset="-128"/>
              </a:rPr>
              <a:t>Presentation Tier</a:t>
            </a:r>
          </a:p>
        </p:txBody>
      </p:sp>
      <p:sp>
        <p:nvSpPr>
          <p:cNvPr id="32770" name="Slide Number Placeholder 3"/>
          <p:cNvSpPr>
            <a:spLocks noGrp="1"/>
          </p:cNvSpPr>
          <p:nvPr>
            <p:ph type="sldNum" sz="quarter" idx="12"/>
          </p:nvPr>
        </p:nvSpPr>
        <p:spPr/>
        <p:txBody>
          <a:bodyPr/>
          <a:lstStyle/>
          <a:p>
            <a:pPr algn="ctr"/>
            <a:fld id="{E3498F24-BEB5-423E-9CE8-AFBACC2444F5}" type="slidenum">
              <a:rPr lang="en-US">
                <a:latin typeface="Arial" pitchFamily="34" charset="0"/>
              </a:rPr>
              <a:pPr algn="ctr"/>
              <a:t>15</a:t>
            </a:fld>
            <a:endParaRPr lang="en-US">
              <a:latin typeface="Arial" pitchFamily="34" charset="0"/>
            </a:endParaRPr>
          </a:p>
        </p:txBody>
      </p:sp>
      <p:sp>
        <p:nvSpPr>
          <p:cNvPr id="20484" name="Rectangle 3"/>
          <p:cNvSpPr>
            <a:spLocks noGrp="1" noChangeArrowheads="1"/>
          </p:cNvSpPr>
          <p:nvPr>
            <p:ph sz="quarter" idx="1"/>
          </p:nvPr>
        </p:nvSpPr>
        <p:spPr>
          <a:xfrm>
            <a:off x="304800" y="1447800"/>
            <a:ext cx="8610600" cy="5029200"/>
          </a:xfrm>
        </p:spPr>
        <p:txBody>
          <a:bodyPr lIns="0" tIns="0" rIns="0" bIns="0">
            <a:normAutofit/>
          </a:bodyPr>
          <a:lstStyle/>
          <a:p>
            <a:pPr marL="431800" indent="-323850" defTabSz="449263"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400" dirty="0" smtClean="0">
                <a:latin typeface="Perpetua" pitchFamily="18" charset="0"/>
                <a:ea typeface="ＭＳ Ｐゴシック" pitchFamily="34" charset="-128"/>
              </a:rPr>
              <a:t>Referred to as the client of the web application – </a:t>
            </a:r>
            <a:r>
              <a:rPr lang="en-GB" sz="2400" dirty="0" smtClean="0">
                <a:solidFill>
                  <a:srgbClr val="FF0000"/>
                </a:solidFill>
                <a:latin typeface="Perpetua" pitchFamily="18" charset="0"/>
                <a:ea typeface="ＭＳ Ｐゴシック" pitchFamily="34" charset="-128"/>
              </a:rPr>
              <a:t>which is not correct</a:t>
            </a:r>
          </a:p>
          <a:p>
            <a:pPr marL="431800" indent="-323850" defTabSz="449263"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400" dirty="0" smtClean="0">
                <a:latin typeface="Perpetua" pitchFamily="18" charset="0"/>
                <a:ea typeface="ＭＳ Ｐゴシック" pitchFamily="34" charset="-128"/>
              </a:rPr>
              <a:t>Example:</a:t>
            </a:r>
          </a:p>
          <a:p>
            <a:pPr marL="831850" lvl="1" indent="-323850" defTabSz="449263"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000" dirty="0" smtClean="0">
                <a:latin typeface="Perpetua" pitchFamily="18" charset="0"/>
                <a:ea typeface="ＭＳ Ｐゴシック" pitchFamily="34" charset="-128"/>
              </a:rPr>
              <a:t>Application accessed by web browsers using plain HTML documents</a:t>
            </a:r>
          </a:p>
          <a:p>
            <a:pPr marL="831850" lvl="1" indent="-323850" defTabSz="449263"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000" dirty="0" smtClean="0">
                <a:latin typeface="Perpetua" pitchFamily="18" charset="0"/>
                <a:ea typeface="ＭＳ Ｐゴシック" pitchFamily="34" charset="-128"/>
              </a:rPr>
              <a:t>The client is a web browser that only displays information prepared by the Web server</a:t>
            </a:r>
          </a:p>
          <a:p>
            <a:pPr marL="831850" lvl="1" indent="-323850" defTabSz="449263"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000" dirty="0" smtClean="0">
                <a:latin typeface="Perpetua" pitchFamily="18" charset="0"/>
                <a:ea typeface="ＭＳ Ｐゴシック" pitchFamily="34" charset="-128"/>
              </a:rPr>
              <a:t>The presentation layer in this case is the Web server  </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lIns="0" tIns="0" rIns="0" bIns="0"/>
          <a:lstStyle/>
          <a:p>
            <a:pPr defTabSz="449263"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mtClean="0">
                <a:latin typeface="Perpetua" pitchFamily="18" charset="0"/>
                <a:ea typeface="ＭＳ Ｐゴシック" pitchFamily="34" charset="-128"/>
              </a:rPr>
              <a:t>Application Logic Tier</a:t>
            </a:r>
          </a:p>
        </p:txBody>
      </p:sp>
      <p:sp>
        <p:nvSpPr>
          <p:cNvPr id="33794" name="Slide Number Placeholder 3"/>
          <p:cNvSpPr>
            <a:spLocks noGrp="1"/>
          </p:cNvSpPr>
          <p:nvPr>
            <p:ph type="sldNum" sz="quarter" idx="12"/>
          </p:nvPr>
        </p:nvSpPr>
        <p:spPr/>
        <p:txBody>
          <a:bodyPr/>
          <a:lstStyle/>
          <a:p>
            <a:pPr algn="ctr"/>
            <a:fld id="{8C09694F-5978-473B-9602-D6C7191F74B8}" type="slidenum">
              <a:rPr lang="en-US">
                <a:latin typeface="Arial" pitchFamily="34" charset="0"/>
              </a:rPr>
              <a:pPr algn="ctr"/>
              <a:t>16</a:t>
            </a:fld>
            <a:endParaRPr lang="en-US">
              <a:latin typeface="Arial" pitchFamily="34" charset="0"/>
            </a:endParaRPr>
          </a:p>
        </p:txBody>
      </p:sp>
      <p:sp>
        <p:nvSpPr>
          <p:cNvPr id="33796" name="Rectangle 3"/>
          <p:cNvSpPr>
            <a:spLocks noGrp="1" noChangeArrowheads="1"/>
          </p:cNvSpPr>
          <p:nvPr>
            <p:ph sz="quarter" idx="1"/>
          </p:nvPr>
        </p:nvSpPr>
        <p:spPr>
          <a:xfrm>
            <a:off x="304800" y="1447800"/>
            <a:ext cx="8610600" cy="5410200"/>
          </a:xfrm>
        </p:spPr>
        <p:txBody>
          <a:bodyPr lIns="0" tIns="0" rIns="0" bIns="0">
            <a:noAutofit/>
          </a:bodyPr>
          <a:lstStyle/>
          <a:p>
            <a:pPr marL="431800" indent="-323850" defTabSz="449263">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400" dirty="0" smtClean="0">
                <a:latin typeface="Perpetua" pitchFamily="18" charset="0"/>
                <a:ea typeface="ＭＳ Ｐゴシック" pitchFamily="34" charset="-128"/>
              </a:rPr>
              <a:t>Web Applications do more than information delivery, they perform data processing (Business Logic &amp; calculation) behind the results being delivered</a:t>
            </a:r>
          </a:p>
          <a:p>
            <a:pPr marL="431800" indent="-323850" defTabSz="449263"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400" dirty="0" smtClean="0">
                <a:latin typeface="Perpetua" pitchFamily="18" charset="0"/>
                <a:ea typeface="ＭＳ Ｐゴシック" pitchFamily="34" charset="-128"/>
              </a:rPr>
              <a:t>Example:</a:t>
            </a:r>
          </a:p>
          <a:p>
            <a:pPr marL="831850" lvl="1" indent="-323850" defTabSz="449263"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000" dirty="0" smtClean="0">
                <a:latin typeface="Perpetua" pitchFamily="18" charset="0"/>
                <a:ea typeface="ＭＳ Ｐゴシック" pitchFamily="34" charset="-128"/>
              </a:rPr>
              <a:t>A program that implements a withdrawal operation from a bank</a:t>
            </a:r>
          </a:p>
          <a:p>
            <a:pPr marL="831850" lvl="1" indent="-323850" algn="just" defTabSz="449263"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000" dirty="0" smtClean="0">
                <a:latin typeface="Perpetua" pitchFamily="18" charset="0"/>
                <a:ea typeface="ＭＳ Ｐゴシック" pitchFamily="34" charset="-128"/>
              </a:rPr>
              <a:t>This program takes the request, checks whether there is enough funds, verifies whether withdrawal limits are exceeded, creates a log entry for the operation, performs the operations against the current balance and gives approval for handing out the money.</a:t>
            </a:r>
          </a:p>
          <a:p>
            <a:pPr marL="831850" lvl="1" indent="-323850" defTabSz="449263"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000" dirty="0" smtClean="0">
                <a:latin typeface="Perpetua" pitchFamily="18" charset="0"/>
                <a:ea typeface="ＭＳ Ｐゴシック" pitchFamily="34" charset="-128"/>
              </a:rPr>
              <a:t>Here the algorithms (Business Rules) are implemented</a:t>
            </a:r>
          </a:p>
          <a:p>
            <a:pPr marL="431800" indent="-323850" defTabSz="449263"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400" dirty="0" smtClean="0">
                <a:latin typeface="Perpetua" pitchFamily="18" charset="0"/>
                <a:ea typeface="ＭＳ Ｐゴシック" pitchFamily="34" charset="-128"/>
              </a:rPr>
              <a:t>This tier is often referred to as</a:t>
            </a:r>
          </a:p>
          <a:p>
            <a:pPr marL="831850" lvl="1" indent="-323850" defTabSz="449263"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000" dirty="0" smtClean="0">
                <a:latin typeface="Perpetua" pitchFamily="18" charset="0"/>
                <a:ea typeface="ＭＳ Ｐゴシック" pitchFamily="34" charset="-128"/>
              </a:rPr>
              <a:t>Services</a:t>
            </a:r>
          </a:p>
          <a:p>
            <a:pPr marL="831850" lvl="1" indent="-323850" defTabSz="449263"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000" dirty="0" smtClean="0">
                <a:latin typeface="Perpetua" pitchFamily="18" charset="0"/>
                <a:ea typeface="ＭＳ Ｐゴシック" pitchFamily="34" charset="-128"/>
              </a:rPr>
              <a:t>Business logic</a:t>
            </a:r>
          </a:p>
          <a:p>
            <a:pPr marL="831850" lvl="1" indent="-323850" defTabSz="449263"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000" dirty="0" smtClean="0">
                <a:latin typeface="Perpetua" pitchFamily="18" charset="0"/>
                <a:ea typeface="ＭＳ Ｐゴシック" pitchFamily="34" charset="-128"/>
              </a:rPr>
              <a:t>Business rules</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lIns="0" tIns="0" rIns="0" bIns="0"/>
          <a:lstStyle/>
          <a:p>
            <a:pPr defTabSz="449263"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mtClean="0">
                <a:latin typeface="Perpetua" pitchFamily="18" charset="0"/>
                <a:ea typeface="ＭＳ Ｐゴシック" pitchFamily="34" charset="-128"/>
              </a:rPr>
              <a:t>Resource Management Layer</a:t>
            </a:r>
          </a:p>
        </p:txBody>
      </p:sp>
      <p:sp>
        <p:nvSpPr>
          <p:cNvPr id="34818" name="Slide Number Placeholder 3"/>
          <p:cNvSpPr>
            <a:spLocks noGrp="1"/>
          </p:cNvSpPr>
          <p:nvPr>
            <p:ph type="sldNum" sz="quarter" idx="12"/>
          </p:nvPr>
        </p:nvSpPr>
        <p:spPr/>
        <p:txBody>
          <a:bodyPr/>
          <a:lstStyle/>
          <a:p>
            <a:pPr algn="ctr"/>
            <a:fld id="{7D165225-07DD-4FCF-8756-B430FA251D1B}" type="slidenum">
              <a:rPr lang="en-US">
                <a:latin typeface="Arial" pitchFamily="34" charset="0"/>
              </a:rPr>
              <a:pPr algn="ctr"/>
              <a:t>17</a:t>
            </a:fld>
            <a:endParaRPr lang="en-US">
              <a:latin typeface="Arial" pitchFamily="34" charset="0"/>
            </a:endParaRPr>
          </a:p>
        </p:txBody>
      </p:sp>
      <p:sp>
        <p:nvSpPr>
          <p:cNvPr id="24580" name="Rectangle 3"/>
          <p:cNvSpPr>
            <a:spLocks noGrp="1" noChangeArrowheads="1"/>
          </p:cNvSpPr>
          <p:nvPr>
            <p:ph sz="quarter" idx="1"/>
          </p:nvPr>
        </p:nvSpPr>
        <p:spPr>
          <a:xfrm>
            <a:off x="304800" y="1447800"/>
            <a:ext cx="8610600" cy="5410200"/>
          </a:xfrm>
        </p:spPr>
        <p:txBody>
          <a:bodyPr lIns="0" tIns="0" rIns="0" bIns="0">
            <a:normAutofit/>
          </a:bodyPr>
          <a:lstStyle/>
          <a:p>
            <a:pPr marL="431800" indent="-323850" defTabSz="449263">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400" dirty="0" smtClean="0">
                <a:latin typeface="Perpetua" pitchFamily="18" charset="0"/>
                <a:ea typeface="ＭＳ Ｐゴシック" pitchFamily="34" charset="-128"/>
              </a:rPr>
              <a:t>Web Application needs data to work with </a:t>
            </a:r>
          </a:p>
          <a:p>
            <a:pPr marL="431800" indent="-323850" defTabSz="449263"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400" dirty="0" smtClean="0">
                <a:latin typeface="Perpetua" pitchFamily="18" charset="0"/>
                <a:ea typeface="ＭＳ Ｐゴシック" pitchFamily="34" charset="-128"/>
              </a:rPr>
              <a:t>Data can reside in databases or other information repositories</a:t>
            </a:r>
          </a:p>
          <a:p>
            <a:pPr marL="431800" indent="-323850" defTabSz="449263"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400" dirty="0" smtClean="0">
                <a:latin typeface="Perpetua" pitchFamily="18" charset="0"/>
                <a:ea typeface="ＭＳ Ｐゴシック" pitchFamily="34" charset="-128"/>
              </a:rPr>
              <a:t>Deals with and implements different data sources of Information Systems</a:t>
            </a:r>
          </a:p>
          <a:p>
            <a:pPr marL="431800" indent="-323850" defTabSz="449263"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400" dirty="0" smtClean="0">
                <a:latin typeface="Perpetua" pitchFamily="18" charset="0"/>
                <a:ea typeface="ＭＳ Ｐゴシック" pitchFamily="34" charset="-128"/>
              </a:rPr>
              <a:t>Also referred to as the data access layer, which indicates that it is implemented using a Database Management System</a:t>
            </a:r>
          </a:p>
          <a:p>
            <a:pPr marL="431800" indent="-323850" defTabSz="449263"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400" dirty="0" smtClean="0">
                <a:latin typeface="Perpetua" pitchFamily="18" charset="0"/>
                <a:ea typeface="ＭＳ Ｐゴシック" pitchFamily="34" charset="-128"/>
              </a:rPr>
              <a:t>From the banking example:</a:t>
            </a:r>
          </a:p>
          <a:p>
            <a:pPr marL="831850" lvl="1" indent="-323850" defTabSz="449263"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000" dirty="0" smtClean="0">
                <a:latin typeface="Perpetua" pitchFamily="18" charset="0"/>
                <a:ea typeface="ＭＳ Ｐゴシック" pitchFamily="34" charset="-128"/>
              </a:rPr>
              <a:t>The Resource Management layer could be the account database of the bank</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descr="Rectangle: Click to edit Master text styles&#10;Second level&#10;Third level&#10;Fourth level&#10;Fifth level"/>
          <p:cNvSpPr txBox="1">
            <a:spLocks noChangeArrowheads="1"/>
          </p:cNvSpPr>
          <p:nvPr/>
        </p:nvSpPr>
        <p:spPr bwMode="auto">
          <a:xfrm>
            <a:off x="0" y="1143000"/>
            <a:ext cx="87630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31800" indent="-323850" defTabSz="449263" eaLnBrk="1" hangingPunct="1">
              <a:buClr>
                <a:schemeClr val="accent1"/>
              </a:buClr>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latin typeface="Perpetua" pitchFamily="18" charset="0"/>
                <a:ea typeface="ＭＳ Ｐゴシック" pitchFamily="34" charset="-128"/>
              </a:rPr>
              <a:t>Mainframe-based and the system took place through dumb terminals</a:t>
            </a:r>
          </a:p>
          <a:p>
            <a:pPr marL="431800" indent="-323850" defTabSz="449263" eaLnBrk="1" hangingPunct="1">
              <a:buClr>
                <a:schemeClr val="accent1"/>
              </a:buClr>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latin typeface="Perpetua" pitchFamily="18" charset="0"/>
                <a:ea typeface="ＭＳ Ｐゴシック" pitchFamily="34" charset="-128"/>
              </a:rPr>
              <a:t>Monolithic Information Systems</a:t>
            </a:r>
          </a:p>
          <a:p>
            <a:pPr marL="431800" indent="-323850" defTabSz="449263" eaLnBrk="1" hangingPunct="1">
              <a:buClr>
                <a:schemeClr val="accent1"/>
              </a:buClr>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latin typeface="Perpetua" pitchFamily="18" charset="0"/>
                <a:ea typeface="ＭＳ Ｐゴシック" pitchFamily="34" charset="-128"/>
              </a:rPr>
              <a:t>Presentation, application logic, and data access logic merged into a </a:t>
            </a:r>
            <a:r>
              <a:rPr lang="en-GB" i="1" dirty="0" smtClean="0">
                <a:latin typeface="Perpetua" pitchFamily="18" charset="0"/>
                <a:ea typeface="ＭＳ Ｐゴシック" pitchFamily="34" charset="-128"/>
              </a:rPr>
              <a:t>single</a:t>
            </a:r>
            <a:r>
              <a:rPr lang="en-GB" dirty="0" smtClean="0">
                <a:latin typeface="Perpetua" pitchFamily="18" charset="0"/>
                <a:ea typeface="ＭＳ Ｐゴシック" pitchFamily="34" charset="-128"/>
              </a:rPr>
              <a:t> tier</a:t>
            </a:r>
          </a:p>
          <a:p>
            <a:pPr marL="431800" indent="-323850" defTabSz="449263" eaLnBrk="1" hangingPunct="1">
              <a:buClr>
                <a:schemeClr val="accent1"/>
              </a:buClr>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latin typeface="Perpetua" pitchFamily="18" charset="0"/>
                <a:ea typeface="ＭＳ Ｐゴシック" pitchFamily="34" charset="-128"/>
              </a:rPr>
              <a:t>Even today fits needs of some users</a:t>
            </a:r>
          </a:p>
          <a:p>
            <a:pPr marL="431800" indent="-323850" defTabSz="449263" eaLnBrk="1" hangingPunct="1">
              <a:buClr>
                <a:schemeClr val="accent1"/>
              </a:buClr>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latin typeface="Perpetua" pitchFamily="18" charset="0"/>
                <a:ea typeface="ＭＳ Ｐゴシック" pitchFamily="34" charset="-128"/>
              </a:rPr>
              <a:t>Due to its monolithic nature it did not provide an entry point from the outside except the channel to the dumb terminals </a:t>
            </a:r>
          </a:p>
        </p:txBody>
      </p:sp>
      <p:sp>
        <p:nvSpPr>
          <p:cNvPr id="49154" name="Rectangle 2"/>
          <p:cNvSpPr>
            <a:spLocks noGrp="1" noChangeArrowheads="1"/>
          </p:cNvSpPr>
          <p:nvPr>
            <p:ph type="title"/>
          </p:nvPr>
        </p:nvSpPr>
        <p:spPr/>
        <p:txBody>
          <a:bodyPr/>
          <a:lstStyle/>
          <a:p>
            <a:r>
              <a:rPr lang="en-US" b="1" dirty="0">
                <a:latin typeface="Perpetua" pitchFamily="18" charset="0"/>
              </a:rPr>
              <a:t>The 1-Tier Architecture</a:t>
            </a:r>
            <a:r>
              <a:rPr lang="en-US" dirty="0">
                <a:latin typeface="Perpetua" pitchFamily="18" charset="0"/>
              </a:rPr>
              <a:t> </a:t>
            </a:r>
          </a:p>
        </p:txBody>
      </p:sp>
      <p:pic>
        <p:nvPicPr>
          <p:cNvPr id="49156" name="Picture 4" descr="3tier2image1.gif"/>
          <p:cNvPicPr>
            <a:picLocks noGrp="1" noChangeAspect="1" noChangeArrowheads="1"/>
          </p:cNvPicPr>
          <p:nvPr>
            <p:ph sz="quarter" idx="1"/>
          </p:nvPr>
        </p:nvPicPr>
        <p:blipFill>
          <a:blip r:embed="rId2"/>
          <a:stretch>
            <a:fillRect/>
          </a:stretch>
        </p:blipFill>
        <p:spPr>
          <a:xfrm>
            <a:off x="1752600" y="4572000"/>
            <a:ext cx="7086600" cy="2062881"/>
          </a:xfrm>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5"/>
          <p:cNvSpPr>
            <a:spLocks noGrp="1" noChangeArrowheads="1"/>
          </p:cNvSpPr>
          <p:nvPr>
            <p:ph type="title"/>
          </p:nvPr>
        </p:nvSpPr>
        <p:spPr/>
        <p:txBody>
          <a:bodyPr>
            <a:normAutofit fontScale="90000"/>
          </a:bodyPr>
          <a:lstStyle/>
          <a:p>
            <a:r>
              <a:rPr lang="en-US" b="1" dirty="0">
                <a:latin typeface="Perpetua" pitchFamily="18" charset="0"/>
              </a:rPr>
              <a:t>The 1-Tier </a:t>
            </a:r>
            <a:r>
              <a:rPr lang="en-US" b="1" dirty="0" smtClean="0">
                <a:latin typeface="Perpetua" pitchFamily="18" charset="0"/>
              </a:rPr>
              <a:t>Architecture</a:t>
            </a:r>
            <a:br>
              <a:rPr lang="en-US" b="1" dirty="0" smtClean="0">
                <a:latin typeface="Perpetua" pitchFamily="18" charset="0"/>
              </a:rPr>
            </a:br>
            <a:r>
              <a:rPr lang="en-US" b="1" dirty="0" smtClean="0">
                <a:latin typeface="Perpetua" pitchFamily="18" charset="0"/>
              </a:rPr>
              <a:t>Example </a:t>
            </a:r>
            <a:endParaRPr lang="en-US" b="1" dirty="0">
              <a:latin typeface="Perpetua" pitchFamily="18" charset="0"/>
            </a:endParaRPr>
          </a:p>
        </p:txBody>
      </p:sp>
      <p:pic>
        <p:nvPicPr>
          <p:cNvPr id="2051" name="Picture 3" descr="C:\Users\naima\Desktop\Web Technology\webb\infrastructure-01.png"/>
          <p:cNvPicPr>
            <a:picLocks noGrp="1" noChangeAspect="1" noChangeArrowheads="1"/>
          </p:cNvPicPr>
          <p:nvPr>
            <p:ph sz="quarter" idx="1"/>
          </p:nvPr>
        </p:nvPicPr>
        <p:blipFill>
          <a:blip r:embed="rId2"/>
          <a:srcRect/>
          <a:stretch>
            <a:fillRect/>
          </a:stretch>
        </p:blipFill>
        <p:spPr bwMode="auto">
          <a:xfrm>
            <a:off x="308068" y="1524000"/>
            <a:ext cx="8407021" cy="47244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4AB197C-3D32-4A45-9C1D-730B77487D00}" type="slidenum">
              <a:rPr lang="en-US"/>
              <a:pPr/>
              <a:t>2</a:t>
            </a:fld>
            <a:endParaRPr lang="en-US"/>
          </a:p>
        </p:txBody>
      </p:sp>
      <p:sp>
        <p:nvSpPr>
          <p:cNvPr id="8194" name="Rectangle 2"/>
          <p:cNvSpPr>
            <a:spLocks noGrp="1" noChangeArrowheads="1"/>
          </p:cNvSpPr>
          <p:nvPr>
            <p:ph type="title"/>
          </p:nvPr>
        </p:nvSpPr>
        <p:spPr/>
        <p:txBody>
          <a:bodyPr>
            <a:normAutofit fontScale="90000"/>
          </a:bodyPr>
          <a:lstStyle/>
          <a:p>
            <a:r>
              <a:rPr lang="en-US" dirty="0">
                <a:latin typeface="Perpetua" pitchFamily="18" charset="0"/>
              </a:rPr>
              <a:t/>
            </a:r>
            <a:br>
              <a:rPr lang="en-US" dirty="0">
                <a:latin typeface="Perpetua" pitchFamily="18" charset="0"/>
              </a:rPr>
            </a:br>
            <a:r>
              <a:rPr lang="en-US" dirty="0" smtClean="0">
                <a:latin typeface="Perpetua" pitchFamily="18" charset="0"/>
              </a:rPr>
              <a:t>Client-Server Model</a:t>
            </a:r>
            <a:r>
              <a:rPr lang="en-US" dirty="0">
                <a:latin typeface="Perpetua" pitchFamily="18" charset="0"/>
              </a:rPr>
              <a:t/>
            </a:r>
            <a:br>
              <a:rPr lang="en-US" dirty="0">
                <a:latin typeface="Perpetua" pitchFamily="18" charset="0"/>
              </a:rPr>
            </a:br>
            <a:endParaRPr lang="en-US" dirty="0">
              <a:latin typeface="Perpetua" pitchFamily="18" charset="0"/>
            </a:endParaRPr>
          </a:p>
        </p:txBody>
      </p:sp>
      <p:sp>
        <p:nvSpPr>
          <p:cNvPr id="8195" name="Rectangle 3"/>
          <p:cNvSpPr>
            <a:spLocks noGrp="1" noChangeArrowheads="1"/>
          </p:cNvSpPr>
          <p:nvPr>
            <p:ph type="body" idx="1"/>
          </p:nvPr>
        </p:nvSpPr>
        <p:spPr/>
        <p:txBody>
          <a:bodyPr/>
          <a:lstStyle/>
          <a:p>
            <a:r>
              <a:rPr lang="en-US" dirty="0">
                <a:latin typeface="Perpetua" pitchFamily="18" charset="0"/>
              </a:rPr>
              <a:t>The Client-Server paradigm is the most prevalent model for distributed computing protocols.</a:t>
            </a:r>
          </a:p>
          <a:p>
            <a:r>
              <a:rPr lang="en-US" dirty="0">
                <a:latin typeface="Perpetua" pitchFamily="18" charset="0"/>
              </a:rPr>
              <a:t>It is the basis of all distributed computing paradigms at a higher level of abstraction.</a:t>
            </a:r>
          </a:p>
          <a:p>
            <a:r>
              <a:rPr lang="en-US" dirty="0">
                <a:latin typeface="Perpetua" pitchFamily="18" charset="0"/>
              </a:rPr>
              <a:t>It </a:t>
            </a:r>
            <a:r>
              <a:rPr lang="en-US" dirty="0" smtClean="0">
                <a:latin typeface="Perpetua" pitchFamily="18" charset="0"/>
              </a:rPr>
              <a:t>employs </a:t>
            </a:r>
            <a:r>
              <a:rPr lang="en-US" dirty="0">
                <a:latin typeface="Perpetua" pitchFamily="18" charset="0"/>
              </a:rPr>
              <a:t>a </a:t>
            </a:r>
            <a:r>
              <a:rPr lang="en-US" b="1" dirty="0">
                <a:latin typeface="Perpetua" pitchFamily="18" charset="0"/>
              </a:rPr>
              <a:t>request-response protocol</a:t>
            </a:r>
            <a:r>
              <a:rPr lang="en-US" dirty="0">
                <a:latin typeface="Perpetua" pitchFamily="18" charset="0"/>
              </a:rPr>
              <a:t>.</a:t>
            </a:r>
          </a:p>
          <a:p>
            <a:pPr>
              <a:buFontTx/>
              <a:buNone/>
            </a:pPr>
            <a:endParaRPr lang="en-US" dirty="0">
              <a:latin typeface="Perpetua"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b="1" dirty="0" smtClean="0">
                <a:latin typeface="Perpetua" pitchFamily="18" charset="0"/>
              </a:rPr>
              <a:t>1-Tier </a:t>
            </a:r>
            <a:r>
              <a:rPr lang="en-US" b="1" dirty="0">
                <a:latin typeface="Perpetua" pitchFamily="18" charset="0"/>
              </a:rPr>
              <a:t>Architecture</a:t>
            </a:r>
          </a:p>
        </p:txBody>
      </p:sp>
      <p:sp>
        <p:nvSpPr>
          <p:cNvPr id="47107" name="Rectangle 3" descr="Rectangle: Click to edit Master text styles&#10;Second level&#10;Third level&#10;Fourth level&#10;Fifth level"/>
          <p:cNvSpPr>
            <a:spLocks noGrp="1" noChangeArrowheads="1"/>
          </p:cNvSpPr>
          <p:nvPr>
            <p:ph sz="quarter" idx="1"/>
          </p:nvPr>
        </p:nvSpPr>
        <p:spPr/>
        <p:txBody>
          <a:bodyPr>
            <a:noAutofit/>
          </a:bodyPr>
          <a:lstStyle/>
          <a:p>
            <a:pPr>
              <a:lnSpc>
                <a:spcPts val="3300"/>
              </a:lnSpc>
            </a:pPr>
            <a:r>
              <a:rPr lang="en-US" sz="3200" b="1" dirty="0" smtClean="0">
                <a:latin typeface="Perpetua" pitchFamily="18" charset="0"/>
              </a:rPr>
              <a:t>Disadvantages</a:t>
            </a:r>
            <a:endParaRPr lang="en-US" sz="3200" b="1" dirty="0">
              <a:latin typeface="Perpetua" pitchFamily="18" charset="0"/>
            </a:endParaRPr>
          </a:p>
          <a:p>
            <a:pPr lvl="1">
              <a:lnSpc>
                <a:spcPts val="3300"/>
              </a:lnSpc>
              <a:buFont typeface="Wingdings" pitchFamily="2" charset="2"/>
              <a:buChar char="v"/>
            </a:pPr>
            <a:r>
              <a:rPr lang="en-GB" dirty="0" smtClean="0">
                <a:latin typeface="Perpetua" pitchFamily="18" charset="0"/>
              </a:rPr>
              <a:t>Monolithic pieces of code (high maintenance)</a:t>
            </a:r>
          </a:p>
          <a:p>
            <a:pPr lvl="1">
              <a:lnSpc>
                <a:spcPts val="3300"/>
              </a:lnSpc>
              <a:buFont typeface="Wingdings" pitchFamily="2" charset="2"/>
              <a:buChar char="v"/>
            </a:pPr>
            <a:r>
              <a:rPr lang="en-GB" dirty="0" smtClean="0">
                <a:latin typeface="Perpetua" pitchFamily="18" charset="0"/>
              </a:rPr>
              <a:t>Hard to modify – lack of documentation and qualified programmers</a:t>
            </a:r>
          </a:p>
          <a:p>
            <a:pPr lvl="1">
              <a:lnSpc>
                <a:spcPts val="3300"/>
              </a:lnSpc>
              <a:buFont typeface="Wingdings" pitchFamily="2" charset="2"/>
              <a:buChar char="v"/>
            </a:pPr>
            <a:r>
              <a:rPr lang="en-US" dirty="0" smtClean="0">
                <a:latin typeface="Perpetua" pitchFamily="18" charset="0"/>
              </a:rPr>
              <a:t>Not </a:t>
            </a:r>
            <a:r>
              <a:rPr lang="en-US" dirty="0">
                <a:latin typeface="Perpetua" pitchFamily="18" charset="0"/>
              </a:rPr>
              <a:t>scalable</a:t>
            </a:r>
          </a:p>
          <a:p>
            <a:pPr lvl="1">
              <a:lnSpc>
                <a:spcPts val="3300"/>
              </a:lnSpc>
              <a:buFont typeface="Wingdings" pitchFamily="2" charset="2"/>
              <a:buChar char="v"/>
            </a:pPr>
            <a:r>
              <a:rPr lang="en-US" dirty="0">
                <a:latin typeface="Perpetua" pitchFamily="18" charset="0"/>
              </a:rPr>
              <a:t>Don't protect valuable "Business </a:t>
            </a:r>
            <a:r>
              <a:rPr lang="en-US" dirty="0" smtClean="0">
                <a:latin typeface="Perpetua" pitchFamily="18" charset="0"/>
              </a:rPr>
              <a:t>Logic“</a:t>
            </a:r>
          </a:p>
          <a:p>
            <a:pPr lvl="1">
              <a:lnSpc>
                <a:spcPts val="3300"/>
              </a:lnSpc>
              <a:buFont typeface="Wingdings" pitchFamily="2" charset="2"/>
              <a:buChar char="v"/>
            </a:pPr>
            <a:r>
              <a:rPr lang="en-GB" dirty="0" smtClean="0">
                <a:latin typeface="Perpetua" pitchFamily="18" charset="0"/>
              </a:rPr>
              <a:t>Centralized Data Storage</a:t>
            </a:r>
          </a:p>
          <a:p>
            <a:pPr lvl="1">
              <a:lnSpc>
                <a:spcPts val="3300"/>
              </a:lnSpc>
              <a:buFont typeface="Wingdings" pitchFamily="2" charset="2"/>
              <a:buChar char="v"/>
            </a:pPr>
            <a:r>
              <a:rPr lang="en-GB" dirty="0" smtClean="0">
                <a:latin typeface="Perpetua" pitchFamily="18" charset="0"/>
              </a:rPr>
              <a:t>No data redundancy (no duplication of data)</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lIns="0" tIns="0" rIns="0" bIns="0"/>
          <a:lstStyle/>
          <a:p>
            <a:pPr defTabSz="449263"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dirty="0" smtClean="0">
                <a:latin typeface="Perpetua" pitchFamily="18" charset="0"/>
                <a:ea typeface="ＭＳ Ｐゴシック" pitchFamily="34" charset="-128"/>
              </a:rPr>
              <a:t>2 - Tier Architectures</a:t>
            </a:r>
          </a:p>
        </p:txBody>
      </p:sp>
      <p:sp>
        <p:nvSpPr>
          <p:cNvPr id="40962" name="Slide Number Placeholder 3"/>
          <p:cNvSpPr>
            <a:spLocks noGrp="1"/>
          </p:cNvSpPr>
          <p:nvPr>
            <p:ph type="sldNum" sz="quarter" idx="12"/>
          </p:nvPr>
        </p:nvSpPr>
        <p:spPr/>
        <p:txBody>
          <a:bodyPr/>
          <a:lstStyle/>
          <a:p>
            <a:pPr algn="ctr"/>
            <a:fld id="{53BFFFA5-F7B2-4267-9EDF-A8E4CA9EB280}" type="slidenum">
              <a:rPr lang="en-US">
                <a:latin typeface="Arial" pitchFamily="34" charset="0"/>
              </a:rPr>
              <a:pPr algn="ctr"/>
              <a:t>21</a:t>
            </a:fld>
            <a:endParaRPr lang="en-US">
              <a:latin typeface="Arial" pitchFamily="34" charset="0"/>
            </a:endParaRPr>
          </a:p>
        </p:txBody>
      </p:sp>
      <p:sp>
        <p:nvSpPr>
          <p:cNvPr id="32772" name="Rectangle 3"/>
          <p:cNvSpPr>
            <a:spLocks noGrp="1" noChangeArrowheads="1"/>
          </p:cNvSpPr>
          <p:nvPr>
            <p:ph sz="quarter" idx="1"/>
          </p:nvPr>
        </p:nvSpPr>
        <p:spPr/>
        <p:txBody>
          <a:bodyPr lIns="0" tIns="0" rIns="0" bIns="0">
            <a:normAutofit/>
          </a:bodyPr>
          <a:lstStyle/>
          <a:p>
            <a:pPr marL="431800" indent="-323850" defTabSz="449263" eaLnBrk="1" hangingPunct="1">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400" dirty="0" smtClean="0">
                <a:latin typeface="Perpetua" pitchFamily="18" charset="0"/>
                <a:ea typeface="ＭＳ Ｐゴシック" pitchFamily="34" charset="-128"/>
              </a:rPr>
              <a:t>Separation of presentation layer from other 2 layers (app + resource)  </a:t>
            </a:r>
          </a:p>
          <a:p>
            <a:pPr marL="863600" lvl="1" indent="-287338" defTabSz="449263" eaLnBrk="1" hangingPunct="1">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latin typeface="Perpetua" pitchFamily="18" charset="0"/>
                <a:ea typeface="ＭＳ Ｐゴシック" pitchFamily="34" charset="-128"/>
              </a:rPr>
              <a:t>Client/server systems with thin clients/fat clients</a:t>
            </a:r>
          </a:p>
          <a:p>
            <a:pPr marL="863600" lvl="1" indent="-287338" defTabSz="449263" eaLnBrk="1" hangingPunct="1">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dirty="0" smtClean="0">
              <a:latin typeface="Perpetua" pitchFamily="18" charset="0"/>
              <a:ea typeface="ＭＳ Ｐゴシック" pitchFamily="34" charset="-128"/>
            </a:endParaRPr>
          </a:p>
          <a:p>
            <a:pPr marL="431800" indent="-323850" defTabSz="449263" eaLnBrk="1" hangingPunct="1">
              <a:lnSpc>
                <a:spcPct val="90000"/>
              </a:lnSpc>
              <a:buClr>
                <a:schemeClr val="accent2"/>
              </a:buCl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z="2800" dirty="0" smtClean="0">
              <a:latin typeface="Perpetua" pitchFamily="18" charset="0"/>
              <a:ea typeface="ＭＳ Ｐゴシック" pitchFamily="34" charset="-128"/>
            </a:endParaRPr>
          </a:p>
        </p:txBody>
      </p:sp>
      <p:grpSp>
        <p:nvGrpSpPr>
          <p:cNvPr id="21" name="Group 20"/>
          <p:cNvGrpSpPr/>
          <p:nvPr/>
        </p:nvGrpSpPr>
        <p:grpSpPr>
          <a:xfrm>
            <a:off x="381000" y="3962400"/>
            <a:ext cx="8229600" cy="1676400"/>
            <a:chOff x="381000" y="3962400"/>
            <a:chExt cx="8229600" cy="1676400"/>
          </a:xfrm>
        </p:grpSpPr>
        <p:sp>
          <p:nvSpPr>
            <p:cNvPr id="6" name="Rectangle 5"/>
            <p:cNvSpPr/>
            <p:nvPr/>
          </p:nvSpPr>
          <p:spPr>
            <a:xfrm>
              <a:off x="609600" y="4343400"/>
              <a:ext cx="1905000" cy="1066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latin typeface="Arial" pitchFamily="34" charset="0"/>
                  <a:cs typeface="Arial" pitchFamily="34" charset="0"/>
                </a:rPr>
                <a:t>Presentation Logic</a:t>
              </a:r>
              <a:endParaRPr lang="en-GB" sz="2000" dirty="0">
                <a:solidFill>
                  <a:schemeClr val="tx1"/>
                </a:solidFill>
                <a:latin typeface="Arial" pitchFamily="34" charset="0"/>
                <a:cs typeface="Arial" pitchFamily="34" charset="0"/>
              </a:endParaRPr>
            </a:p>
          </p:txBody>
        </p:sp>
        <p:sp>
          <p:nvSpPr>
            <p:cNvPr id="7" name="Rectangle 6"/>
            <p:cNvSpPr/>
            <p:nvPr/>
          </p:nvSpPr>
          <p:spPr>
            <a:xfrm>
              <a:off x="2895600" y="4343400"/>
              <a:ext cx="1676400" cy="1066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latin typeface="Arial" pitchFamily="34" charset="0"/>
                  <a:cs typeface="Arial" pitchFamily="34" charset="0"/>
                </a:rPr>
                <a:t>Business </a:t>
              </a:r>
            </a:p>
            <a:p>
              <a:pPr algn="ctr"/>
              <a:r>
                <a:rPr lang="en-GB" sz="2000" dirty="0" smtClean="0">
                  <a:solidFill>
                    <a:schemeClr val="tx1"/>
                  </a:solidFill>
                  <a:latin typeface="Arial" pitchFamily="34" charset="0"/>
                  <a:cs typeface="Arial" pitchFamily="34" charset="0"/>
                </a:rPr>
                <a:t>Logic</a:t>
              </a:r>
              <a:endParaRPr lang="en-GB" sz="2000" dirty="0">
                <a:solidFill>
                  <a:schemeClr val="tx1"/>
                </a:solidFill>
                <a:latin typeface="Arial" pitchFamily="34" charset="0"/>
                <a:cs typeface="Arial" pitchFamily="34" charset="0"/>
              </a:endParaRPr>
            </a:p>
          </p:txBody>
        </p:sp>
        <p:sp>
          <p:nvSpPr>
            <p:cNvPr id="8" name="Rectangle 7"/>
            <p:cNvSpPr/>
            <p:nvPr/>
          </p:nvSpPr>
          <p:spPr>
            <a:xfrm>
              <a:off x="5029200" y="4343400"/>
              <a:ext cx="1828800" cy="1066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latin typeface="Arial" pitchFamily="34" charset="0"/>
                  <a:cs typeface="Arial" pitchFamily="34" charset="0"/>
                </a:rPr>
                <a:t>Data Access Logic</a:t>
              </a:r>
              <a:endParaRPr lang="en-GB" sz="2000" dirty="0">
                <a:solidFill>
                  <a:schemeClr val="tx1"/>
                </a:solidFill>
                <a:latin typeface="Arial" pitchFamily="34" charset="0"/>
                <a:cs typeface="Arial" pitchFamily="34" charset="0"/>
              </a:endParaRPr>
            </a:p>
          </p:txBody>
        </p:sp>
        <p:sp>
          <p:nvSpPr>
            <p:cNvPr id="9" name="Can 8"/>
            <p:cNvSpPr/>
            <p:nvPr/>
          </p:nvSpPr>
          <p:spPr>
            <a:xfrm>
              <a:off x="7391400" y="4191000"/>
              <a:ext cx="1219200" cy="1371600"/>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2000" dirty="0" smtClean="0">
                  <a:solidFill>
                    <a:schemeClr val="tx1"/>
                  </a:solidFill>
                  <a:latin typeface="Arial" pitchFamily="34" charset="0"/>
                  <a:cs typeface="Arial" pitchFamily="34" charset="0"/>
                </a:rPr>
                <a:t>Database</a:t>
              </a:r>
              <a:endParaRPr lang="en-GB" sz="2000" dirty="0">
                <a:solidFill>
                  <a:schemeClr val="tx1"/>
                </a:solidFill>
                <a:latin typeface="Arial" pitchFamily="34" charset="0"/>
                <a:cs typeface="Arial" pitchFamily="34" charset="0"/>
              </a:endParaRPr>
            </a:p>
          </p:txBody>
        </p:sp>
        <p:cxnSp>
          <p:nvCxnSpPr>
            <p:cNvPr id="11" name="Straight Arrow Connector 10"/>
            <p:cNvCxnSpPr>
              <a:stCxn id="6" idx="3"/>
              <a:endCxn id="7" idx="1"/>
            </p:cNvCxnSpPr>
            <p:nvPr/>
          </p:nvCxnSpPr>
          <p:spPr>
            <a:xfrm>
              <a:off x="2514600" y="4876800"/>
              <a:ext cx="381000" cy="1588"/>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3"/>
              <a:endCxn id="8" idx="1"/>
            </p:cNvCxnSpPr>
            <p:nvPr/>
          </p:nvCxnSpPr>
          <p:spPr>
            <a:xfrm>
              <a:off x="4572000" y="4876800"/>
              <a:ext cx="457200" cy="1588"/>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a:endCxn id="9" idx="2"/>
            </p:cNvCxnSpPr>
            <p:nvPr/>
          </p:nvCxnSpPr>
          <p:spPr>
            <a:xfrm>
              <a:off x="6858000" y="4876800"/>
              <a:ext cx="533400" cy="1588"/>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81000" y="3962400"/>
              <a:ext cx="2286000" cy="167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000" dirty="0" smtClean="0">
                  <a:solidFill>
                    <a:schemeClr val="tx1"/>
                  </a:solidFill>
                  <a:latin typeface="Arial" pitchFamily="34" charset="0"/>
                  <a:cs typeface="Arial" pitchFamily="34" charset="0"/>
                </a:rPr>
                <a:t>1</a:t>
              </a:r>
              <a:r>
                <a:rPr lang="en-GB" sz="2000" baseline="30000" dirty="0" smtClean="0">
                  <a:solidFill>
                    <a:schemeClr val="tx1"/>
                  </a:solidFill>
                  <a:latin typeface="Arial" pitchFamily="34" charset="0"/>
                  <a:cs typeface="Arial" pitchFamily="34" charset="0"/>
                </a:rPr>
                <a:t>st</a:t>
              </a:r>
              <a:r>
                <a:rPr lang="en-GB" sz="2000" dirty="0" smtClean="0">
                  <a:solidFill>
                    <a:schemeClr val="tx1"/>
                  </a:solidFill>
                  <a:latin typeface="Arial" pitchFamily="34" charset="0"/>
                  <a:cs typeface="Arial" pitchFamily="34" charset="0"/>
                </a:rPr>
                <a:t> Tier</a:t>
              </a:r>
              <a:endParaRPr lang="en-GB" sz="2000" dirty="0">
                <a:solidFill>
                  <a:schemeClr val="tx1"/>
                </a:solidFill>
                <a:latin typeface="Arial" pitchFamily="34" charset="0"/>
                <a:cs typeface="Arial" pitchFamily="34" charset="0"/>
              </a:endParaRPr>
            </a:p>
          </p:txBody>
        </p:sp>
        <p:sp>
          <p:nvSpPr>
            <p:cNvPr id="20" name="Rectangle 19"/>
            <p:cNvSpPr/>
            <p:nvPr/>
          </p:nvSpPr>
          <p:spPr>
            <a:xfrm>
              <a:off x="2819400" y="3962400"/>
              <a:ext cx="4343400" cy="167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000" dirty="0" smtClean="0">
                  <a:solidFill>
                    <a:schemeClr val="tx1"/>
                  </a:solidFill>
                  <a:latin typeface="Arial" pitchFamily="34" charset="0"/>
                  <a:cs typeface="Arial" pitchFamily="34" charset="0"/>
                </a:rPr>
                <a:t>2</a:t>
              </a:r>
              <a:r>
                <a:rPr lang="en-GB" sz="2000" baseline="30000" dirty="0" smtClean="0">
                  <a:solidFill>
                    <a:schemeClr val="tx1"/>
                  </a:solidFill>
                  <a:latin typeface="Arial" pitchFamily="34" charset="0"/>
                  <a:cs typeface="Arial" pitchFamily="34" charset="0"/>
                </a:rPr>
                <a:t>nd</a:t>
              </a:r>
              <a:r>
                <a:rPr lang="en-GB" sz="2000" dirty="0" smtClean="0">
                  <a:solidFill>
                    <a:schemeClr val="tx1"/>
                  </a:solidFill>
                  <a:latin typeface="Arial" pitchFamily="34" charset="0"/>
                  <a:cs typeface="Arial" pitchFamily="34" charset="0"/>
                </a:rPr>
                <a:t> Tier</a:t>
              </a:r>
              <a:endParaRPr lang="en-GB" sz="2000" dirty="0">
                <a:solidFill>
                  <a:schemeClr val="tx1"/>
                </a:solidFill>
                <a:latin typeface="Arial" pitchFamily="34" charset="0"/>
                <a:cs typeface="Arial" pitchFamily="34" charset="0"/>
              </a:endParaRPr>
            </a:p>
          </p:txBody>
        </p:sp>
      </p:gr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b="1">
                <a:latin typeface="Perpetua" pitchFamily="18" charset="0"/>
              </a:rPr>
              <a:t>The 2-Tier Architecture</a:t>
            </a:r>
          </a:p>
        </p:txBody>
      </p:sp>
      <p:sp>
        <p:nvSpPr>
          <p:cNvPr id="56323" name="Rectangle 3" descr="Rectangle: Click to edit Master text styles&#10;Second level&#10;Third level&#10;Fourth level&#10;Fifth level"/>
          <p:cNvSpPr>
            <a:spLocks noGrp="1" noChangeArrowheads="1"/>
          </p:cNvSpPr>
          <p:nvPr>
            <p:ph sz="quarter" idx="1"/>
          </p:nvPr>
        </p:nvSpPr>
        <p:spPr/>
        <p:txBody>
          <a:bodyPr/>
          <a:lstStyle/>
          <a:p>
            <a:pPr>
              <a:lnSpc>
                <a:spcPct val="80000"/>
              </a:lnSpc>
              <a:buFont typeface="Wingdings" pitchFamily="2" charset="2"/>
              <a:buNone/>
            </a:pPr>
            <a:r>
              <a:rPr lang="en-US" sz="2800" b="1" dirty="0">
                <a:latin typeface="Perpetua" pitchFamily="18" charset="0"/>
              </a:rPr>
              <a:t>Advantages:</a:t>
            </a:r>
          </a:p>
          <a:p>
            <a:pPr>
              <a:lnSpc>
                <a:spcPct val="80000"/>
              </a:lnSpc>
            </a:pPr>
            <a:r>
              <a:rPr lang="en-US" sz="2800" dirty="0">
                <a:latin typeface="Perpetua" pitchFamily="18" charset="0"/>
              </a:rPr>
              <a:t>Protects business logic from UI</a:t>
            </a:r>
          </a:p>
          <a:p>
            <a:pPr>
              <a:lnSpc>
                <a:spcPct val="80000"/>
              </a:lnSpc>
              <a:buFont typeface="Wingdings" pitchFamily="2" charset="2"/>
              <a:buNone/>
            </a:pPr>
            <a:endParaRPr lang="en-US" sz="2800" dirty="0">
              <a:latin typeface="Perpetua" pitchFamily="18" charset="0"/>
            </a:endParaRPr>
          </a:p>
          <a:p>
            <a:pPr>
              <a:lnSpc>
                <a:spcPct val="80000"/>
              </a:lnSpc>
              <a:buFont typeface="Wingdings" pitchFamily="2" charset="2"/>
              <a:buNone/>
            </a:pPr>
            <a:r>
              <a:rPr lang="en-US" sz="2800" b="1" dirty="0">
                <a:latin typeface="Perpetua" pitchFamily="18" charset="0"/>
              </a:rPr>
              <a:t>Disadvantages:</a:t>
            </a:r>
          </a:p>
          <a:p>
            <a:pPr>
              <a:lnSpc>
                <a:spcPct val="80000"/>
              </a:lnSpc>
            </a:pPr>
            <a:r>
              <a:rPr lang="en-US" sz="2800" dirty="0" smtClean="0">
                <a:latin typeface="Perpetua" pitchFamily="18" charset="0"/>
              </a:rPr>
              <a:t>Increased </a:t>
            </a:r>
            <a:r>
              <a:rPr lang="en-US" sz="2800" dirty="0">
                <a:latin typeface="Perpetua" pitchFamily="18" charset="0"/>
              </a:rPr>
              <a:t>network traffic</a:t>
            </a:r>
          </a:p>
          <a:p>
            <a:pPr>
              <a:lnSpc>
                <a:spcPct val="80000"/>
              </a:lnSpc>
            </a:pPr>
            <a:r>
              <a:rPr lang="en-US" sz="2800" dirty="0">
                <a:latin typeface="Perpetua" pitchFamily="18" charset="0"/>
              </a:rPr>
              <a:t>Application logic can’t be </a:t>
            </a:r>
            <a:r>
              <a:rPr lang="en-US" sz="2800" dirty="0" smtClean="0">
                <a:latin typeface="Perpetua" pitchFamily="18" charset="0"/>
              </a:rPr>
              <a:t>reused</a:t>
            </a:r>
          </a:p>
          <a:p>
            <a:pPr>
              <a:lnSpc>
                <a:spcPct val="80000"/>
              </a:lnSpc>
            </a:pPr>
            <a:r>
              <a:rPr lang="en-US" sz="2800" dirty="0" smtClean="0">
                <a:latin typeface="Perpetua" pitchFamily="18" charset="0"/>
              </a:rPr>
              <a:t>limited scalability</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lIns="0" tIns="0" rIns="0" bIns="0"/>
          <a:lstStyle/>
          <a:p>
            <a:pPr defTabSz="449263"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mtClean="0">
                <a:latin typeface="Perpetua" pitchFamily="18" charset="0"/>
                <a:ea typeface="ＭＳ Ｐゴシック" pitchFamily="34" charset="-128"/>
              </a:rPr>
              <a:t>3 - Tier Architectures</a:t>
            </a:r>
          </a:p>
        </p:txBody>
      </p:sp>
      <p:sp>
        <p:nvSpPr>
          <p:cNvPr id="44034" name="Slide Number Placeholder 3"/>
          <p:cNvSpPr>
            <a:spLocks noGrp="1"/>
          </p:cNvSpPr>
          <p:nvPr>
            <p:ph type="sldNum" sz="quarter" idx="12"/>
          </p:nvPr>
        </p:nvSpPr>
        <p:spPr/>
        <p:txBody>
          <a:bodyPr/>
          <a:lstStyle/>
          <a:p>
            <a:pPr algn="ctr"/>
            <a:fld id="{2FBD17F6-2881-4714-9BFD-265ACD092910}" type="slidenum">
              <a:rPr lang="en-US">
                <a:latin typeface="Arial" pitchFamily="34" charset="0"/>
              </a:rPr>
              <a:pPr algn="ctr"/>
              <a:t>23</a:t>
            </a:fld>
            <a:endParaRPr lang="en-US">
              <a:latin typeface="Arial" pitchFamily="34" charset="0"/>
            </a:endParaRPr>
          </a:p>
        </p:txBody>
      </p:sp>
      <p:sp>
        <p:nvSpPr>
          <p:cNvPr id="36868" name="Rectangle 3"/>
          <p:cNvSpPr>
            <a:spLocks noGrp="1" noChangeArrowheads="1"/>
          </p:cNvSpPr>
          <p:nvPr>
            <p:ph sz="quarter" idx="1"/>
          </p:nvPr>
        </p:nvSpPr>
        <p:spPr/>
        <p:txBody>
          <a:bodyPr lIns="0" tIns="0" rIns="0" bIns="0">
            <a:normAutofit/>
          </a:bodyPr>
          <a:lstStyle/>
          <a:p>
            <a:pPr marL="431800" indent="-323850" defTabSz="449263"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400" dirty="0" smtClean="0">
                <a:latin typeface="Perpetua" pitchFamily="18" charset="0"/>
                <a:ea typeface="ＭＳ Ｐゴシック" pitchFamily="34" charset="-128"/>
              </a:rPr>
              <a:t>2-Tier architecture created </a:t>
            </a:r>
            <a:r>
              <a:rPr lang="en-GB" sz="2400" i="1" dirty="0" smtClean="0">
                <a:latin typeface="Perpetua" pitchFamily="18" charset="0"/>
                <a:ea typeface="ＭＳ Ｐゴシック" pitchFamily="34" charset="-128"/>
              </a:rPr>
              <a:t>islands of information </a:t>
            </a:r>
            <a:r>
              <a:rPr lang="en-GB" sz="2400" dirty="0" smtClean="0">
                <a:latin typeface="Perpetua" pitchFamily="18" charset="0"/>
                <a:ea typeface="ＭＳ Ｐゴシック" pitchFamily="34" charset="-128"/>
              </a:rPr>
              <a:t>where a set of clients could communicate with a server but not with other servers</a:t>
            </a:r>
          </a:p>
          <a:p>
            <a:pPr marL="431800" indent="-323850" defTabSz="449263"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400" dirty="0" smtClean="0">
                <a:latin typeface="Perpetua" pitchFamily="18" charset="0"/>
                <a:ea typeface="ＭＳ Ｐゴシック" pitchFamily="34" charset="-128"/>
              </a:rPr>
              <a:t>3-tier made it technically possible to </a:t>
            </a:r>
            <a:r>
              <a:rPr lang="en-GB" sz="2400" b="1" dirty="0" smtClean="0">
                <a:solidFill>
                  <a:srgbClr val="FF0000"/>
                </a:solidFill>
                <a:latin typeface="Perpetua" pitchFamily="18" charset="0"/>
                <a:ea typeface="ＭＳ Ｐゴシック" pitchFamily="34" charset="-128"/>
              </a:rPr>
              <a:t>integrate</a:t>
            </a:r>
            <a:r>
              <a:rPr lang="en-GB" sz="2400" dirty="0" smtClean="0">
                <a:latin typeface="Perpetua" pitchFamily="18" charset="0"/>
                <a:ea typeface="ＭＳ Ｐゴシック" pitchFamily="34" charset="-128"/>
              </a:rPr>
              <a:t> different servers  </a:t>
            </a:r>
          </a:p>
          <a:p>
            <a:pPr marL="431800" indent="-323850" defTabSz="449263"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400" dirty="0" smtClean="0">
                <a:latin typeface="Perpetua" pitchFamily="18" charset="0"/>
                <a:ea typeface="ＭＳ Ｐゴシック" pitchFamily="34" charset="-128"/>
              </a:rPr>
              <a:t>Separating Data Access Layer from application logic layer</a:t>
            </a:r>
          </a:p>
          <a:p>
            <a:pPr marL="431800" indent="-323850" defTabSz="449263"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400" dirty="0" smtClean="0">
                <a:latin typeface="Perpetua" pitchFamily="18" charset="0"/>
                <a:ea typeface="ＭＳ Ｐゴシック" pitchFamily="34" charset="-128"/>
              </a:rPr>
              <a:t>Lead to the introduction of clear RM layer interfaces</a:t>
            </a:r>
          </a:p>
          <a:p>
            <a:pPr marL="431800" indent="-323850" defTabSz="449263"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400" dirty="0" smtClean="0">
                <a:latin typeface="Perpetua" pitchFamily="18" charset="0"/>
                <a:ea typeface="ＭＳ Ｐゴシック" pitchFamily="34" charset="-128"/>
              </a:rPr>
              <a:t>Good at dealing with integration of different resources</a:t>
            </a:r>
          </a:p>
          <a:p>
            <a:pPr marL="431800" indent="-323850" defTabSz="449263"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z="2400" dirty="0" smtClean="0">
              <a:latin typeface="Perpetua" pitchFamily="18" charset="0"/>
              <a:ea typeface="ＭＳ Ｐゴシック" pitchFamily="34" charset="-128"/>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Perpetua" pitchFamily="18" charset="0"/>
              </a:rPr>
              <a:t>The 3-Tier Architecture</a:t>
            </a:r>
            <a:endParaRPr lang="en-GB" dirty="0"/>
          </a:p>
        </p:txBody>
      </p:sp>
      <p:sp>
        <p:nvSpPr>
          <p:cNvPr id="3" name="Slide Number Placeholder 2"/>
          <p:cNvSpPr>
            <a:spLocks noGrp="1"/>
          </p:cNvSpPr>
          <p:nvPr>
            <p:ph type="sldNum" sz="quarter" idx="12"/>
          </p:nvPr>
        </p:nvSpPr>
        <p:spPr/>
        <p:txBody>
          <a:bodyPr/>
          <a:lstStyle/>
          <a:p>
            <a:fld id="{A9F7B5EF-34BC-498E-8096-3AA08486BCEB}" type="slidenum">
              <a:rPr lang="ar-SA" smtClean="0"/>
              <a:pPr/>
              <a:t>24</a:t>
            </a:fld>
            <a:endParaRPr lang="en-US"/>
          </a:p>
        </p:txBody>
      </p:sp>
      <p:pic>
        <p:nvPicPr>
          <p:cNvPr id="4098" name="Picture 2"/>
          <p:cNvPicPr>
            <a:picLocks noGrp="1" noChangeAspect="1" noChangeArrowheads="1"/>
          </p:cNvPicPr>
          <p:nvPr>
            <p:ph sz="quarter" idx="1"/>
          </p:nvPr>
        </p:nvPicPr>
        <p:blipFill>
          <a:blip r:embed="rId2"/>
          <a:srcRect/>
          <a:stretch>
            <a:fillRect/>
          </a:stretch>
        </p:blipFill>
        <p:spPr bwMode="auto">
          <a:xfrm>
            <a:off x="685800" y="1371600"/>
            <a:ext cx="8229600" cy="4952999"/>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Perpetua" pitchFamily="18" charset="0"/>
              </a:rPr>
              <a:t>The 3-Tier Architecture</a:t>
            </a:r>
            <a:endParaRPr lang="en-GB" dirty="0"/>
          </a:p>
        </p:txBody>
      </p:sp>
      <p:sp>
        <p:nvSpPr>
          <p:cNvPr id="3" name="Slide Number Placeholder 2"/>
          <p:cNvSpPr>
            <a:spLocks noGrp="1"/>
          </p:cNvSpPr>
          <p:nvPr>
            <p:ph type="sldNum" sz="quarter" idx="12"/>
          </p:nvPr>
        </p:nvSpPr>
        <p:spPr/>
        <p:txBody>
          <a:bodyPr/>
          <a:lstStyle/>
          <a:p>
            <a:fld id="{A9F7B5EF-34BC-498E-8096-3AA08486BCEB}" type="slidenum">
              <a:rPr lang="ar-SA" smtClean="0"/>
              <a:pPr/>
              <a:t>25</a:t>
            </a:fld>
            <a:endParaRPr lang="en-US"/>
          </a:p>
        </p:txBody>
      </p:sp>
      <p:sp>
        <p:nvSpPr>
          <p:cNvPr id="4" name="Content Placeholder 3"/>
          <p:cNvSpPr>
            <a:spLocks noGrp="1"/>
          </p:cNvSpPr>
          <p:nvPr>
            <p:ph sz="quarter" idx="1"/>
          </p:nvPr>
        </p:nvSpPr>
        <p:spPr>
          <a:xfrm>
            <a:off x="304800" y="2743200"/>
            <a:ext cx="8610600" cy="3328988"/>
          </a:xfrm>
        </p:spPr>
        <p:txBody>
          <a:bodyPr>
            <a:normAutofit fontScale="70000" lnSpcReduction="20000"/>
          </a:bodyPr>
          <a:lstStyle/>
          <a:p>
            <a:endParaRPr lang="en-US" dirty="0" smtClean="0"/>
          </a:p>
          <a:p>
            <a:endParaRPr lang="en-US" dirty="0" smtClean="0"/>
          </a:p>
          <a:p>
            <a:endParaRPr lang="en-US" dirty="0" smtClean="0"/>
          </a:p>
          <a:p>
            <a:endParaRPr lang="en-US" dirty="0" smtClean="0"/>
          </a:p>
          <a:p>
            <a:endParaRPr lang="en-US" dirty="0" smtClean="0"/>
          </a:p>
          <a:p>
            <a:r>
              <a:rPr lang="en-US" dirty="0" smtClean="0"/>
              <a:t>The Presentation layer requires skills such as HTML, CSS and possibly JavaScript, plus UI design.</a:t>
            </a:r>
          </a:p>
          <a:p>
            <a:r>
              <a:rPr lang="en-US" dirty="0" smtClean="0"/>
              <a:t>The Business layer requires skills in a programming language so that business rules can be processed by a computer.</a:t>
            </a:r>
          </a:p>
          <a:p>
            <a:r>
              <a:rPr lang="en-US" dirty="0" smtClean="0"/>
              <a:t>The Data Access layer requires SQL skills in the form of Data Definition Language (DDL) and Data Manipulation Language (DML), plus database design.</a:t>
            </a:r>
          </a:p>
          <a:p>
            <a:endParaRPr lang="en-GB" dirty="0"/>
          </a:p>
        </p:txBody>
      </p:sp>
      <p:pic>
        <p:nvPicPr>
          <p:cNvPr id="5123" name="Picture 3" descr="C:\Users\naima\Desktop\Web Technology\webb\3-tier-architecture-005.png"/>
          <p:cNvPicPr>
            <a:picLocks noChangeAspect="1" noChangeArrowheads="1"/>
          </p:cNvPicPr>
          <p:nvPr/>
        </p:nvPicPr>
        <p:blipFill>
          <a:blip r:embed="rId2"/>
          <a:srcRect/>
          <a:stretch>
            <a:fillRect/>
          </a:stretch>
        </p:blipFill>
        <p:spPr bwMode="auto">
          <a:xfrm>
            <a:off x="609600" y="1752600"/>
            <a:ext cx="7543800" cy="1655763"/>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b="1" dirty="0">
                <a:latin typeface="Perpetua" pitchFamily="18" charset="0"/>
              </a:rPr>
              <a:t>The 3-Tier Architecture</a:t>
            </a:r>
          </a:p>
        </p:txBody>
      </p:sp>
      <p:sp>
        <p:nvSpPr>
          <p:cNvPr id="59395" name="Rectangle 3" descr="Rectangle: Click to edit Master text styles&#10;Second level&#10;Third level&#10;Fourth level&#10;Fifth level"/>
          <p:cNvSpPr>
            <a:spLocks noGrp="1" noChangeArrowheads="1"/>
          </p:cNvSpPr>
          <p:nvPr>
            <p:ph sz="quarter" idx="1"/>
          </p:nvPr>
        </p:nvSpPr>
        <p:spPr/>
        <p:txBody>
          <a:bodyPr/>
          <a:lstStyle/>
          <a:p>
            <a:pPr>
              <a:lnSpc>
                <a:spcPct val="90000"/>
              </a:lnSpc>
              <a:buFont typeface="Wingdings" pitchFamily="2" charset="2"/>
              <a:buNone/>
            </a:pPr>
            <a:r>
              <a:rPr lang="en-US" sz="2400" b="1" dirty="0">
                <a:latin typeface="Perpetua" pitchFamily="18" charset="0"/>
              </a:rPr>
              <a:t>Advantages</a:t>
            </a:r>
          </a:p>
          <a:p>
            <a:pPr>
              <a:lnSpc>
                <a:spcPct val="90000"/>
              </a:lnSpc>
            </a:pPr>
            <a:r>
              <a:rPr lang="en-US" sz="2400" dirty="0">
                <a:latin typeface="Perpetua" pitchFamily="18" charset="0"/>
              </a:rPr>
              <a:t>Clear separation of user-interface-control and data presentation from application-logic. </a:t>
            </a:r>
          </a:p>
          <a:p>
            <a:pPr>
              <a:lnSpc>
                <a:spcPct val="90000"/>
              </a:lnSpc>
            </a:pPr>
            <a:r>
              <a:rPr lang="en-US" sz="2400" dirty="0">
                <a:latin typeface="Perpetua" pitchFamily="18" charset="0"/>
              </a:rPr>
              <a:t>Change in business logic wont need change in other layers.</a:t>
            </a:r>
          </a:p>
          <a:p>
            <a:pPr>
              <a:lnSpc>
                <a:spcPct val="90000"/>
              </a:lnSpc>
            </a:pPr>
            <a:r>
              <a:rPr lang="en-US" sz="2400" dirty="0">
                <a:latin typeface="Perpetua" pitchFamily="18" charset="0"/>
              </a:rPr>
              <a:t>Dynamic load balancing by use of multiple </a:t>
            </a:r>
            <a:r>
              <a:rPr lang="en-US" sz="2400" dirty="0" smtClean="0">
                <a:latin typeface="Perpetua" pitchFamily="18" charset="0"/>
              </a:rPr>
              <a:t>servers</a:t>
            </a:r>
          </a:p>
          <a:p>
            <a:pPr>
              <a:lnSpc>
                <a:spcPct val="90000"/>
              </a:lnSpc>
            </a:pPr>
            <a:r>
              <a:rPr lang="en-GB" sz="2400" dirty="0" smtClean="0">
                <a:latin typeface="Perpetua" pitchFamily="18" charset="0"/>
              </a:rPr>
              <a:t>Scalability by </a:t>
            </a:r>
            <a:r>
              <a:rPr lang="en-GB" sz="2400" dirty="0">
                <a:latin typeface="Perpetua" pitchFamily="18" charset="0"/>
              </a:rPr>
              <a:t>running each layer on a different server</a:t>
            </a:r>
          </a:p>
          <a:p>
            <a:pPr>
              <a:lnSpc>
                <a:spcPct val="90000"/>
              </a:lnSpc>
            </a:pPr>
            <a:r>
              <a:rPr lang="en-GB" sz="2400" dirty="0" smtClean="0">
                <a:latin typeface="Perpetua" pitchFamily="18" charset="0"/>
              </a:rPr>
              <a:t>Additional tier </a:t>
            </a:r>
            <a:r>
              <a:rPr lang="en-GB" sz="2400" dirty="0">
                <a:latin typeface="Perpetua" pitchFamily="18" charset="0"/>
              </a:rPr>
              <a:t>for integration logic</a:t>
            </a:r>
          </a:p>
          <a:p>
            <a:pPr>
              <a:lnSpc>
                <a:spcPct val="90000"/>
              </a:lnSpc>
            </a:pPr>
            <a:r>
              <a:rPr lang="en-GB" sz="2400" dirty="0">
                <a:latin typeface="Perpetua" pitchFamily="18" charset="0"/>
              </a:rPr>
              <a:t>Flexibility</a:t>
            </a:r>
          </a:p>
          <a:p>
            <a:pPr>
              <a:lnSpc>
                <a:spcPct val="90000"/>
              </a:lnSpc>
            </a:pPr>
            <a:endParaRPr lang="en-US" sz="2400" dirty="0">
              <a:latin typeface="Perpetua"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Rules of the 3 Tier Architecture</a:t>
            </a:r>
            <a:endParaRPr lang="en-GB" dirty="0"/>
          </a:p>
        </p:txBody>
      </p:sp>
      <p:sp>
        <p:nvSpPr>
          <p:cNvPr id="3" name="Slide Number Placeholder 2"/>
          <p:cNvSpPr>
            <a:spLocks noGrp="1"/>
          </p:cNvSpPr>
          <p:nvPr>
            <p:ph type="sldNum" sz="quarter" idx="12"/>
          </p:nvPr>
        </p:nvSpPr>
        <p:spPr/>
        <p:txBody>
          <a:bodyPr/>
          <a:lstStyle/>
          <a:p>
            <a:fld id="{A9F7B5EF-34BC-498E-8096-3AA08486BCEB}" type="slidenum">
              <a:rPr lang="ar-SA" smtClean="0"/>
              <a:pPr/>
              <a:t>27</a:t>
            </a:fld>
            <a:endParaRPr lang="en-US"/>
          </a:p>
        </p:txBody>
      </p:sp>
      <p:sp>
        <p:nvSpPr>
          <p:cNvPr id="4" name="Content Placeholder 3"/>
          <p:cNvSpPr>
            <a:spLocks noGrp="1"/>
          </p:cNvSpPr>
          <p:nvPr>
            <p:ph sz="quarter" idx="1"/>
          </p:nvPr>
        </p:nvSpPr>
        <p:spPr/>
        <p:txBody>
          <a:bodyPr>
            <a:normAutofit fontScale="77500" lnSpcReduction="20000"/>
          </a:bodyPr>
          <a:lstStyle/>
          <a:p>
            <a:pPr>
              <a:buNone/>
            </a:pPr>
            <a:endParaRPr lang="en-US" b="1" dirty="0" smtClean="0"/>
          </a:p>
          <a:p>
            <a:r>
              <a:rPr lang="en-US" dirty="0" smtClean="0"/>
              <a:t>The code for each layer must be contained with separate files which can be maintained separately.</a:t>
            </a:r>
          </a:p>
          <a:p>
            <a:endParaRPr lang="en-US" dirty="0" smtClean="0"/>
          </a:p>
          <a:p>
            <a:r>
              <a:rPr lang="en-US" dirty="0" smtClean="0"/>
              <a:t>Each layer may only contain code which belongs in that layer. Thus business logic can only reside in the Business layer, presentation logic in the Presentation layer, and data access logic in the Data Access layer.</a:t>
            </a:r>
          </a:p>
          <a:p>
            <a:endParaRPr lang="en-US" dirty="0" smtClean="0"/>
          </a:p>
          <a:p>
            <a:r>
              <a:rPr lang="en-US" dirty="0" smtClean="0"/>
              <a:t>The Presentation layer can only receive requests from, and return responses to, an outside agent. This is usually a person, but may be another piece of software.</a:t>
            </a:r>
          </a:p>
          <a:p>
            <a:endParaRPr lang="en-US" dirty="0" smtClean="0"/>
          </a:p>
          <a:p>
            <a:r>
              <a:rPr lang="en-US" dirty="0" smtClean="0"/>
              <a:t>The Presentation layer can only send requests to, and receive responses from, the Business layer. It cannot have direct access to either the database or the Data Access layer.</a:t>
            </a:r>
          </a:p>
          <a:p>
            <a:endParaRPr lang="en-GB"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Rules for 3 tier architecture</a:t>
            </a:r>
            <a:endParaRPr lang="en-GB" dirty="0"/>
          </a:p>
        </p:txBody>
      </p:sp>
      <p:sp>
        <p:nvSpPr>
          <p:cNvPr id="3" name="Slide Number Placeholder 2"/>
          <p:cNvSpPr>
            <a:spLocks noGrp="1"/>
          </p:cNvSpPr>
          <p:nvPr>
            <p:ph type="sldNum" sz="quarter" idx="12"/>
          </p:nvPr>
        </p:nvSpPr>
        <p:spPr/>
        <p:txBody>
          <a:bodyPr/>
          <a:lstStyle/>
          <a:p>
            <a:fld id="{A9F7B5EF-34BC-498E-8096-3AA08486BCEB}" type="slidenum">
              <a:rPr lang="ar-SA" smtClean="0"/>
              <a:pPr/>
              <a:t>28</a:t>
            </a:fld>
            <a:endParaRPr lang="en-US"/>
          </a:p>
        </p:txBody>
      </p:sp>
      <p:sp>
        <p:nvSpPr>
          <p:cNvPr id="4" name="Content Placeholder 3"/>
          <p:cNvSpPr>
            <a:spLocks noGrp="1"/>
          </p:cNvSpPr>
          <p:nvPr>
            <p:ph sz="quarter" idx="1"/>
          </p:nvPr>
        </p:nvSpPr>
        <p:spPr>
          <a:xfrm>
            <a:off x="304800" y="1371600"/>
            <a:ext cx="8610600" cy="5486400"/>
          </a:xfrm>
        </p:spPr>
        <p:txBody>
          <a:bodyPr>
            <a:normAutofit fontScale="40000" lnSpcReduction="20000"/>
          </a:bodyPr>
          <a:lstStyle/>
          <a:p>
            <a:endParaRPr lang="en-US" dirty="0" smtClean="0"/>
          </a:p>
          <a:p>
            <a:r>
              <a:rPr lang="en-US" sz="4600" dirty="0" smtClean="0"/>
              <a:t>The Business layer can only receive requests from, and return response to, the Presentation layer.</a:t>
            </a:r>
          </a:p>
          <a:p>
            <a:endParaRPr lang="en-US" sz="4600" dirty="0" smtClean="0"/>
          </a:p>
          <a:p>
            <a:r>
              <a:rPr lang="en-US" sz="4600" dirty="0" smtClean="0"/>
              <a:t>The Business layer can only send requests to, and receive responses from, the Data Access layer. It cannot access the database directly.</a:t>
            </a:r>
          </a:p>
          <a:p>
            <a:endParaRPr lang="en-US" sz="4600" dirty="0" smtClean="0"/>
          </a:p>
          <a:p>
            <a:r>
              <a:rPr lang="en-US" sz="4600" dirty="0" smtClean="0"/>
              <a:t>The Data Access layer can only receive requests from, and return responses to, the Business layer. It cannot issue requests to anything other than the DBMS which it supports.</a:t>
            </a:r>
          </a:p>
          <a:p>
            <a:pPr>
              <a:buNone/>
            </a:pPr>
            <a:endParaRPr lang="en-US" sz="4600" dirty="0" smtClean="0"/>
          </a:p>
          <a:p>
            <a:r>
              <a:rPr lang="en-US" sz="4600" dirty="0" smtClean="0"/>
              <a:t>Each layer should be totally unaware of the inner workings of the other layers. The Business layer, for example, must be database-agnostic and not know or care about the inner workings of the Data Access object. It must also be presentation-agnostic and not know or care how its data will be handled. It should not process its data differently based on what the receiving component will do with that data. The presentation layer may take the data and construct an HTML document, a PDF document, a CSV file, or process it in some other way, but that should be totally irrelevant to the Business layer</a:t>
            </a:r>
          </a:p>
          <a:p>
            <a:endParaRPr lang="en-GB"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IE" dirty="0"/>
              <a:t>Choice of technology</a:t>
            </a:r>
          </a:p>
        </p:txBody>
      </p:sp>
      <p:sp>
        <p:nvSpPr>
          <p:cNvPr id="226307" name="Rectangle 3" descr="Rectangle: Click to edit Master text styles&#10;Second level&#10;Third level&#10;Fourth level&#10;Fifth level"/>
          <p:cNvSpPr>
            <a:spLocks noGrp="1" noChangeArrowheads="1"/>
          </p:cNvSpPr>
          <p:nvPr>
            <p:ph type="body" idx="1"/>
          </p:nvPr>
        </p:nvSpPr>
        <p:spPr/>
        <p:txBody>
          <a:bodyPr>
            <a:noAutofit/>
          </a:bodyPr>
          <a:lstStyle/>
          <a:p>
            <a:pPr>
              <a:lnSpc>
                <a:spcPct val="80000"/>
              </a:lnSpc>
            </a:pPr>
            <a:r>
              <a:rPr lang="en-IE" sz="2400" dirty="0" smtClean="0"/>
              <a:t>Presentation</a:t>
            </a:r>
            <a:endParaRPr lang="en-IE" sz="2400" dirty="0"/>
          </a:p>
          <a:p>
            <a:pPr lvl="1">
              <a:lnSpc>
                <a:spcPct val="80000"/>
              </a:lnSpc>
            </a:pPr>
            <a:r>
              <a:rPr lang="en-IE" sz="2000" dirty="0"/>
              <a:t>HTML/XHTML</a:t>
            </a:r>
          </a:p>
          <a:p>
            <a:pPr lvl="1">
              <a:lnSpc>
                <a:spcPct val="80000"/>
              </a:lnSpc>
            </a:pPr>
            <a:r>
              <a:rPr lang="en-IE" sz="2000" dirty="0"/>
              <a:t>CSS</a:t>
            </a:r>
          </a:p>
          <a:p>
            <a:pPr lvl="1">
              <a:lnSpc>
                <a:spcPct val="80000"/>
              </a:lnSpc>
            </a:pPr>
            <a:r>
              <a:rPr lang="en-IE" sz="2000" dirty="0"/>
              <a:t>Flash</a:t>
            </a:r>
          </a:p>
          <a:p>
            <a:pPr lvl="1">
              <a:lnSpc>
                <a:spcPct val="80000"/>
              </a:lnSpc>
            </a:pPr>
            <a:r>
              <a:rPr lang="en-IE" sz="2000" dirty="0" err="1"/>
              <a:t>Javascript</a:t>
            </a:r>
            <a:endParaRPr lang="en-IE" sz="2000" dirty="0"/>
          </a:p>
          <a:p>
            <a:pPr lvl="1">
              <a:lnSpc>
                <a:spcPct val="80000"/>
              </a:lnSpc>
            </a:pPr>
            <a:r>
              <a:rPr lang="en-IE" sz="2000" dirty="0"/>
              <a:t>Java</a:t>
            </a:r>
          </a:p>
          <a:p>
            <a:pPr lvl="1">
              <a:lnSpc>
                <a:spcPct val="80000"/>
              </a:lnSpc>
            </a:pPr>
            <a:r>
              <a:rPr lang="en-IE" sz="2000" dirty="0"/>
              <a:t>CSS</a:t>
            </a:r>
          </a:p>
          <a:p>
            <a:pPr lvl="1">
              <a:lnSpc>
                <a:spcPct val="80000"/>
              </a:lnSpc>
            </a:pPr>
            <a:r>
              <a:rPr lang="en-IE" sz="2000" dirty="0"/>
              <a:t>Voice</a:t>
            </a:r>
          </a:p>
          <a:p>
            <a:pPr>
              <a:lnSpc>
                <a:spcPct val="80000"/>
              </a:lnSpc>
            </a:pPr>
            <a:r>
              <a:rPr lang="en-IE" sz="2400" dirty="0" smtClean="0"/>
              <a:t>Business Logic</a:t>
            </a:r>
            <a:endParaRPr lang="en-IE" sz="2400" dirty="0"/>
          </a:p>
          <a:p>
            <a:pPr lvl="1">
              <a:lnSpc>
                <a:spcPct val="80000"/>
              </a:lnSpc>
            </a:pPr>
            <a:r>
              <a:rPr lang="en-IE" sz="2000" dirty="0"/>
              <a:t>PHP</a:t>
            </a:r>
          </a:p>
          <a:p>
            <a:pPr lvl="1">
              <a:lnSpc>
                <a:spcPct val="80000"/>
              </a:lnSpc>
            </a:pPr>
            <a:r>
              <a:rPr lang="en-IE" sz="2000" dirty="0"/>
              <a:t>ASP</a:t>
            </a:r>
          </a:p>
          <a:p>
            <a:pPr lvl="1">
              <a:lnSpc>
                <a:spcPct val="80000"/>
              </a:lnSpc>
            </a:pPr>
            <a:r>
              <a:rPr lang="en-IE" sz="2000" dirty="0"/>
              <a:t>JSP</a:t>
            </a:r>
          </a:p>
          <a:p>
            <a:pPr lvl="1">
              <a:lnSpc>
                <a:spcPct val="80000"/>
              </a:lnSpc>
            </a:pPr>
            <a:r>
              <a:rPr lang="en-IE" sz="2000" dirty="0"/>
              <a:t>Cold fusion</a:t>
            </a:r>
          </a:p>
          <a:p>
            <a:pPr>
              <a:lnSpc>
                <a:spcPct val="80000"/>
              </a:lnSpc>
            </a:pPr>
            <a:r>
              <a:rPr lang="en-IE" sz="2400" dirty="0" smtClean="0"/>
              <a:t>Data Access Layer</a:t>
            </a:r>
            <a:endParaRPr lang="en-IE" sz="2400" dirty="0"/>
          </a:p>
          <a:p>
            <a:pPr lvl="1">
              <a:lnSpc>
                <a:spcPct val="80000"/>
              </a:lnSpc>
            </a:pPr>
            <a:r>
              <a:rPr lang="en-IE" sz="2000" dirty="0" smtClean="0"/>
              <a:t>SQL</a:t>
            </a:r>
          </a:p>
          <a:p>
            <a:pPr lvl="1">
              <a:lnSpc>
                <a:spcPct val="80000"/>
              </a:lnSpc>
            </a:pPr>
            <a:r>
              <a:rPr lang="en-IE" sz="2000" dirty="0" smtClean="0"/>
              <a:t>JPA (Java Persistence API)</a:t>
            </a:r>
          </a:p>
          <a:p>
            <a:pPr lvl="1">
              <a:lnSpc>
                <a:spcPct val="80000"/>
              </a:lnSpc>
            </a:pPr>
            <a:r>
              <a:rPr lang="en-IE" sz="2000" dirty="0" smtClean="0"/>
              <a:t>Hibernate</a:t>
            </a:r>
            <a:endParaRPr lang="en-IE"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92340326-6824-4621-84BF-1F4C8A7F5B69}" type="slidenum">
              <a:rPr lang="en-US" altLang="en-US"/>
              <a:pPr/>
              <a:t>3</a:t>
            </a:fld>
            <a:endParaRPr lang="en-US" altLang="en-US"/>
          </a:p>
        </p:txBody>
      </p:sp>
      <p:pic>
        <p:nvPicPr>
          <p:cNvPr id="1116164" name="Picture 4"/>
          <p:cNvPicPr>
            <a:picLocks noChangeAspect="1" noChangeArrowheads="1"/>
          </p:cNvPicPr>
          <p:nvPr/>
        </p:nvPicPr>
        <p:blipFill>
          <a:blip r:embed="rId2"/>
          <a:srcRect/>
          <a:stretch>
            <a:fillRect/>
          </a:stretch>
        </p:blipFill>
        <p:spPr bwMode="auto">
          <a:xfrm>
            <a:off x="4473575" y="1454150"/>
            <a:ext cx="4518025" cy="4078288"/>
          </a:xfrm>
          <a:prstGeom prst="rect">
            <a:avLst/>
          </a:prstGeom>
          <a:noFill/>
          <a:ln w="9525">
            <a:noFill/>
            <a:miter lim="800000"/>
            <a:headEnd/>
            <a:tailEnd/>
          </a:ln>
          <a:effectLst/>
        </p:spPr>
      </p:pic>
      <p:sp>
        <p:nvSpPr>
          <p:cNvPr id="1116165" name="Rectangle 5"/>
          <p:cNvSpPr>
            <a:spLocks noGrp="1" noChangeArrowheads="1"/>
          </p:cNvSpPr>
          <p:nvPr>
            <p:ph type="title"/>
          </p:nvPr>
        </p:nvSpPr>
        <p:spPr>
          <a:xfrm>
            <a:off x="488950" y="320675"/>
            <a:ext cx="8229600" cy="661988"/>
          </a:xfrm>
        </p:spPr>
        <p:txBody>
          <a:bodyPr>
            <a:normAutofit fontScale="90000"/>
          </a:bodyPr>
          <a:lstStyle/>
          <a:p>
            <a:r>
              <a:rPr lang="en-US" dirty="0" smtClean="0">
                <a:latin typeface="Perpetua" pitchFamily="18" charset="0"/>
              </a:rPr>
              <a:t/>
            </a:r>
            <a:br>
              <a:rPr lang="en-US" dirty="0" smtClean="0">
                <a:latin typeface="Perpetua" pitchFamily="18" charset="0"/>
              </a:rPr>
            </a:br>
            <a:r>
              <a:rPr lang="en-US" dirty="0" smtClean="0">
                <a:latin typeface="Perpetua" pitchFamily="18" charset="0"/>
              </a:rPr>
              <a:t>Client-Server Model</a:t>
            </a:r>
            <a:br>
              <a:rPr lang="en-US" dirty="0" smtClean="0">
                <a:latin typeface="Perpetua" pitchFamily="18" charset="0"/>
              </a:rPr>
            </a:br>
            <a:endParaRPr lang="en-US" dirty="0">
              <a:solidFill>
                <a:schemeClr val="accent2"/>
              </a:solidFill>
              <a:latin typeface="Perpetua" pitchFamily="18" charset="0"/>
            </a:endParaRPr>
          </a:p>
        </p:txBody>
      </p:sp>
      <p:sp>
        <p:nvSpPr>
          <p:cNvPr id="1116166" name="Rectangle 6"/>
          <p:cNvSpPr>
            <a:spLocks noGrp="1" noChangeArrowheads="1"/>
          </p:cNvSpPr>
          <p:nvPr>
            <p:ph type="body" idx="1"/>
          </p:nvPr>
        </p:nvSpPr>
        <p:spPr>
          <a:xfrm>
            <a:off x="76200" y="1104900"/>
            <a:ext cx="4175125" cy="4906963"/>
          </a:xfrm>
        </p:spPr>
        <p:txBody>
          <a:bodyPr/>
          <a:lstStyle/>
          <a:p>
            <a:r>
              <a:rPr lang="en-US" b="1" i="1" dirty="0">
                <a:latin typeface="Perpetua" pitchFamily="18" charset="0"/>
              </a:rPr>
              <a:t>Servers</a:t>
            </a:r>
          </a:p>
          <a:p>
            <a:pPr lvl="1"/>
            <a:r>
              <a:rPr lang="en-US" sz="1800" dirty="0">
                <a:latin typeface="Perpetua" pitchFamily="18" charset="0"/>
              </a:rPr>
              <a:t>Run all the time (i.e. infinite)</a:t>
            </a:r>
          </a:p>
          <a:p>
            <a:pPr lvl="1"/>
            <a:r>
              <a:rPr lang="en-US" sz="1800" dirty="0">
                <a:latin typeface="Perpetua" pitchFamily="18" charset="0"/>
              </a:rPr>
              <a:t>Provide service to any client</a:t>
            </a:r>
          </a:p>
          <a:p>
            <a:pPr lvl="1"/>
            <a:r>
              <a:rPr lang="en-US" sz="1800" dirty="0">
                <a:latin typeface="Perpetua" pitchFamily="18" charset="0"/>
              </a:rPr>
              <a:t>Typically specialize in providing a certain type of service, e.g. Mail.</a:t>
            </a:r>
          </a:p>
          <a:p>
            <a:pPr lvl="1"/>
            <a:r>
              <a:rPr lang="en-US" sz="1800" dirty="0">
                <a:latin typeface="Perpetua" pitchFamily="18" charset="0"/>
              </a:rPr>
              <a:t>Listen to a well-known port and </a:t>
            </a:r>
            <a:r>
              <a:rPr lang="en-US" sz="1800" dirty="0" smtClean="0">
                <a:latin typeface="Perpetua" pitchFamily="18" charset="0"/>
              </a:rPr>
              <a:t>passively open </a:t>
            </a:r>
            <a:r>
              <a:rPr lang="en-US" sz="1800" dirty="0">
                <a:latin typeface="Perpetua" pitchFamily="18" charset="0"/>
              </a:rPr>
              <a:t>connection.</a:t>
            </a:r>
          </a:p>
          <a:p>
            <a:pPr lvl="1"/>
            <a:endParaRPr lang="en-US" sz="1800" dirty="0">
              <a:latin typeface="Perpetua" pitchFamily="18" charset="0"/>
            </a:endParaRPr>
          </a:p>
          <a:p>
            <a:r>
              <a:rPr lang="en-US" b="1" i="1" dirty="0">
                <a:latin typeface="Perpetua" pitchFamily="18" charset="0"/>
              </a:rPr>
              <a:t>Clients</a:t>
            </a:r>
          </a:p>
          <a:p>
            <a:pPr lvl="1"/>
            <a:r>
              <a:rPr lang="en-US" sz="1800" dirty="0">
                <a:latin typeface="Perpetua" pitchFamily="18" charset="0"/>
              </a:rPr>
              <a:t>Run when needed, then terminate (i.e. finite)</a:t>
            </a:r>
          </a:p>
          <a:p>
            <a:pPr lvl="1"/>
            <a:r>
              <a:rPr lang="en-US" sz="1800" dirty="0">
                <a:latin typeface="Perpetua" pitchFamily="18" charset="0"/>
              </a:rPr>
              <a:t>Actively Open TCP or UDP connection with Server’s socket.</a:t>
            </a:r>
          </a:p>
          <a:p>
            <a:pPr lvl="1"/>
            <a:endParaRPr lang="en-US" sz="1800" dirty="0">
              <a:latin typeface="Perpetua"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CBA1B54-5317-486E-A3F0-4C2F535C7679}" type="slidenum">
              <a:rPr lang="en-US"/>
              <a:pPr/>
              <a:t>4</a:t>
            </a:fld>
            <a:endParaRPr lang="en-US"/>
          </a:p>
        </p:txBody>
      </p:sp>
      <p:sp>
        <p:nvSpPr>
          <p:cNvPr id="14338" name="Rectangle 2"/>
          <p:cNvSpPr>
            <a:spLocks noGrp="1" noChangeArrowheads="1"/>
          </p:cNvSpPr>
          <p:nvPr>
            <p:ph type="title"/>
          </p:nvPr>
        </p:nvSpPr>
        <p:spPr/>
        <p:txBody>
          <a:bodyPr>
            <a:normAutofit/>
          </a:bodyPr>
          <a:lstStyle/>
          <a:p>
            <a:r>
              <a:rPr lang="en-US" sz="3600" dirty="0" smtClean="0">
                <a:latin typeface="Perpetua" pitchFamily="18" charset="0"/>
              </a:rPr>
              <a:t>Web Based Applications</a:t>
            </a:r>
            <a:endParaRPr lang="en-US" sz="4800" dirty="0">
              <a:latin typeface="Perpetua" pitchFamily="18" charset="0"/>
            </a:endParaRPr>
          </a:p>
        </p:txBody>
      </p:sp>
      <p:sp>
        <p:nvSpPr>
          <p:cNvPr id="14339" name="Rectangle 3"/>
          <p:cNvSpPr>
            <a:spLocks noGrp="1" noChangeArrowheads="1"/>
          </p:cNvSpPr>
          <p:nvPr>
            <p:ph type="body" idx="1"/>
          </p:nvPr>
        </p:nvSpPr>
        <p:spPr>
          <a:xfrm>
            <a:off x="304800" y="1447800"/>
            <a:ext cx="8610600" cy="4876800"/>
          </a:xfrm>
        </p:spPr>
        <p:txBody>
          <a:bodyPr>
            <a:normAutofit lnSpcReduction="10000"/>
          </a:bodyPr>
          <a:lstStyle/>
          <a:p>
            <a:pPr>
              <a:lnSpc>
                <a:spcPct val="90000"/>
              </a:lnSpc>
            </a:pPr>
            <a:r>
              <a:rPr lang="en-US" dirty="0" smtClean="0">
                <a:latin typeface="Perpetua" pitchFamily="18" charset="0"/>
              </a:rPr>
              <a:t>Web based Applications are special Client-Server applications in which </a:t>
            </a:r>
            <a:r>
              <a:rPr lang="en-US" dirty="0" smtClean="0">
                <a:solidFill>
                  <a:srgbClr val="FF0000"/>
                </a:solidFill>
                <a:latin typeface="Perpetua" pitchFamily="18" charset="0"/>
              </a:rPr>
              <a:t>Client is a Web Browser </a:t>
            </a:r>
            <a:r>
              <a:rPr lang="en-US" dirty="0" smtClean="0">
                <a:latin typeface="Perpetua" pitchFamily="18" charset="0"/>
              </a:rPr>
              <a:t>and </a:t>
            </a:r>
            <a:r>
              <a:rPr lang="en-US" dirty="0" smtClean="0">
                <a:solidFill>
                  <a:srgbClr val="FF0000"/>
                </a:solidFill>
                <a:latin typeface="Perpetua" pitchFamily="18" charset="0"/>
              </a:rPr>
              <a:t>services are hosted by a Web Server.</a:t>
            </a:r>
          </a:p>
          <a:p>
            <a:pPr>
              <a:lnSpc>
                <a:spcPct val="90000"/>
              </a:lnSpc>
            </a:pPr>
            <a:endParaRPr lang="en-US" dirty="0" smtClean="0">
              <a:latin typeface="Perpetua" pitchFamily="18" charset="0"/>
            </a:endParaRPr>
          </a:p>
          <a:p>
            <a:r>
              <a:rPr lang="en-US" sz="2800" i="1" dirty="0" smtClean="0">
                <a:latin typeface="Perpetua" pitchFamily="18" charset="0"/>
              </a:rPr>
              <a:t>“A web based application is a software package that can be accessed through the web browser. The software and database reside on a central server rather than being installed on the desktop system and is accessed over a network.”</a:t>
            </a:r>
            <a:r>
              <a:rPr lang="en-US" sz="2800" dirty="0" smtClean="0">
                <a:latin typeface="Perpetua" pitchFamily="18" charset="0"/>
              </a:rPr>
              <a:t> </a:t>
            </a:r>
            <a:endParaRPr lang="en-US" sz="2000" dirty="0" smtClean="0">
              <a:latin typeface="Perpetua" pitchFamily="18" charset="0"/>
            </a:endParaRPr>
          </a:p>
          <a:p>
            <a:endParaRPr lang="en-US" sz="2800" dirty="0" smtClean="0">
              <a:latin typeface="Perpetua" pitchFamily="18" charset="0"/>
            </a:endParaRPr>
          </a:p>
          <a:p>
            <a:r>
              <a:rPr lang="en-US" sz="2800" dirty="0" smtClean="0">
                <a:latin typeface="Perpetua" pitchFamily="18" charset="0"/>
              </a:rPr>
              <a:t>A common example is web-based email.  </a:t>
            </a:r>
            <a:r>
              <a:rPr lang="en-US" sz="2800" dirty="0" err="1" smtClean="0">
                <a:latin typeface="Perpetua" pitchFamily="18" charset="0"/>
              </a:rPr>
              <a:t>ie</a:t>
            </a:r>
            <a:r>
              <a:rPr lang="en-US" sz="2800" dirty="0" smtClean="0">
                <a:latin typeface="Perpetua" pitchFamily="18" charset="0"/>
              </a:rPr>
              <a:t>, Hotmail, Yahoo! mail or </a:t>
            </a:r>
            <a:r>
              <a:rPr lang="en-US" sz="2800" dirty="0" err="1" smtClean="0">
                <a:latin typeface="Perpetua" pitchFamily="18" charset="0"/>
              </a:rPr>
              <a:t>google’s</a:t>
            </a:r>
            <a:r>
              <a:rPr lang="en-US" sz="2800" dirty="0" smtClean="0">
                <a:latin typeface="Perpetua" pitchFamily="18" charset="0"/>
              </a:rPr>
              <a:t> web mail.</a:t>
            </a:r>
          </a:p>
          <a:p>
            <a:pPr>
              <a:lnSpc>
                <a:spcPct val="90000"/>
              </a:lnSpc>
            </a:pPr>
            <a:endParaRPr lang="en-US" dirty="0" smtClean="0">
              <a:latin typeface="Perpetua" pitchFamily="18" charset="0"/>
            </a:endParaRPr>
          </a:p>
          <a:p>
            <a:pPr>
              <a:lnSpc>
                <a:spcPct val="90000"/>
              </a:lnSpc>
            </a:pPr>
            <a:endParaRPr lang="en-US" dirty="0">
              <a:latin typeface="Perpetua" pitchFamily="18" charset="0"/>
            </a:endParaRPr>
          </a:p>
          <a:p>
            <a:pPr>
              <a:lnSpc>
                <a:spcPct val="90000"/>
              </a:lnSpc>
            </a:pPr>
            <a:endParaRPr lang="en-US" dirty="0">
              <a:latin typeface="Perpetua" pitchFamily="18" charset="0"/>
            </a:endParaRPr>
          </a:p>
          <a:p>
            <a:pPr>
              <a:lnSpc>
                <a:spcPct val="90000"/>
              </a:lnSpc>
              <a:buFontTx/>
              <a:buNone/>
            </a:pPr>
            <a:endParaRPr lang="en-US" dirty="0">
              <a:latin typeface="Perpetua"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sz="3600" dirty="0" smtClean="0">
                <a:latin typeface="Perpetua" pitchFamily="18" charset="0"/>
              </a:rPr>
              <a:t>Web Based Application</a:t>
            </a:r>
            <a:endParaRPr lang="en-US" sz="3600" dirty="0">
              <a:latin typeface="Perpetua" pitchFamily="18" charset="0"/>
            </a:endParaRPr>
          </a:p>
        </p:txBody>
      </p:sp>
      <p:sp>
        <p:nvSpPr>
          <p:cNvPr id="98307" name="Rectangle 3"/>
          <p:cNvSpPr>
            <a:spLocks noGrp="1" noChangeArrowheads="1"/>
          </p:cNvSpPr>
          <p:nvPr>
            <p:ph type="body" idx="1"/>
          </p:nvPr>
        </p:nvSpPr>
        <p:spPr/>
        <p:txBody>
          <a:bodyPr/>
          <a:lstStyle/>
          <a:p>
            <a:r>
              <a:rPr lang="en-US" sz="2400" dirty="0" smtClean="0">
                <a:latin typeface="Perpetua" pitchFamily="18" charset="0"/>
              </a:rPr>
              <a:t>Application </a:t>
            </a:r>
            <a:r>
              <a:rPr lang="en-US" sz="2400" dirty="0">
                <a:latin typeface="Perpetua" pitchFamily="18" charset="0"/>
              </a:rPr>
              <a:t>runs server side (CPU, disk space, configuration)</a:t>
            </a:r>
          </a:p>
          <a:p>
            <a:r>
              <a:rPr lang="en-US" sz="2400" dirty="0">
                <a:latin typeface="Perpetua" pitchFamily="18" charset="0"/>
              </a:rPr>
              <a:t>No install, packaging, CDs, upgrades, configurations or tweaking of settings on the client side.</a:t>
            </a:r>
          </a:p>
          <a:p>
            <a:r>
              <a:rPr lang="en-US" sz="2400" dirty="0">
                <a:latin typeface="Perpetua" pitchFamily="18" charset="0"/>
              </a:rPr>
              <a:t>Greater responsibilities and control placed in the hands of the </a:t>
            </a:r>
            <a:r>
              <a:rPr lang="en-US" sz="2400" dirty="0">
                <a:solidFill>
                  <a:srgbClr val="FF0000"/>
                </a:solidFill>
                <a:latin typeface="Perpetua" pitchFamily="18" charset="0"/>
              </a:rPr>
              <a:t>system administrators </a:t>
            </a:r>
            <a:r>
              <a:rPr lang="en-US" sz="2400" dirty="0">
                <a:latin typeface="Perpetua" pitchFamily="18" charset="0"/>
              </a:rPr>
              <a:t>(as opposed to the users</a:t>
            </a:r>
            <a:r>
              <a:rPr lang="en-US" sz="2400" dirty="0" smtClean="0">
                <a:latin typeface="Perpetua" pitchFamily="18" charset="0"/>
              </a:rPr>
              <a:t>)</a:t>
            </a:r>
          </a:p>
          <a:p>
            <a:pPr>
              <a:buNone/>
            </a:pPr>
            <a:endParaRPr lang="en-US" sz="2400" dirty="0">
              <a:latin typeface="Perpetua" pitchFamily="18" charset="0"/>
            </a:endParaRPr>
          </a:p>
          <a:p>
            <a:r>
              <a:rPr lang="en-US" sz="2400" dirty="0">
                <a:latin typeface="Perpetua" pitchFamily="18" charset="0"/>
              </a:rPr>
              <a:t>Data is likely more secure (stored server side, w/ proper security measures and backup)</a:t>
            </a:r>
          </a:p>
          <a:p>
            <a:r>
              <a:rPr lang="en-US" sz="2400" dirty="0">
                <a:latin typeface="Perpetua" pitchFamily="18" charset="0"/>
              </a:rPr>
              <a:t>Machine independent (any user can log in from any </a:t>
            </a:r>
            <a:r>
              <a:rPr lang="en-US" sz="2400" dirty="0" smtClean="0">
                <a:latin typeface="Perpetua" pitchFamily="18" charset="0"/>
              </a:rPr>
              <a:t>computer).</a:t>
            </a:r>
            <a:endParaRPr lang="en-US" sz="2400" dirty="0">
              <a:latin typeface="Perpetua" pitchFamily="18" charset="0"/>
            </a:endParaRPr>
          </a:p>
          <a:p>
            <a:endParaRPr lang="en-US" sz="2400" dirty="0">
              <a:latin typeface="Perpetu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8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83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83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830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83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Web Application</a:t>
            </a:r>
            <a:endParaRPr lang="en-GB" dirty="0"/>
          </a:p>
        </p:txBody>
      </p:sp>
      <p:sp>
        <p:nvSpPr>
          <p:cNvPr id="3" name="Slide Number Placeholder 2"/>
          <p:cNvSpPr>
            <a:spLocks noGrp="1"/>
          </p:cNvSpPr>
          <p:nvPr>
            <p:ph type="sldNum" sz="quarter" idx="12"/>
          </p:nvPr>
        </p:nvSpPr>
        <p:spPr/>
        <p:txBody>
          <a:bodyPr/>
          <a:lstStyle/>
          <a:p>
            <a:fld id="{A9F7B5EF-34BC-498E-8096-3AA08486BCEB}" type="slidenum">
              <a:rPr lang="ar-SA" smtClean="0"/>
              <a:pPr/>
              <a:t>6</a:t>
            </a:fld>
            <a:endParaRPr lang="en-US"/>
          </a:p>
        </p:txBody>
      </p:sp>
      <p:pic>
        <p:nvPicPr>
          <p:cNvPr id="1026" name="Picture 2" descr="C:\Users\naima\Desktop\Web Technology\webb\infrastructure-faq-06.png"/>
          <p:cNvPicPr>
            <a:picLocks noGrp="1" noChangeAspect="1" noChangeArrowheads="1"/>
          </p:cNvPicPr>
          <p:nvPr>
            <p:ph sz="quarter" idx="1"/>
          </p:nvPr>
        </p:nvPicPr>
        <p:blipFill>
          <a:blip r:embed="rId2"/>
          <a:srcRect/>
          <a:stretch>
            <a:fillRect/>
          </a:stretch>
        </p:blipFill>
        <p:spPr bwMode="auto">
          <a:xfrm>
            <a:off x="175986" y="1752600"/>
            <a:ext cx="8757080" cy="37338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Layered Architecture</a:t>
            </a:r>
            <a:endParaRPr lang="en-GB" dirty="0"/>
          </a:p>
        </p:txBody>
      </p:sp>
      <p:sp>
        <p:nvSpPr>
          <p:cNvPr id="3" name="Slide Number Placeholder 2"/>
          <p:cNvSpPr>
            <a:spLocks noGrp="1"/>
          </p:cNvSpPr>
          <p:nvPr>
            <p:ph type="sldNum" sz="quarter" idx="12"/>
          </p:nvPr>
        </p:nvSpPr>
        <p:spPr/>
        <p:txBody>
          <a:bodyPr/>
          <a:lstStyle/>
          <a:p>
            <a:fld id="{A9F7B5EF-34BC-498E-8096-3AA08486BCEB}" type="slidenum">
              <a:rPr lang="ar-SA" smtClean="0"/>
              <a:pPr/>
              <a:t>7</a:t>
            </a:fld>
            <a:endParaRPr lang="en-US"/>
          </a:p>
        </p:txBody>
      </p:sp>
      <p:sp>
        <p:nvSpPr>
          <p:cNvPr id="4" name="Content Placeholder 3"/>
          <p:cNvSpPr>
            <a:spLocks noGrp="1"/>
          </p:cNvSpPr>
          <p:nvPr>
            <p:ph sz="quarter" idx="1"/>
          </p:nvPr>
        </p:nvSpPr>
        <p:spPr>
          <a:xfrm>
            <a:off x="304800" y="1447800"/>
            <a:ext cx="8610600" cy="5105400"/>
          </a:xfrm>
        </p:spPr>
        <p:txBody>
          <a:bodyPr>
            <a:normAutofit fontScale="77500" lnSpcReduction="20000"/>
          </a:bodyPr>
          <a:lstStyle/>
          <a:p>
            <a:r>
              <a:rPr lang="en-US" dirty="0" smtClean="0"/>
              <a:t>In order for application to be called multi-layered it is the application on its own –</a:t>
            </a:r>
          </a:p>
          <a:p>
            <a:pPr>
              <a:buNone/>
            </a:pPr>
            <a:endParaRPr lang="en-US" dirty="0" smtClean="0"/>
          </a:p>
          <a:p>
            <a:r>
              <a:rPr lang="en-US" dirty="0" smtClean="0"/>
              <a:t>Excluding  all external components such as</a:t>
            </a:r>
          </a:p>
          <a:p>
            <a:pPr lvl="1"/>
            <a:r>
              <a:rPr lang="en-US" dirty="0" smtClean="0"/>
              <a:t> the browser and</a:t>
            </a:r>
          </a:p>
          <a:p>
            <a:pPr lvl="1"/>
            <a:r>
              <a:rPr lang="en-US" dirty="0" smtClean="0"/>
              <a:t> the database – </a:t>
            </a:r>
          </a:p>
          <a:p>
            <a:endParaRPr lang="en-US" dirty="0" smtClean="0"/>
          </a:p>
          <a:p>
            <a:r>
              <a:rPr lang="en-US" dirty="0" smtClean="0"/>
              <a:t>The web browser can operate independently of the application, therefore it is not part of the application.</a:t>
            </a:r>
          </a:p>
          <a:p>
            <a:pPr lvl="1"/>
            <a:r>
              <a:rPr lang="en-US" dirty="0" smtClean="0"/>
              <a:t> Although it is possible for application code to be executed in the client's browser, such as JavaScript, Flash, or ActiveX controls, their usage is entirely optional and can be disabled.</a:t>
            </a:r>
          </a:p>
          <a:p>
            <a:pPr lvl="1"/>
            <a:endParaRPr lang="en-US" dirty="0" smtClean="0"/>
          </a:p>
          <a:p>
            <a:r>
              <a:rPr lang="en-US" dirty="0" smtClean="0"/>
              <a:t>The database server can also operate independently of the application, therefore it is not part of the application.</a:t>
            </a:r>
          </a:p>
          <a:p>
            <a:pPr lvl="1"/>
            <a:r>
              <a:rPr lang="en-US" dirty="0" smtClean="0"/>
              <a:t> Although it is possible for application code to be executed in the database, such as database triggers and stored procedures, their usage is entirely optional and can be disabled.</a:t>
            </a:r>
          </a:p>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DCEDA28-75B7-4A5F-B9FD-998C44A4E990}" type="slidenum">
              <a:rPr lang="en-US"/>
              <a:pPr/>
              <a:t>8</a:t>
            </a:fld>
            <a:endParaRPr lang="en-US"/>
          </a:p>
        </p:txBody>
      </p:sp>
      <p:sp>
        <p:nvSpPr>
          <p:cNvPr id="3074" name="Rectangle 2"/>
          <p:cNvSpPr>
            <a:spLocks noGrp="1" noChangeArrowheads="1"/>
          </p:cNvSpPr>
          <p:nvPr>
            <p:ph type="title"/>
          </p:nvPr>
        </p:nvSpPr>
        <p:spPr/>
        <p:txBody>
          <a:bodyPr/>
          <a:lstStyle/>
          <a:p>
            <a:r>
              <a:rPr lang="en-US" sz="3600" b="1" dirty="0">
                <a:latin typeface="Perpetua" pitchFamily="18" charset="0"/>
              </a:rPr>
              <a:t>Layered</a:t>
            </a:r>
            <a:r>
              <a:rPr lang="en-US" dirty="0">
                <a:latin typeface="Perpetua" pitchFamily="18" charset="0"/>
              </a:rPr>
              <a:t> </a:t>
            </a:r>
            <a:r>
              <a:rPr lang="en-US" sz="3600" b="1" dirty="0" smtClean="0">
                <a:latin typeface="Perpetua" pitchFamily="18" charset="0"/>
              </a:rPr>
              <a:t>Architecture</a:t>
            </a:r>
            <a:endParaRPr lang="en-US" sz="3600" b="1" dirty="0">
              <a:latin typeface="Perpetua" pitchFamily="18" charset="0"/>
            </a:endParaRPr>
          </a:p>
        </p:txBody>
      </p:sp>
      <p:sp>
        <p:nvSpPr>
          <p:cNvPr id="3075" name="Rectangle 3"/>
          <p:cNvSpPr>
            <a:spLocks noGrp="1" noChangeArrowheads="1"/>
          </p:cNvSpPr>
          <p:nvPr>
            <p:ph type="body" idx="1"/>
          </p:nvPr>
        </p:nvSpPr>
        <p:spPr>
          <a:xfrm>
            <a:off x="304800" y="1447800"/>
            <a:ext cx="8610600" cy="4953000"/>
          </a:xfrm>
        </p:spPr>
        <p:txBody>
          <a:bodyPr>
            <a:normAutofit fontScale="92500"/>
          </a:bodyPr>
          <a:lstStyle/>
          <a:p>
            <a:r>
              <a:rPr lang="en-US" dirty="0">
                <a:latin typeface="Perpetua" pitchFamily="18" charset="0"/>
              </a:rPr>
              <a:t>Layers: grouping the common functions</a:t>
            </a:r>
          </a:p>
          <a:p>
            <a:r>
              <a:rPr lang="en-US" dirty="0">
                <a:latin typeface="Perpetua" pitchFamily="18" charset="0"/>
              </a:rPr>
              <a:t>Benefits of layers:</a:t>
            </a:r>
          </a:p>
          <a:p>
            <a:pPr lvl="1"/>
            <a:r>
              <a:rPr lang="en-US" dirty="0">
                <a:latin typeface="Perpetua" pitchFamily="18" charset="0"/>
              </a:rPr>
              <a:t>Simplicity: easy to </a:t>
            </a:r>
            <a:r>
              <a:rPr lang="en-US" dirty="0" smtClean="0">
                <a:latin typeface="Perpetua" pitchFamily="18" charset="0"/>
              </a:rPr>
              <a:t>design, </a:t>
            </a:r>
            <a:r>
              <a:rPr lang="en-US" dirty="0">
                <a:latin typeface="Perpetua" pitchFamily="18" charset="0"/>
              </a:rPr>
              <a:t>once layers and their interaction are defined clearly</a:t>
            </a:r>
          </a:p>
          <a:p>
            <a:pPr lvl="1"/>
            <a:r>
              <a:rPr lang="en-US" dirty="0">
                <a:latin typeface="Perpetua" pitchFamily="18" charset="0"/>
              </a:rPr>
              <a:t>Flexibility: easy to modify and develop networks by separate layers modifications</a:t>
            </a:r>
          </a:p>
          <a:p>
            <a:pPr lvl="1"/>
            <a:r>
              <a:rPr lang="en-US" dirty="0">
                <a:latin typeface="Perpetua" pitchFamily="18" charset="0"/>
              </a:rPr>
              <a:t>Incremental changes: add new layers, add new functions to a </a:t>
            </a:r>
            <a:r>
              <a:rPr lang="en-US" dirty="0" smtClean="0">
                <a:latin typeface="Perpetua" pitchFamily="18" charset="0"/>
              </a:rPr>
              <a:t>layer</a:t>
            </a:r>
          </a:p>
          <a:p>
            <a:endParaRPr lang="en-US" dirty="0" smtClean="0">
              <a:latin typeface="Perpetua" pitchFamily="18" charset="0"/>
            </a:endParaRPr>
          </a:p>
          <a:p>
            <a:r>
              <a:rPr lang="en-US" sz="2800" dirty="0" smtClean="0">
                <a:latin typeface="Perpetua" pitchFamily="18" charset="0"/>
              </a:rPr>
              <a:t>Each layer carries out a specific set of functions using its own protocol, and builds on the services of the layer below it (provides a service to its upper layer).</a:t>
            </a:r>
          </a:p>
          <a:p>
            <a:endParaRPr lang="en-US" dirty="0">
              <a:latin typeface="Perpetua"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r>
              <a:rPr lang="en-US" b="1" dirty="0" smtClean="0">
                <a:latin typeface="Perpetua" pitchFamily="18" charset="0"/>
              </a:rPr>
              <a:t>Architecture of  Web Applications</a:t>
            </a:r>
            <a:endParaRPr lang="en-US" sz="4000" b="1" dirty="0">
              <a:latin typeface="Perpetua" pitchFamily="18" charset="0"/>
            </a:endParaRPr>
          </a:p>
        </p:txBody>
      </p:sp>
      <p:sp>
        <p:nvSpPr>
          <p:cNvPr id="50179" name="Rectangle 3" descr="Rectangle: Click to edit Master text styles&#10;Second level&#10;Third level&#10;Fourth level&#10;Fifth level"/>
          <p:cNvSpPr>
            <a:spLocks noGrp="1" noChangeArrowheads="1"/>
          </p:cNvSpPr>
          <p:nvPr>
            <p:ph sz="quarter" idx="1"/>
          </p:nvPr>
        </p:nvSpPr>
        <p:spPr/>
        <p:txBody>
          <a:bodyPr>
            <a:normAutofit/>
          </a:bodyPr>
          <a:lstStyle/>
          <a:p>
            <a:pPr>
              <a:lnSpc>
                <a:spcPct val="130000"/>
              </a:lnSpc>
            </a:pPr>
            <a:r>
              <a:rPr lang="en-US" sz="2800" dirty="0" smtClean="0">
                <a:latin typeface="Perpetua" pitchFamily="18" charset="0"/>
              </a:rPr>
              <a:t>Business (or Application) Logic</a:t>
            </a:r>
            <a:endParaRPr lang="en-US" sz="2800" dirty="0">
              <a:latin typeface="Perpetua" pitchFamily="18" charset="0"/>
            </a:endParaRPr>
          </a:p>
          <a:p>
            <a:pPr>
              <a:lnSpc>
                <a:spcPct val="130000"/>
              </a:lnSpc>
            </a:pPr>
            <a:r>
              <a:rPr lang="en-US" sz="2800" dirty="0" smtClean="0">
                <a:latin typeface="Perpetua" pitchFamily="18" charset="0"/>
              </a:rPr>
              <a:t>Data Access Logic (Resource)</a:t>
            </a:r>
          </a:p>
          <a:p>
            <a:pPr>
              <a:lnSpc>
                <a:spcPct val="130000"/>
              </a:lnSpc>
            </a:pPr>
            <a:r>
              <a:rPr lang="en-US" sz="2800" dirty="0" smtClean="0">
                <a:latin typeface="Perpetua" pitchFamily="18" charset="0"/>
              </a:rPr>
              <a:t>Graphical </a:t>
            </a:r>
            <a:r>
              <a:rPr lang="en-US" sz="2800" dirty="0">
                <a:latin typeface="Perpetua" pitchFamily="18" charset="0"/>
              </a:rPr>
              <a:t>User </a:t>
            </a:r>
            <a:r>
              <a:rPr lang="en-US" sz="2800" dirty="0" smtClean="0">
                <a:latin typeface="Perpetua" pitchFamily="18" charset="0"/>
              </a:rPr>
              <a:t>Interface (Presentation)</a:t>
            </a:r>
            <a:endParaRPr lang="en-US" sz="2800" dirty="0">
              <a:latin typeface="Perpetua"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2687</TotalTime>
  <Words>1884</Words>
  <Application>Microsoft PowerPoint</Application>
  <PresentationFormat>On-screen Show (4:3)</PresentationFormat>
  <Paragraphs>241</Paragraphs>
  <Slides>29</Slides>
  <Notes>8</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1_Equity</vt:lpstr>
      <vt:lpstr>Web Application Architectures</vt:lpstr>
      <vt:lpstr> Client-Server Model </vt:lpstr>
      <vt:lpstr> Client-Server Model </vt:lpstr>
      <vt:lpstr>Web Based Applications</vt:lpstr>
      <vt:lpstr>Web Based Application</vt:lpstr>
      <vt:lpstr>Web Application</vt:lpstr>
      <vt:lpstr>Layered Architecture</vt:lpstr>
      <vt:lpstr>Layered Architecture</vt:lpstr>
      <vt:lpstr>Architecture of  Web Applications</vt:lpstr>
      <vt:lpstr>Explanation of keywords</vt:lpstr>
      <vt:lpstr>Tiers of a Web Application</vt:lpstr>
      <vt:lpstr>Difference between Logic and Data</vt:lpstr>
      <vt:lpstr>Example</vt:lpstr>
      <vt:lpstr>Presentation Tier</vt:lpstr>
      <vt:lpstr>Presentation Tier</vt:lpstr>
      <vt:lpstr>Application Logic Tier</vt:lpstr>
      <vt:lpstr>Resource Management Layer</vt:lpstr>
      <vt:lpstr>The 1-Tier Architecture </vt:lpstr>
      <vt:lpstr>The 1-Tier Architecture Example </vt:lpstr>
      <vt:lpstr>1-Tier Architecture</vt:lpstr>
      <vt:lpstr>2 - Tier Architectures</vt:lpstr>
      <vt:lpstr>The 2-Tier Architecture</vt:lpstr>
      <vt:lpstr>3 - Tier Architectures</vt:lpstr>
      <vt:lpstr>The 3-Tier Architecture</vt:lpstr>
      <vt:lpstr>The 3-Tier Architecture</vt:lpstr>
      <vt:lpstr>The 3-Tier Architecture</vt:lpstr>
      <vt:lpstr>Rules of the 3 Tier Architecture</vt:lpstr>
      <vt:lpstr>Rules for 3 tier architecture</vt:lpstr>
      <vt:lpstr>Choice of technology</vt:lpstr>
    </vt:vector>
  </TitlesOfParts>
  <Company>University of California, Irvine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n-tier architecture</dc:title>
  <dc:creator>Dept of Information and Computer Science</dc:creator>
  <cp:lastModifiedBy>naima</cp:lastModifiedBy>
  <cp:revision>101</cp:revision>
  <cp:lastPrinted>1601-01-01T00:00:00Z</cp:lastPrinted>
  <dcterms:created xsi:type="dcterms:W3CDTF">2002-05-10T17:25:50Z</dcterms:created>
  <dcterms:modified xsi:type="dcterms:W3CDTF">2013-11-02T06:12:12Z</dcterms:modified>
</cp:coreProperties>
</file>