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9" r:id="rId2"/>
  </p:sldMasterIdLst>
  <p:notesMasterIdLst>
    <p:notesMasterId r:id="rId48"/>
  </p:notesMasterIdLst>
  <p:sldIdLst>
    <p:sldId id="318" r:id="rId3"/>
    <p:sldId id="303" r:id="rId4"/>
    <p:sldId id="304" r:id="rId5"/>
    <p:sldId id="305" r:id="rId6"/>
    <p:sldId id="306" r:id="rId7"/>
    <p:sldId id="307" r:id="rId8"/>
    <p:sldId id="346" r:id="rId9"/>
    <p:sldId id="308" r:id="rId10"/>
    <p:sldId id="309" r:id="rId11"/>
    <p:sldId id="310" r:id="rId12"/>
    <p:sldId id="311" r:id="rId13"/>
    <p:sldId id="316" r:id="rId14"/>
    <p:sldId id="312" r:id="rId15"/>
    <p:sldId id="313" r:id="rId16"/>
    <p:sldId id="314" r:id="rId17"/>
    <p:sldId id="317" r:id="rId18"/>
    <p:sldId id="273" r:id="rId19"/>
    <p:sldId id="347" r:id="rId20"/>
    <p:sldId id="299" r:id="rId21"/>
    <p:sldId id="349" r:id="rId22"/>
    <p:sldId id="274" r:id="rId23"/>
    <p:sldId id="275" r:id="rId24"/>
    <p:sldId id="276" r:id="rId25"/>
    <p:sldId id="277" r:id="rId26"/>
    <p:sldId id="278" r:id="rId27"/>
    <p:sldId id="279" r:id="rId28"/>
    <p:sldId id="280" r:id="rId29"/>
    <p:sldId id="282" r:id="rId30"/>
    <p:sldId id="281" r:id="rId31"/>
    <p:sldId id="283" r:id="rId32"/>
    <p:sldId id="284" r:id="rId33"/>
    <p:sldId id="285" r:id="rId34"/>
    <p:sldId id="286" r:id="rId35"/>
    <p:sldId id="287" r:id="rId36"/>
    <p:sldId id="288" r:id="rId37"/>
    <p:sldId id="289" r:id="rId38"/>
    <p:sldId id="290" r:id="rId39"/>
    <p:sldId id="291" r:id="rId40"/>
    <p:sldId id="292" r:id="rId41"/>
    <p:sldId id="300" r:id="rId42"/>
    <p:sldId id="294" r:id="rId43"/>
    <p:sldId id="296" r:id="rId44"/>
    <p:sldId id="297" r:id="rId45"/>
    <p:sldId id="298"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p:restoredTop sz="94660"/>
  </p:normalViewPr>
  <p:slideViewPr>
    <p:cSldViewPr>
      <p:cViewPr>
        <p:scale>
          <a:sx n="84" d="100"/>
          <a:sy n="84" d="100"/>
        </p:scale>
        <p:origin x="-378" y="-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BF1C65-FA65-4F4C-8965-CEC3C80FDB5E}" type="datetimeFigureOut">
              <a:rPr lang="en-US" smtClean="0"/>
              <a:pPr/>
              <a:t>12/2/2013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A9A88E-8D04-474C-947F-E5AC576F4EA9}"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F6C3D8-FE01-456E-B427-E60C48472DF9}" type="slidenum">
              <a:rPr lang="en-US"/>
              <a:pPr/>
              <a:t>17</a:t>
            </a:fld>
            <a:endParaRPr lang="en-US"/>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p>
        </p:txBody>
      </p:sp>
      <p:sp>
        <p:nvSpPr>
          <p:cNvPr id="43012" name="Slide Number Placeholder 3"/>
          <p:cNvSpPr>
            <a:spLocks noGrp="1"/>
          </p:cNvSpPr>
          <p:nvPr>
            <p:ph type="sldNum" sz="quarter" idx="5"/>
          </p:nvPr>
        </p:nvSpPr>
        <p:spPr>
          <a:noFill/>
        </p:spPr>
        <p:txBody>
          <a:bodyPr/>
          <a:lstStyle/>
          <a:p>
            <a:fld id="{2C781CFE-E88D-4FC2-9D87-7A64F1EFA38D}" type="slidenum">
              <a:rPr lang="en-US" smtClean="0">
                <a:cs typeface="Arial" pitchFamily="34" charset="0"/>
              </a:rPr>
              <a:pPr/>
              <a:t>36</a:t>
            </a:fld>
            <a:endParaRPr lang="en-US" smtClean="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p>
        </p:txBody>
      </p:sp>
      <p:sp>
        <p:nvSpPr>
          <p:cNvPr id="44036" name="Slide Number Placeholder 3"/>
          <p:cNvSpPr>
            <a:spLocks noGrp="1"/>
          </p:cNvSpPr>
          <p:nvPr>
            <p:ph type="sldNum" sz="quarter" idx="5"/>
          </p:nvPr>
        </p:nvSpPr>
        <p:spPr>
          <a:noFill/>
        </p:spPr>
        <p:txBody>
          <a:bodyPr/>
          <a:lstStyle/>
          <a:p>
            <a:fld id="{A9EC3A03-0C25-4652-9264-ED78A435CA87}" type="slidenum">
              <a:rPr lang="en-US" smtClean="0">
                <a:cs typeface="Arial" pitchFamily="34" charset="0"/>
              </a:rPr>
              <a:pPr/>
              <a:t>37</a:t>
            </a:fld>
            <a:endParaRPr lang="en-US" smtClean="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p>
        </p:txBody>
      </p:sp>
      <p:sp>
        <p:nvSpPr>
          <p:cNvPr id="45060" name="Slide Number Placeholder 3"/>
          <p:cNvSpPr>
            <a:spLocks noGrp="1"/>
          </p:cNvSpPr>
          <p:nvPr>
            <p:ph type="sldNum" sz="quarter" idx="5"/>
          </p:nvPr>
        </p:nvSpPr>
        <p:spPr>
          <a:noFill/>
        </p:spPr>
        <p:txBody>
          <a:bodyPr/>
          <a:lstStyle/>
          <a:p>
            <a:fld id="{8D23C7F4-4F8F-4D61-81C5-102A6E5E94D0}" type="slidenum">
              <a:rPr lang="en-US" smtClean="0">
                <a:cs typeface="Arial" pitchFamily="34" charset="0"/>
              </a:rPr>
              <a:pPr/>
              <a:t>38</a:t>
            </a:fld>
            <a:endParaRPr lang="en-US" smtClean="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6EF02C-1A5F-437E-A538-956B073F51E0}" type="slidenum">
              <a:rPr lang="en-US"/>
              <a:pPr/>
              <a:t>44</a:t>
            </a:fld>
            <a:endParaRPr lang="en-US"/>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28E9C-779A-4A3B-A952-9777A58DFDA5}" type="slidenum">
              <a:rPr lang="en-US"/>
              <a:pPr/>
              <a:t>19</a:t>
            </a:fld>
            <a:endParaRPr lang="en-US"/>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p:txBody>
          <a:bodyPr/>
          <a:lstStyle/>
          <a:p>
            <a:pPr lvl="2"/>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171A0"/>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ctrTitle" sz="quarter"/>
          </p:nvPr>
        </p:nvSpPr>
        <p:spPr>
          <a:xfrm>
            <a:off x="396875" y="1628775"/>
            <a:ext cx="4895850" cy="1655763"/>
          </a:xfrm>
        </p:spPr>
        <p:txBody>
          <a:bodyPr anchor="b"/>
          <a:lstStyle>
            <a:lvl1pPr>
              <a:spcBef>
                <a:spcPct val="40000"/>
              </a:spcBef>
              <a:defRPr>
                <a:solidFill>
                  <a:srgbClr val="AAC3D7"/>
                </a:solidFill>
                <a:latin typeface="Arial Narrow" pitchFamily="34" charset="0"/>
              </a:defRPr>
            </a:lvl1pPr>
          </a:lstStyle>
          <a:p>
            <a:r>
              <a:rPr lang="en-US"/>
              <a:t>CLICK HERE TO ADD A TITLE</a:t>
            </a:r>
          </a:p>
        </p:txBody>
      </p:sp>
      <p:sp>
        <p:nvSpPr>
          <p:cNvPr id="23555" name="Rectangle 3"/>
          <p:cNvSpPr>
            <a:spLocks noGrp="1" noChangeArrowheads="1"/>
          </p:cNvSpPr>
          <p:nvPr>
            <p:ph type="subTitle" sz="quarter" idx="1"/>
          </p:nvPr>
        </p:nvSpPr>
        <p:spPr>
          <a:xfrm>
            <a:off x="417513" y="3357563"/>
            <a:ext cx="4319587" cy="433387"/>
          </a:xfrm>
        </p:spPr>
        <p:txBody>
          <a:bodyPr tIns="0" bIns="0"/>
          <a:lstStyle>
            <a:lvl1pPr marL="0" indent="0">
              <a:buFontTx/>
              <a:buNone/>
              <a:defRPr sz="1800" b="0">
                <a:solidFill>
                  <a:srgbClr val="76C206"/>
                </a:solidFill>
              </a:defRPr>
            </a:lvl1pPr>
          </a:lstStyle>
          <a:p>
            <a:r>
              <a:rPr lang="en-US"/>
              <a:t>Click here to add Author’s name</a:t>
            </a: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a:t>NY-PHP Zend Framework  |  24-Feb-2009  |  </a:t>
            </a:r>
            <a:fld id="{4A574236-6EF3-4F35-AEE0-282AB52CF950}" type="slidenum">
              <a:rPr lang="en-US" b="1"/>
              <a:pPr/>
              <a:t>‹#›</a:t>
            </a:fld>
            <a:endParaRPr lang="en-US" b="1"/>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81000"/>
            <a:ext cx="2201863" cy="54006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52400" y="381000"/>
            <a:ext cx="645795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a:t>NY-PHP Zend Framework  |  24-Feb-2009  |  </a:t>
            </a:r>
            <a:fld id="{426B2FBF-2CDF-41ED-9089-2A87481CF972}" type="slidenum">
              <a:rPr lang="en-US" b="1"/>
              <a:pPr/>
              <a:t>‹#›</a:t>
            </a:fld>
            <a:endParaRPr lang="en-US" b="1"/>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12213" cy="3048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590550" y="1600200"/>
            <a:ext cx="7923213" cy="4181475"/>
          </a:xfrm>
        </p:spPr>
        <p:txBody>
          <a:bodyPr/>
          <a:lstStyle/>
          <a:p>
            <a:endParaRPr lang="en-GB"/>
          </a:p>
        </p:txBody>
      </p:sp>
      <p:sp>
        <p:nvSpPr>
          <p:cNvPr id="4" name="Footer Placeholder 3"/>
          <p:cNvSpPr>
            <a:spLocks noGrp="1"/>
          </p:cNvSpPr>
          <p:nvPr>
            <p:ph type="ftr" sz="quarter" idx="10"/>
          </p:nvPr>
        </p:nvSpPr>
        <p:spPr>
          <a:xfrm>
            <a:off x="4724400" y="6477000"/>
            <a:ext cx="4248150" cy="212725"/>
          </a:xfrm>
        </p:spPr>
        <p:txBody>
          <a:bodyPr/>
          <a:lstStyle>
            <a:lvl1pPr>
              <a:defRPr/>
            </a:lvl1pPr>
          </a:lstStyle>
          <a:p>
            <a:r>
              <a:rPr lang="en-US"/>
              <a:t>NY-PHP Zend Framework  |  24-Feb-2009  |  </a:t>
            </a:r>
            <a:fld id="{96D722C9-3E83-4241-90E7-043860A2A04A}" type="slidenum">
              <a:rPr lang="en-US" b="1"/>
              <a:pPr/>
              <a:t>‹#›</a:t>
            </a:fld>
            <a:endParaRPr lang="en-US" b="1"/>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12213" cy="3048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590550" y="1600200"/>
            <a:ext cx="3884613" cy="4181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7563" y="1600200"/>
            <a:ext cx="3886200" cy="4181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a:xfrm>
            <a:off x="4724400" y="6477000"/>
            <a:ext cx="4248150" cy="212725"/>
          </a:xfrm>
        </p:spPr>
        <p:txBody>
          <a:bodyPr/>
          <a:lstStyle>
            <a:lvl1pPr>
              <a:defRPr/>
            </a:lvl1pPr>
          </a:lstStyle>
          <a:p>
            <a:r>
              <a:rPr lang="en-US"/>
              <a:t>NY-PHP Zend Framework  |  24-Feb-2009  |  </a:t>
            </a:r>
            <a:fld id="{4CC47E96-E8D6-4008-87DF-BD5B48742A76}" type="slidenum">
              <a:rPr lang="en-US" b="1"/>
              <a:pPr/>
              <a:t>‹#›</a:t>
            </a:fld>
            <a:endParaRPr lang="en-US" b="1"/>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6"/>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1B3F068-042B-487F-A366-B71B270BE783}" type="slidenum">
              <a:rPr lang="ar-SA" smtClean="0"/>
              <a:pPr/>
              <a:t>‹#›</a:t>
            </a:fld>
            <a:endParaRPr lang="en-US"/>
          </a:p>
        </p:txBody>
      </p:sp>
      <p:sp>
        <p:nvSpPr>
          <p:cNvPr id="7" name="Rectangle 6"/>
          <p:cNvSpPr/>
          <p:nvPr/>
        </p:nvSpPr>
        <p:spPr>
          <a:xfrm>
            <a:off x="62933" y="1449304"/>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3" y="1396721"/>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3"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1"/>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7B5EF-34BC-498E-8096-3AA08486BCEB}" type="slidenum">
              <a:rPr lang="ar-SA" smtClean="0"/>
              <a:pPr/>
              <a:t>‹#›</a:t>
            </a:fld>
            <a:endParaRPr lang="en-US"/>
          </a:p>
        </p:txBody>
      </p:sp>
      <p:sp>
        <p:nvSpPr>
          <p:cNvPr id="8" name="Content Placeholder 7"/>
          <p:cNvSpPr>
            <a:spLocks noGrp="1"/>
          </p:cNvSpPr>
          <p:nvPr>
            <p:ph sz="quarter" idx="1"/>
          </p:nvPr>
        </p:nvSpPr>
        <p:spPr>
          <a:xfrm>
            <a:off x="304800" y="1447800"/>
            <a:ext cx="8610600" cy="4624388"/>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6"/>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1"/>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9"/>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4"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8" y="2341476"/>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8"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AA0326E-5DE0-4F3D-AA16-DAC530A3EEBF}" type="slidenum">
              <a:rPr lang="ar-SA"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5D29E-B7A3-49CF-B431-2BCCAF033C67}" type="slidenum">
              <a:rPr lang="ar-SA"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7DBE8A-3B24-43D2-A998-57F2B2886FDD}" type="slidenum">
              <a:rPr lang="ar-SA"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3B44F2-345C-485C-840E-1F9EFCD567D7}" type="slidenum">
              <a:rPr lang="ar-SA"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a:t>NY-PHP Zend Framework  |  24-Feb-2009  |  </a:t>
            </a:r>
            <a:fld id="{BBECD275-3822-4BF1-BE47-A2B53653FFD5}" type="slidenum">
              <a:rPr lang="en-US" b="1"/>
              <a:pPr/>
              <a:t>‹#›</a:t>
            </a:fld>
            <a:endParaRPr lang="en-US" b="1"/>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84EDF7-9A5C-4BAB-B655-7E131148E8D7}" type="slidenum">
              <a:rPr lang="ar-SA"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F4705-34F3-48DE-8B6A-E76FAD5BD5D1}" type="slidenum">
              <a:rPr lang="ar-SA"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7387D50-3457-4E9D-8A7F-0A130048B331}" type="slidenum">
              <a:rPr lang="ar-SA"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10" y="4650475"/>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2" y="4773225"/>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10" y="66676"/>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754DD-9349-41D5-9ABA-03A7B3098C5F}" type="slidenum">
              <a:rPr lang="ar-SA"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1"/>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C8BBA-24D9-4760-B838-67E4A6489A40}" type="slidenum">
              <a:rPr lang="ar-SA"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72481" y="504053"/>
            <a:ext cx="7807680" cy="1144921"/>
          </a:xfrm>
        </p:spPr>
        <p:txBody>
          <a:bodyPr lIns="82945" tIns="41473" rIns="82945"/>
          <a:lstStyle/>
          <a:p>
            <a:r>
              <a:rPr lang="en-US" smtClean="0"/>
              <a:t>Click to edit Master title style</a:t>
            </a:r>
            <a:endParaRPr lang="en-GB"/>
          </a:p>
        </p:txBody>
      </p:sp>
      <p:sp>
        <p:nvSpPr>
          <p:cNvPr id="3" name="Table Placeholder 2"/>
          <p:cNvSpPr>
            <a:spLocks noGrp="1"/>
          </p:cNvSpPr>
          <p:nvPr>
            <p:ph type="tbl" idx="1"/>
          </p:nvPr>
        </p:nvSpPr>
        <p:spPr>
          <a:xfrm>
            <a:off x="672481" y="1906761"/>
            <a:ext cx="7807680" cy="4319014"/>
          </a:xfrm>
        </p:spPr>
        <p:txBody>
          <a:bodyPr lIns="82945" tIns="41473" rIns="82945" bIns="41473"/>
          <a:lstStyle/>
          <a:p>
            <a:pPr lvl="0"/>
            <a:endParaRPr lang="en-GB" noProof="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NY-PHP Zend Framework  |  24-Feb-2009  |  </a:t>
            </a:r>
            <a:fld id="{689CEB99-438A-45D9-9249-84337ECE7DC1}" type="slidenum">
              <a:rPr lang="en-US" b="1"/>
              <a:pPr/>
              <a:t>‹#›</a:t>
            </a:fld>
            <a:endParaRPr lang="en-US" b="1"/>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90550" y="1600200"/>
            <a:ext cx="3884613" cy="4181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7563" y="1600200"/>
            <a:ext cx="3886200" cy="4181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r>
              <a:rPr lang="en-US"/>
              <a:t>NY-PHP Zend Framework  |  24-Feb-2009  |  </a:t>
            </a:r>
            <a:fld id="{239E5A2A-709D-4197-9742-0C9E5C81850C}" type="slidenum">
              <a:rPr lang="en-US" b="1"/>
              <a:pPr/>
              <a:t>‹#›</a:t>
            </a:fld>
            <a:endParaRPr lang="en-US" b="1"/>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r>
              <a:rPr lang="en-US"/>
              <a:t>NY-PHP Zend Framework  |  24-Feb-2009  |  </a:t>
            </a:r>
            <a:fld id="{83DB7E51-0CFC-4C8A-8414-C1C612503C0C}" type="slidenum">
              <a:rPr lang="en-US" b="1"/>
              <a:pPr/>
              <a:t>‹#›</a:t>
            </a:fld>
            <a:endParaRPr lang="en-US" b="1"/>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r>
              <a:rPr lang="en-US"/>
              <a:t>NY-PHP Zend Framework  |  24-Feb-2009  |  </a:t>
            </a:r>
            <a:fld id="{2C1BCA61-E43F-4CE7-A29F-B59F2E8E03FC}" type="slidenum">
              <a:rPr lang="en-US" b="1"/>
              <a:pPr/>
              <a:t>‹#›</a:t>
            </a:fld>
            <a:endParaRPr lang="en-US" b="1"/>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NY-PHP Zend Framework  |  24-Feb-2009  |  </a:t>
            </a:r>
            <a:fld id="{CE670D9A-C9CB-4913-B57C-F2A16813F1F8}" type="slidenum">
              <a:rPr lang="en-US" b="1"/>
              <a:pPr/>
              <a:t>‹#›</a:t>
            </a:fld>
            <a:endParaRPr lang="en-US" b="1"/>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NY-PHP Zend Framework  |  24-Feb-2009  |  </a:t>
            </a:r>
            <a:fld id="{8BE274BC-9F4D-4ACD-9F28-E90EAFEFBE5C}" type="slidenum">
              <a:rPr lang="en-US" b="1"/>
              <a:pPr/>
              <a:t>‹#›</a:t>
            </a:fld>
            <a:endParaRPr lang="en-US" b="1"/>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NY-PHP Zend Framework  |  24-Feb-2009  |  </a:t>
            </a:r>
            <a:fld id="{1C66A11B-B05A-4C85-AEC7-69B2E2B17755}" type="slidenum">
              <a:rPr lang="en-US" b="1"/>
              <a:pPr/>
              <a:t>‹#›</a:t>
            </a:fld>
            <a:endParaRPr lang="en-US" b="1"/>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bwMode="auto">
          <a:xfrm>
            <a:off x="590550" y="1600200"/>
            <a:ext cx="7923213" cy="41814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532" name="Rectangle 4"/>
          <p:cNvSpPr>
            <a:spLocks noGrp="1" noChangeArrowheads="1"/>
          </p:cNvSpPr>
          <p:nvPr>
            <p:ph type="ftr" sz="quarter" idx="3"/>
          </p:nvPr>
        </p:nvSpPr>
        <p:spPr bwMode="auto">
          <a:xfrm>
            <a:off x="4724400" y="6477000"/>
            <a:ext cx="4248150" cy="212725"/>
          </a:xfrm>
          <a:prstGeom prst="rect">
            <a:avLst/>
          </a:prstGeom>
          <a:noFill/>
          <a:ln w="9525">
            <a:noFill/>
            <a:miter lim="800000"/>
            <a:headEnd/>
            <a:tailEnd/>
          </a:ln>
          <a:effectLst/>
        </p:spPr>
        <p:txBody>
          <a:bodyPr vert="horz" wrap="square" lIns="21600" tIns="46038" rIns="21600" bIns="46038" numCol="1" anchor="ctr" anchorCtr="0" compatLnSpc="1">
            <a:prstTxWarp prst="textNoShape">
              <a:avLst/>
            </a:prstTxWarp>
          </a:bodyPr>
          <a:lstStyle>
            <a:lvl1pPr algn="r">
              <a:defRPr sz="1200">
                <a:solidFill>
                  <a:srgbClr val="7A8E9E"/>
                </a:solidFill>
                <a:latin typeface="Arial Narrow" pitchFamily="34" charset="0"/>
                <a:cs typeface="Times New Roman" pitchFamily="18" charset="0"/>
              </a:defRPr>
            </a:lvl1pPr>
          </a:lstStyle>
          <a:p>
            <a:r>
              <a:rPr lang="en-US"/>
              <a:t>NY-PHP Zend Framework  |  24-Feb-2009  |  </a:t>
            </a:r>
            <a:fld id="{E42AB519-C472-4DAF-B931-59FC3C4D4EB9}" type="slidenum">
              <a:rPr lang="en-US" b="1"/>
              <a:pPr/>
              <a:t>‹#›</a:t>
            </a:fld>
            <a:endParaRPr lang="en-US" b="1"/>
          </a:p>
        </p:txBody>
      </p:sp>
      <p:sp>
        <p:nvSpPr>
          <p:cNvPr id="22534" name="Rectangle 6"/>
          <p:cNvSpPr>
            <a:spLocks noGrp="1" noChangeArrowheads="1"/>
          </p:cNvSpPr>
          <p:nvPr>
            <p:ph type="title"/>
          </p:nvPr>
        </p:nvSpPr>
        <p:spPr bwMode="auto">
          <a:xfrm>
            <a:off x="152400" y="381000"/>
            <a:ext cx="8812213" cy="3048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Page title</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ransition/>
  <p:timing>
    <p:tnLst>
      <p:par>
        <p:cTn id="1" dur="indefinite" restart="never" nodeType="tmRoot"/>
      </p:par>
    </p:tnLst>
  </p:timing>
  <p:hf sldNum="0" hdr="0" dt="0"/>
  <p:txStyles>
    <p:titleStyle>
      <a:lvl1pPr algn="l" rtl="0" fontAlgn="base">
        <a:lnSpc>
          <a:spcPct val="90000"/>
        </a:lnSpc>
        <a:spcBef>
          <a:spcPct val="0"/>
        </a:spcBef>
        <a:spcAft>
          <a:spcPct val="0"/>
        </a:spcAft>
        <a:defRPr sz="3400">
          <a:solidFill>
            <a:srgbClr val="C6D6E4"/>
          </a:solidFill>
          <a:latin typeface="+mj-lt"/>
          <a:ea typeface="+mj-ea"/>
          <a:cs typeface="+mj-cs"/>
        </a:defRPr>
      </a:lvl1pPr>
      <a:lvl2pPr algn="l" rtl="0" fontAlgn="base">
        <a:lnSpc>
          <a:spcPct val="90000"/>
        </a:lnSpc>
        <a:spcBef>
          <a:spcPct val="0"/>
        </a:spcBef>
        <a:spcAft>
          <a:spcPct val="0"/>
        </a:spcAft>
        <a:defRPr sz="3400">
          <a:solidFill>
            <a:srgbClr val="C6D6E4"/>
          </a:solidFill>
          <a:latin typeface="Arial" charset="0"/>
          <a:ea typeface="Arial Unicode MS" pitchFamily="34" charset="-128"/>
          <a:cs typeface="Arial" charset="0"/>
        </a:defRPr>
      </a:lvl2pPr>
      <a:lvl3pPr algn="l" rtl="0" fontAlgn="base">
        <a:lnSpc>
          <a:spcPct val="90000"/>
        </a:lnSpc>
        <a:spcBef>
          <a:spcPct val="0"/>
        </a:spcBef>
        <a:spcAft>
          <a:spcPct val="0"/>
        </a:spcAft>
        <a:defRPr sz="3400">
          <a:solidFill>
            <a:srgbClr val="C6D6E4"/>
          </a:solidFill>
          <a:latin typeface="Arial" charset="0"/>
          <a:ea typeface="Arial Unicode MS" pitchFamily="34" charset="-128"/>
          <a:cs typeface="Arial" charset="0"/>
        </a:defRPr>
      </a:lvl3pPr>
      <a:lvl4pPr algn="l" rtl="0" fontAlgn="base">
        <a:lnSpc>
          <a:spcPct val="90000"/>
        </a:lnSpc>
        <a:spcBef>
          <a:spcPct val="0"/>
        </a:spcBef>
        <a:spcAft>
          <a:spcPct val="0"/>
        </a:spcAft>
        <a:defRPr sz="3400">
          <a:solidFill>
            <a:srgbClr val="C6D6E4"/>
          </a:solidFill>
          <a:latin typeface="Arial" charset="0"/>
          <a:ea typeface="Arial Unicode MS" pitchFamily="34" charset="-128"/>
          <a:cs typeface="Arial" charset="0"/>
        </a:defRPr>
      </a:lvl4pPr>
      <a:lvl5pPr algn="l" rtl="0" fontAlgn="base">
        <a:lnSpc>
          <a:spcPct val="90000"/>
        </a:lnSpc>
        <a:spcBef>
          <a:spcPct val="0"/>
        </a:spcBef>
        <a:spcAft>
          <a:spcPct val="0"/>
        </a:spcAft>
        <a:defRPr sz="3400">
          <a:solidFill>
            <a:srgbClr val="C6D6E4"/>
          </a:solidFill>
          <a:latin typeface="Arial" charset="0"/>
          <a:ea typeface="Arial Unicode MS" pitchFamily="34" charset="-128"/>
          <a:cs typeface="Arial" charset="0"/>
        </a:defRPr>
      </a:lvl5pPr>
      <a:lvl6pPr marL="457200" algn="l" rtl="0" fontAlgn="base">
        <a:lnSpc>
          <a:spcPct val="90000"/>
        </a:lnSpc>
        <a:spcBef>
          <a:spcPct val="0"/>
        </a:spcBef>
        <a:spcAft>
          <a:spcPct val="0"/>
        </a:spcAft>
        <a:defRPr sz="3400">
          <a:solidFill>
            <a:srgbClr val="C6D6E4"/>
          </a:solidFill>
          <a:latin typeface="Arial" charset="0"/>
          <a:ea typeface="Arial Unicode MS" pitchFamily="34" charset="-128"/>
          <a:cs typeface="Arial" charset="0"/>
        </a:defRPr>
      </a:lvl6pPr>
      <a:lvl7pPr marL="914400" algn="l" rtl="0" fontAlgn="base">
        <a:lnSpc>
          <a:spcPct val="90000"/>
        </a:lnSpc>
        <a:spcBef>
          <a:spcPct val="0"/>
        </a:spcBef>
        <a:spcAft>
          <a:spcPct val="0"/>
        </a:spcAft>
        <a:defRPr sz="3400">
          <a:solidFill>
            <a:srgbClr val="C6D6E4"/>
          </a:solidFill>
          <a:latin typeface="Arial" charset="0"/>
          <a:ea typeface="Arial Unicode MS" pitchFamily="34" charset="-128"/>
          <a:cs typeface="Arial" charset="0"/>
        </a:defRPr>
      </a:lvl7pPr>
      <a:lvl8pPr marL="1371600" algn="l" rtl="0" fontAlgn="base">
        <a:lnSpc>
          <a:spcPct val="90000"/>
        </a:lnSpc>
        <a:spcBef>
          <a:spcPct val="0"/>
        </a:spcBef>
        <a:spcAft>
          <a:spcPct val="0"/>
        </a:spcAft>
        <a:defRPr sz="3400">
          <a:solidFill>
            <a:srgbClr val="C6D6E4"/>
          </a:solidFill>
          <a:latin typeface="Arial" charset="0"/>
          <a:ea typeface="Arial Unicode MS" pitchFamily="34" charset="-128"/>
          <a:cs typeface="Arial" charset="0"/>
        </a:defRPr>
      </a:lvl8pPr>
      <a:lvl9pPr marL="1828800" algn="l" rtl="0" fontAlgn="base">
        <a:lnSpc>
          <a:spcPct val="90000"/>
        </a:lnSpc>
        <a:spcBef>
          <a:spcPct val="0"/>
        </a:spcBef>
        <a:spcAft>
          <a:spcPct val="0"/>
        </a:spcAft>
        <a:defRPr sz="3400">
          <a:solidFill>
            <a:srgbClr val="C6D6E4"/>
          </a:solidFill>
          <a:latin typeface="Arial" charset="0"/>
          <a:ea typeface="Arial Unicode MS" pitchFamily="34" charset="-128"/>
          <a:cs typeface="Arial" charset="0"/>
        </a:defRPr>
      </a:lvl9pPr>
    </p:titleStyle>
    <p:bodyStyle>
      <a:lvl1pPr marL="342900" indent="-342900" algn="l" rtl="0" fontAlgn="base">
        <a:spcBef>
          <a:spcPct val="20000"/>
        </a:spcBef>
        <a:spcAft>
          <a:spcPct val="0"/>
        </a:spcAft>
        <a:buClr>
          <a:srgbClr val="64B405"/>
        </a:buClr>
        <a:buSzPct val="120000"/>
        <a:buChar char="•"/>
        <a:defRPr sz="2400" b="1">
          <a:solidFill>
            <a:srgbClr val="0171A0"/>
          </a:solidFill>
          <a:latin typeface="+mn-lt"/>
          <a:ea typeface="+mn-ea"/>
          <a:cs typeface="+mn-cs"/>
        </a:defRPr>
      </a:lvl1pPr>
      <a:lvl2pPr marL="742950" indent="-285750" algn="l" rtl="0" fontAlgn="base">
        <a:spcBef>
          <a:spcPct val="20000"/>
        </a:spcBef>
        <a:spcAft>
          <a:spcPct val="0"/>
        </a:spcAft>
        <a:buClr>
          <a:srgbClr val="64B405"/>
        </a:buClr>
        <a:buFont typeface="Wingdings" pitchFamily="2" charset="2"/>
        <a:buChar char="§"/>
        <a:defRPr sz="2000">
          <a:solidFill>
            <a:srgbClr val="0171A0"/>
          </a:solidFill>
          <a:latin typeface="+mn-lt"/>
          <a:cs typeface="+mn-cs"/>
        </a:defRPr>
      </a:lvl2pPr>
      <a:lvl3pPr marL="1143000" indent="-228600" algn="l" rtl="0" fontAlgn="base">
        <a:spcBef>
          <a:spcPct val="20000"/>
        </a:spcBef>
        <a:spcAft>
          <a:spcPct val="0"/>
        </a:spcAft>
        <a:buClr>
          <a:srgbClr val="64B405"/>
        </a:buClr>
        <a:buChar char="•"/>
        <a:defRPr>
          <a:solidFill>
            <a:srgbClr val="0171A0"/>
          </a:solidFill>
          <a:latin typeface="+mn-lt"/>
          <a:cs typeface="+mn-cs"/>
        </a:defRPr>
      </a:lvl3pPr>
      <a:lvl4pPr marL="1600200" indent="-228600" algn="l" rtl="0" fontAlgn="base">
        <a:spcBef>
          <a:spcPct val="20000"/>
        </a:spcBef>
        <a:spcAft>
          <a:spcPct val="0"/>
        </a:spcAft>
        <a:buClr>
          <a:srgbClr val="382873"/>
        </a:buClr>
        <a:buChar char="•"/>
        <a:defRPr sz="1600">
          <a:solidFill>
            <a:srgbClr val="0171A0"/>
          </a:solidFill>
          <a:latin typeface="+mn-lt"/>
          <a:cs typeface="+mn-cs"/>
        </a:defRPr>
      </a:lvl4pPr>
      <a:lvl5pPr marL="2057400" indent="-228600" algn="l" rtl="0" fontAlgn="base">
        <a:spcBef>
          <a:spcPct val="20000"/>
        </a:spcBef>
        <a:spcAft>
          <a:spcPct val="0"/>
        </a:spcAft>
        <a:buClr>
          <a:srgbClr val="382873"/>
        </a:buClr>
        <a:buSzPct val="90000"/>
        <a:buFont typeface="Wingdings" pitchFamily="2" charset="2"/>
        <a:buChar char="§"/>
        <a:defRPr sz="1600">
          <a:solidFill>
            <a:srgbClr val="0171A0"/>
          </a:solidFill>
          <a:latin typeface="+mn-lt"/>
          <a:cs typeface="+mn-cs"/>
        </a:defRPr>
      </a:lvl5pPr>
      <a:lvl6pPr marL="2514600" indent="-228600" algn="l" rtl="0" fontAlgn="base">
        <a:spcBef>
          <a:spcPct val="20000"/>
        </a:spcBef>
        <a:spcAft>
          <a:spcPct val="0"/>
        </a:spcAft>
        <a:buClr>
          <a:srgbClr val="382873"/>
        </a:buClr>
        <a:buSzPct val="90000"/>
        <a:buFont typeface="Wingdings" pitchFamily="2" charset="2"/>
        <a:buChar char="§"/>
        <a:defRPr sz="1600">
          <a:solidFill>
            <a:srgbClr val="0171A0"/>
          </a:solidFill>
          <a:latin typeface="+mn-lt"/>
          <a:cs typeface="+mn-cs"/>
        </a:defRPr>
      </a:lvl6pPr>
      <a:lvl7pPr marL="2971800" indent="-228600" algn="l" rtl="0" fontAlgn="base">
        <a:spcBef>
          <a:spcPct val="20000"/>
        </a:spcBef>
        <a:spcAft>
          <a:spcPct val="0"/>
        </a:spcAft>
        <a:buClr>
          <a:srgbClr val="382873"/>
        </a:buClr>
        <a:buSzPct val="90000"/>
        <a:buFont typeface="Wingdings" pitchFamily="2" charset="2"/>
        <a:buChar char="§"/>
        <a:defRPr sz="1600">
          <a:solidFill>
            <a:srgbClr val="0171A0"/>
          </a:solidFill>
          <a:latin typeface="+mn-lt"/>
          <a:cs typeface="+mn-cs"/>
        </a:defRPr>
      </a:lvl7pPr>
      <a:lvl8pPr marL="3429000" indent="-228600" algn="l" rtl="0" fontAlgn="base">
        <a:spcBef>
          <a:spcPct val="20000"/>
        </a:spcBef>
        <a:spcAft>
          <a:spcPct val="0"/>
        </a:spcAft>
        <a:buClr>
          <a:srgbClr val="382873"/>
        </a:buClr>
        <a:buSzPct val="90000"/>
        <a:buFont typeface="Wingdings" pitchFamily="2" charset="2"/>
        <a:buChar char="§"/>
        <a:defRPr sz="1600">
          <a:solidFill>
            <a:srgbClr val="0171A0"/>
          </a:solidFill>
          <a:latin typeface="+mn-lt"/>
          <a:cs typeface="+mn-cs"/>
        </a:defRPr>
      </a:lvl8pPr>
      <a:lvl9pPr marL="3886200" indent="-228600" algn="l" rtl="0" fontAlgn="base">
        <a:spcBef>
          <a:spcPct val="20000"/>
        </a:spcBef>
        <a:spcAft>
          <a:spcPct val="0"/>
        </a:spcAft>
        <a:buClr>
          <a:srgbClr val="382873"/>
        </a:buClr>
        <a:buSzPct val="90000"/>
        <a:buFont typeface="Wingdings" pitchFamily="2" charset="2"/>
        <a:buChar char="§"/>
        <a:defRPr sz="1600">
          <a:solidFill>
            <a:srgbClr val="0171A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52450" y="76200"/>
            <a:ext cx="9036000" cy="1143000"/>
          </a:xfrm>
          <a:prstGeom prst="roundRect">
            <a:avLst>
              <a:gd name="adj" fmla="val 3432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itle Placeholder 21"/>
          <p:cNvSpPr>
            <a:spLocks noGrp="1"/>
          </p:cNvSpPr>
          <p:nvPr>
            <p:ph type="title"/>
          </p:nvPr>
        </p:nvSpPr>
        <p:spPr>
          <a:xfrm>
            <a:off x="914400" y="104900"/>
            <a:ext cx="7772400" cy="1143000"/>
          </a:xfrm>
          <a:prstGeom prst="rect">
            <a:avLst/>
          </a:prstGeom>
        </p:spPr>
        <p:txBody>
          <a:bodyPr bIns="91440" anchor="ctr"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304800" y="1447800"/>
            <a:ext cx="8610600" cy="45720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1212600-C682-43F7-9A9C-D2AC1F4E28A0}" type="slidenum">
              <a:rPr lang="ar-SA" smtClean="0"/>
              <a:pPr/>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ctr" rtl="0" eaLnBrk="1" latinLnBrk="0" hangingPunct="1">
        <a:spcBef>
          <a:spcPct val="0"/>
        </a:spcBef>
        <a:buNone/>
        <a:defRPr kumimoji="0" sz="4000" kern="1200">
          <a:solidFill>
            <a:schemeClr val="bg1"/>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GB"/>
          </a:p>
        </p:txBody>
      </p:sp>
      <p:sp>
        <p:nvSpPr>
          <p:cNvPr id="6" name="Title 5"/>
          <p:cNvSpPr>
            <a:spLocks noGrp="1"/>
          </p:cNvSpPr>
          <p:nvPr>
            <p:ph type="ctrTitle"/>
          </p:nvPr>
        </p:nvSpPr>
        <p:spPr/>
        <p:txBody>
          <a:bodyPr/>
          <a:lstStyle/>
          <a:p>
            <a:r>
              <a:rPr lang="en-GB" dirty="0" smtClean="0"/>
              <a:t>PHP : File Upload</a:t>
            </a:r>
            <a:endParaRPr lang="en-GB"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Random numbers and Dates</a:t>
            </a:r>
            <a:endParaRPr lang="en-GB" dirty="0"/>
          </a:p>
        </p:txBody>
      </p:sp>
      <p:sp>
        <p:nvSpPr>
          <p:cNvPr id="5" name="Content Placeholder 4"/>
          <p:cNvSpPr>
            <a:spLocks noGrp="1"/>
          </p:cNvSpPr>
          <p:nvPr>
            <p:ph sz="quarter" idx="1"/>
          </p:nvPr>
        </p:nvSpPr>
        <p:spPr/>
        <p:txBody>
          <a:bodyPr>
            <a:normAutofit/>
          </a:bodyPr>
          <a:lstStyle/>
          <a:p>
            <a:pPr>
              <a:buNone/>
            </a:pPr>
            <a:r>
              <a:rPr lang="en-GB" sz="2400" b="0" dirty="0" smtClean="0">
                <a:latin typeface="Consolas" pitchFamily="49" charset="0"/>
                <a:cs typeface="Consolas" pitchFamily="49" charset="0"/>
              </a:rPr>
              <a:t>&lt;?</a:t>
            </a:r>
            <a:r>
              <a:rPr lang="en-GB" sz="2400" b="0" dirty="0" err="1" smtClean="0">
                <a:latin typeface="Consolas" pitchFamily="49" charset="0"/>
                <a:cs typeface="Consolas" pitchFamily="49" charset="0"/>
              </a:rPr>
              <a:t>php</a:t>
            </a:r>
            <a:r>
              <a:rPr lang="en-GB" sz="2400" b="0" dirty="0" smtClean="0">
                <a:latin typeface="Consolas" pitchFamily="49" charset="0"/>
                <a:cs typeface="Consolas" pitchFamily="49" charset="0"/>
              </a:rPr>
              <a:t> </a:t>
            </a:r>
          </a:p>
          <a:p>
            <a:pPr>
              <a:buNone/>
            </a:pPr>
            <a:r>
              <a:rPr lang="en-GB" sz="2400" b="0" dirty="0" smtClean="0">
                <a:latin typeface="Consolas" pitchFamily="49" charset="0"/>
                <a:cs typeface="Consolas" pitchFamily="49" charset="0"/>
              </a:rPr>
              <a:t>	$r = </a:t>
            </a:r>
            <a:r>
              <a:rPr lang="en-GB" sz="2400" b="0" dirty="0" smtClean="0">
                <a:solidFill>
                  <a:srgbClr val="FF0000"/>
                </a:solidFill>
                <a:latin typeface="Consolas" pitchFamily="49" charset="0"/>
                <a:cs typeface="Consolas" pitchFamily="49" charset="0"/>
              </a:rPr>
              <a:t>rand</a:t>
            </a:r>
            <a:r>
              <a:rPr lang="en-GB" sz="2400" b="0" dirty="0" smtClean="0">
                <a:latin typeface="Consolas" pitchFamily="49" charset="0"/>
                <a:cs typeface="Consolas" pitchFamily="49" charset="0"/>
              </a:rPr>
              <a:t>(); </a:t>
            </a:r>
          </a:p>
          <a:p>
            <a:pPr>
              <a:buNone/>
            </a:pPr>
            <a:r>
              <a:rPr lang="en-GB" sz="2400" b="0" dirty="0" smtClean="0">
                <a:latin typeface="Consolas" pitchFamily="49" charset="0"/>
                <a:cs typeface="Consolas" pitchFamily="49" charset="0"/>
              </a:rPr>
              <a:t>	$d = </a:t>
            </a:r>
            <a:r>
              <a:rPr lang="en-GB" sz="2400" b="0" dirty="0" smtClean="0">
                <a:solidFill>
                  <a:srgbClr val="FF0000"/>
                </a:solidFill>
                <a:latin typeface="Consolas" pitchFamily="49" charset="0"/>
                <a:cs typeface="Consolas" pitchFamily="49" charset="0"/>
              </a:rPr>
              <a:t>date</a:t>
            </a:r>
            <a:r>
              <a:rPr lang="en-GB" sz="2400" b="0" dirty="0" smtClean="0">
                <a:latin typeface="Consolas" pitchFamily="49" charset="0"/>
                <a:cs typeface="Consolas" pitchFamily="49" charset="0"/>
              </a:rPr>
              <a:t>("</a:t>
            </a:r>
            <a:r>
              <a:rPr lang="en-GB" sz="2400" b="0" dirty="0" err="1" smtClean="0">
                <a:latin typeface="Consolas" pitchFamily="49" charset="0"/>
                <a:cs typeface="Consolas" pitchFamily="49" charset="0"/>
              </a:rPr>
              <a:t>dmY</a:t>
            </a:r>
            <a:r>
              <a:rPr lang="en-GB" sz="2400" b="0" dirty="0" smtClean="0">
                <a:latin typeface="Consolas" pitchFamily="49" charset="0"/>
                <a:cs typeface="Consolas" pitchFamily="49" charset="0"/>
              </a:rPr>
              <a:t>-His"); </a:t>
            </a:r>
          </a:p>
          <a:p>
            <a:pPr>
              <a:buNone/>
            </a:pPr>
            <a:r>
              <a:rPr lang="pt-BR" sz="2400" b="0" dirty="0" smtClean="0">
                <a:latin typeface="Consolas" pitchFamily="49" charset="0"/>
                <a:cs typeface="Consolas" pitchFamily="49" charset="0"/>
              </a:rPr>
              <a:t>	$fn = 'upfile-' . $d . '-' . $r . '.txt'; </a:t>
            </a:r>
          </a:p>
          <a:p>
            <a:pPr>
              <a:buNone/>
            </a:pPr>
            <a:r>
              <a:rPr lang="en-GB" sz="2400" b="0" dirty="0" smtClean="0">
                <a:latin typeface="Consolas" pitchFamily="49" charset="0"/>
                <a:cs typeface="Consolas" pitchFamily="49" charset="0"/>
              </a:rPr>
              <a:t>	echo "filename = " . $fn; </a:t>
            </a:r>
          </a:p>
          <a:p>
            <a:pPr>
              <a:buNone/>
            </a:pPr>
            <a:r>
              <a:rPr lang="en-GB" sz="2400" b="0" dirty="0" smtClean="0">
                <a:latin typeface="Consolas" pitchFamily="49" charset="0"/>
                <a:cs typeface="Consolas" pitchFamily="49" charset="0"/>
              </a:rPr>
              <a:t>?&gt; </a:t>
            </a:r>
          </a:p>
          <a:p>
            <a:endParaRPr lang="en-GB" dirty="0" smtClean="0"/>
          </a:p>
          <a:p>
            <a:r>
              <a:rPr lang="en-GB" dirty="0" smtClean="0"/>
              <a:t>Example Output: </a:t>
            </a:r>
          </a:p>
          <a:p>
            <a:pPr>
              <a:buNone/>
            </a:pPr>
            <a:r>
              <a:rPr lang="en-GB" dirty="0" smtClean="0"/>
              <a:t>	filename = upfile-20022007-145438-811123264.txt</a:t>
            </a:r>
            <a:endParaRPr lang="en-GB"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Error Checking and Security</a:t>
            </a:r>
            <a:endParaRPr lang="en-GB" dirty="0"/>
          </a:p>
        </p:txBody>
      </p:sp>
      <p:sp>
        <p:nvSpPr>
          <p:cNvPr id="5" name="Content Placeholder 4"/>
          <p:cNvSpPr>
            <a:spLocks noGrp="1"/>
          </p:cNvSpPr>
          <p:nvPr>
            <p:ph sz="quarter" idx="1"/>
          </p:nvPr>
        </p:nvSpPr>
        <p:spPr>
          <a:xfrm>
            <a:off x="304800" y="1447800"/>
            <a:ext cx="8610600" cy="5267348"/>
          </a:xfrm>
        </p:spPr>
        <p:txBody>
          <a:bodyPr>
            <a:normAutofit fontScale="85000" lnSpcReduction="10000"/>
          </a:bodyPr>
          <a:lstStyle/>
          <a:p>
            <a:pPr>
              <a:buNone/>
            </a:pPr>
            <a:r>
              <a:rPr lang="en-GB" sz="1800" b="0" dirty="0" smtClean="0">
                <a:latin typeface="Consolas" pitchFamily="49" charset="0"/>
                <a:cs typeface="Consolas" pitchFamily="49" charset="0"/>
              </a:rPr>
              <a:t>&lt;h1&gt;Uploaded file information&lt;/h1&gt; </a:t>
            </a:r>
          </a:p>
          <a:p>
            <a:pPr>
              <a:buNone/>
            </a:pPr>
            <a:r>
              <a:rPr lang="en-GB" sz="1800" b="0" dirty="0" smtClean="0">
                <a:latin typeface="Consolas" pitchFamily="49" charset="0"/>
                <a:cs typeface="Consolas" pitchFamily="49" charset="0"/>
              </a:rPr>
              <a:t>&lt;?</a:t>
            </a:r>
            <a:r>
              <a:rPr lang="en-GB" sz="1800" b="0" dirty="0" err="1" smtClean="0">
                <a:latin typeface="Consolas" pitchFamily="49" charset="0"/>
                <a:cs typeface="Consolas" pitchFamily="49" charset="0"/>
              </a:rPr>
              <a:t>php</a:t>
            </a:r>
            <a:r>
              <a:rPr lang="en-GB" sz="1800" b="0" dirty="0" smtClean="0">
                <a:latin typeface="Consolas" pitchFamily="49" charset="0"/>
                <a:cs typeface="Consolas" pitchFamily="49" charset="0"/>
              </a:rPr>
              <a:t> </a:t>
            </a:r>
          </a:p>
          <a:p>
            <a:pPr>
              <a:buNone/>
            </a:pPr>
            <a:r>
              <a:rPr lang="en-GB" sz="1800" b="0" dirty="0" smtClean="0">
                <a:latin typeface="Consolas" pitchFamily="49" charset="0"/>
                <a:cs typeface="Consolas" pitchFamily="49" charset="0"/>
              </a:rPr>
              <a:t>	if (</a:t>
            </a:r>
            <a:r>
              <a:rPr lang="en-GB" sz="1800" b="0" dirty="0" smtClean="0">
                <a:solidFill>
                  <a:srgbClr val="FF0000"/>
                </a:solidFill>
                <a:latin typeface="Consolas" pitchFamily="49" charset="0"/>
                <a:cs typeface="Consolas" pitchFamily="49" charset="0"/>
              </a:rPr>
              <a:t>$_FILES</a:t>
            </a:r>
            <a:r>
              <a:rPr lang="en-GB" sz="1800" b="0" dirty="0" smtClean="0">
                <a:latin typeface="Consolas" pitchFamily="49" charset="0"/>
                <a:cs typeface="Consolas" pitchFamily="49" charset="0"/>
              </a:rPr>
              <a:t>['</a:t>
            </a:r>
            <a:r>
              <a:rPr lang="en-GB" sz="1800" b="0" dirty="0" err="1" smtClean="0">
                <a:solidFill>
                  <a:srgbClr val="FF0000"/>
                </a:solidFill>
                <a:latin typeface="Consolas" pitchFamily="49" charset="0"/>
                <a:cs typeface="Consolas" pitchFamily="49" charset="0"/>
              </a:rPr>
              <a:t>upfile</a:t>
            </a:r>
            <a:r>
              <a:rPr lang="en-GB" sz="1800" b="0" dirty="0" smtClean="0">
                <a:latin typeface="Consolas" pitchFamily="49" charset="0"/>
                <a:cs typeface="Consolas" pitchFamily="49" charset="0"/>
              </a:rPr>
              <a:t>']['</a:t>
            </a:r>
            <a:r>
              <a:rPr lang="en-GB" sz="1800" b="0" dirty="0" smtClean="0">
                <a:solidFill>
                  <a:srgbClr val="FF0000"/>
                </a:solidFill>
                <a:latin typeface="Consolas" pitchFamily="49" charset="0"/>
                <a:cs typeface="Consolas" pitchFamily="49" charset="0"/>
              </a:rPr>
              <a:t>error</a:t>
            </a:r>
            <a:r>
              <a:rPr lang="en-GB" sz="1800" b="0" dirty="0" smtClean="0">
                <a:latin typeface="Consolas" pitchFamily="49" charset="0"/>
                <a:cs typeface="Consolas" pitchFamily="49" charset="0"/>
              </a:rPr>
              <a:t>'] &gt; 0) { </a:t>
            </a:r>
          </a:p>
          <a:p>
            <a:pPr>
              <a:buNone/>
            </a:pPr>
            <a:r>
              <a:rPr lang="en-GB" sz="1800" b="0" dirty="0" smtClean="0">
                <a:latin typeface="Consolas" pitchFamily="49" charset="0"/>
                <a:cs typeface="Consolas" pitchFamily="49" charset="0"/>
              </a:rPr>
              <a:t>		echo "Error uploading file."; </a:t>
            </a:r>
          </a:p>
          <a:p>
            <a:pPr>
              <a:buNone/>
            </a:pPr>
            <a:r>
              <a:rPr lang="en-GB" sz="1800" b="0" dirty="0" smtClean="0">
                <a:latin typeface="Consolas" pitchFamily="49" charset="0"/>
                <a:cs typeface="Consolas" pitchFamily="49" charset="0"/>
              </a:rPr>
              <a:t>		exit; </a:t>
            </a:r>
          </a:p>
          <a:p>
            <a:pPr>
              <a:buNone/>
            </a:pPr>
            <a:r>
              <a:rPr lang="en-GB" sz="1800" b="0" dirty="0" smtClean="0">
                <a:latin typeface="Consolas" pitchFamily="49" charset="0"/>
                <a:cs typeface="Consolas" pitchFamily="49" charset="0"/>
              </a:rPr>
              <a:t>	} </a:t>
            </a:r>
          </a:p>
          <a:p>
            <a:pPr>
              <a:buNone/>
            </a:pPr>
            <a:r>
              <a:rPr lang="en-GB" sz="1800" b="0" dirty="0" smtClean="0">
                <a:latin typeface="Consolas" pitchFamily="49" charset="0"/>
                <a:cs typeface="Consolas" pitchFamily="49" charset="0"/>
              </a:rPr>
              <a:t>	if (</a:t>
            </a:r>
            <a:r>
              <a:rPr lang="en-GB" sz="1800" b="0" dirty="0" smtClean="0">
                <a:solidFill>
                  <a:srgbClr val="FF0000"/>
                </a:solidFill>
                <a:latin typeface="Consolas" pitchFamily="49" charset="0"/>
                <a:cs typeface="Consolas" pitchFamily="49" charset="0"/>
              </a:rPr>
              <a:t>$_FILES</a:t>
            </a:r>
            <a:r>
              <a:rPr lang="en-GB" sz="1800" b="0" dirty="0" smtClean="0">
                <a:latin typeface="Consolas" pitchFamily="49" charset="0"/>
                <a:cs typeface="Consolas" pitchFamily="49" charset="0"/>
              </a:rPr>
              <a:t>['</a:t>
            </a:r>
            <a:r>
              <a:rPr lang="en-GB" sz="1800" b="0" dirty="0" err="1" smtClean="0">
                <a:solidFill>
                  <a:srgbClr val="FF0000"/>
                </a:solidFill>
                <a:latin typeface="Consolas" pitchFamily="49" charset="0"/>
                <a:cs typeface="Consolas" pitchFamily="49" charset="0"/>
              </a:rPr>
              <a:t>upfile</a:t>
            </a:r>
            <a:r>
              <a:rPr lang="en-GB" sz="1800" b="0" dirty="0" smtClean="0">
                <a:latin typeface="Consolas" pitchFamily="49" charset="0"/>
                <a:cs typeface="Consolas" pitchFamily="49" charset="0"/>
              </a:rPr>
              <a:t>']['</a:t>
            </a:r>
            <a:r>
              <a:rPr lang="en-GB" sz="1800" b="0" dirty="0" smtClean="0">
                <a:solidFill>
                  <a:srgbClr val="FF0000"/>
                </a:solidFill>
                <a:latin typeface="Consolas" pitchFamily="49" charset="0"/>
                <a:cs typeface="Consolas" pitchFamily="49" charset="0"/>
              </a:rPr>
              <a:t>type</a:t>
            </a:r>
            <a:r>
              <a:rPr lang="en-GB" sz="1800" b="0" dirty="0" smtClean="0">
                <a:latin typeface="Consolas" pitchFamily="49" charset="0"/>
                <a:cs typeface="Consolas" pitchFamily="49" charset="0"/>
              </a:rPr>
              <a:t>'] != 'text/plain') { </a:t>
            </a:r>
          </a:p>
          <a:p>
            <a:pPr>
              <a:buNone/>
            </a:pPr>
            <a:r>
              <a:rPr lang="en-GB" sz="1800" b="0" dirty="0" smtClean="0">
                <a:latin typeface="Consolas" pitchFamily="49" charset="0"/>
                <a:cs typeface="Consolas" pitchFamily="49" charset="0"/>
              </a:rPr>
              <a:t>		echo "Not a text file."; </a:t>
            </a:r>
          </a:p>
          <a:p>
            <a:pPr>
              <a:buNone/>
            </a:pPr>
            <a:r>
              <a:rPr lang="en-GB" sz="1800" b="0" dirty="0" smtClean="0">
                <a:latin typeface="Consolas" pitchFamily="49" charset="0"/>
                <a:cs typeface="Consolas" pitchFamily="49" charset="0"/>
              </a:rPr>
              <a:t>		exit; </a:t>
            </a:r>
          </a:p>
          <a:p>
            <a:pPr>
              <a:buNone/>
            </a:pPr>
            <a:r>
              <a:rPr lang="en-GB" sz="1800" b="0" dirty="0" smtClean="0">
                <a:latin typeface="Consolas" pitchFamily="49" charset="0"/>
                <a:cs typeface="Consolas" pitchFamily="49" charset="0"/>
              </a:rPr>
              <a:t>	} </a:t>
            </a:r>
          </a:p>
          <a:p>
            <a:pPr>
              <a:buNone/>
            </a:pPr>
            <a:r>
              <a:rPr lang="en-GB" sz="1800" b="0" dirty="0" smtClean="0">
                <a:latin typeface="Consolas" pitchFamily="49" charset="0"/>
                <a:cs typeface="Consolas" pitchFamily="49" charset="0"/>
              </a:rPr>
              <a:t>	$</a:t>
            </a:r>
            <a:r>
              <a:rPr lang="en-GB" sz="1800" b="0" dirty="0" err="1" smtClean="0">
                <a:latin typeface="Consolas" pitchFamily="49" charset="0"/>
                <a:cs typeface="Consolas" pitchFamily="49" charset="0"/>
              </a:rPr>
              <a:t>upfile</a:t>
            </a:r>
            <a:r>
              <a:rPr lang="en-GB" sz="1800" b="0" dirty="0" smtClean="0">
                <a:latin typeface="Consolas" pitchFamily="49" charset="0"/>
                <a:cs typeface="Consolas" pitchFamily="49" charset="0"/>
              </a:rPr>
              <a:t> = '/</a:t>
            </a:r>
            <a:r>
              <a:rPr lang="en-GB" sz="1800" b="0" dirty="0" err="1" smtClean="0">
                <a:latin typeface="Consolas" pitchFamily="49" charset="0"/>
                <a:cs typeface="Consolas" pitchFamily="49" charset="0"/>
              </a:rPr>
              <a:t>tmp/upfile</a:t>
            </a:r>
            <a:r>
              <a:rPr lang="en-GB" sz="1800" b="0" dirty="0" smtClean="0">
                <a:latin typeface="Consolas" pitchFamily="49" charset="0"/>
                <a:cs typeface="Consolas" pitchFamily="49" charset="0"/>
              </a:rPr>
              <a:t>-' . date("U") . '-' . rand() . '.txt'; </a:t>
            </a:r>
          </a:p>
          <a:p>
            <a:pPr>
              <a:buNone/>
            </a:pPr>
            <a:r>
              <a:rPr lang="en-GB" sz="1800" b="0" dirty="0" smtClean="0">
                <a:latin typeface="Consolas" pitchFamily="49" charset="0"/>
                <a:cs typeface="Consolas" pitchFamily="49" charset="0"/>
              </a:rPr>
              <a:t>	if (</a:t>
            </a:r>
            <a:r>
              <a:rPr lang="en-GB" sz="1800" b="0" dirty="0" err="1" smtClean="0">
                <a:solidFill>
                  <a:srgbClr val="FF0000"/>
                </a:solidFill>
                <a:latin typeface="Consolas" pitchFamily="49" charset="0"/>
                <a:cs typeface="Consolas" pitchFamily="49" charset="0"/>
              </a:rPr>
              <a:t>is_uploaded_file</a:t>
            </a:r>
            <a:r>
              <a:rPr lang="en-GB" sz="1800" b="0" dirty="0" smtClean="0">
                <a:latin typeface="Consolas" pitchFamily="49" charset="0"/>
                <a:cs typeface="Consolas" pitchFamily="49" charset="0"/>
              </a:rPr>
              <a:t>(</a:t>
            </a:r>
            <a:r>
              <a:rPr lang="en-GB" sz="1800" b="0" dirty="0" smtClean="0">
                <a:solidFill>
                  <a:srgbClr val="FF0000"/>
                </a:solidFill>
                <a:latin typeface="Consolas" pitchFamily="49" charset="0"/>
                <a:cs typeface="Consolas" pitchFamily="49" charset="0"/>
              </a:rPr>
              <a:t>$_FILES</a:t>
            </a:r>
            <a:r>
              <a:rPr lang="en-GB" sz="1800" b="0" dirty="0" smtClean="0">
                <a:latin typeface="Consolas" pitchFamily="49" charset="0"/>
                <a:cs typeface="Consolas" pitchFamily="49" charset="0"/>
              </a:rPr>
              <a:t>['</a:t>
            </a:r>
            <a:r>
              <a:rPr lang="en-GB" sz="1800" b="0" dirty="0" err="1" smtClean="0">
                <a:solidFill>
                  <a:srgbClr val="FF0000"/>
                </a:solidFill>
                <a:latin typeface="Consolas" pitchFamily="49" charset="0"/>
                <a:cs typeface="Consolas" pitchFamily="49" charset="0"/>
              </a:rPr>
              <a:t>upfile</a:t>
            </a:r>
            <a:r>
              <a:rPr lang="en-GB" sz="1800" b="0" dirty="0" smtClean="0">
                <a:latin typeface="Consolas" pitchFamily="49" charset="0"/>
                <a:cs typeface="Consolas" pitchFamily="49" charset="0"/>
              </a:rPr>
              <a:t>']['</a:t>
            </a:r>
            <a:r>
              <a:rPr lang="en-GB" sz="1800" b="0" dirty="0" err="1" smtClean="0">
                <a:solidFill>
                  <a:srgbClr val="FF0000"/>
                </a:solidFill>
                <a:latin typeface="Consolas" pitchFamily="49" charset="0"/>
                <a:cs typeface="Consolas" pitchFamily="49" charset="0"/>
              </a:rPr>
              <a:t>tmp_name</a:t>
            </a:r>
            <a:r>
              <a:rPr lang="en-GB" sz="1800" b="0" dirty="0" smtClean="0">
                <a:latin typeface="Consolas" pitchFamily="49" charset="0"/>
                <a:cs typeface="Consolas" pitchFamily="49" charset="0"/>
              </a:rPr>
              <a:t>'])) { </a:t>
            </a:r>
          </a:p>
          <a:p>
            <a:pPr>
              <a:buNone/>
            </a:pPr>
            <a:r>
              <a:rPr lang="en-GB" sz="1800" b="0" dirty="0" smtClean="0">
                <a:latin typeface="Consolas" pitchFamily="49" charset="0"/>
                <a:cs typeface="Consolas" pitchFamily="49" charset="0"/>
              </a:rPr>
              <a:t>		if (!</a:t>
            </a:r>
            <a:r>
              <a:rPr lang="en-GB" sz="1800" b="0" dirty="0" err="1" smtClean="0">
                <a:solidFill>
                  <a:srgbClr val="FF0000"/>
                </a:solidFill>
                <a:latin typeface="Consolas" pitchFamily="49" charset="0"/>
                <a:cs typeface="Consolas" pitchFamily="49" charset="0"/>
              </a:rPr>
              <a:t>move_uploaded_file</a:t>
            </a:r>
            <a:r>
              <a:rPr lang="en-GB" sz="1800" b="0" dirty="0" smtClean="0">
                <a:latin typeface="Consolas" pitchFamily="49" charset="0"/>
                <a:cs typeface="Consolas" pitchFamily="49" charset="0"/>
              </a:rPr>
              <a:t>(</a:t>
            </a:r>
            <a:r>
              <a:rPr lang="en-GB" sz="1800" b="0" dirty="0" smtClean="0">
                <a:solidFill>
                  <a:srgbClr val="FF0000"/>
                </a:solidFill>
                <a:latin typeface="Consolas" pitchFamily="49" charset="0"/>
                <a:cs typeface="Consolas" pitchFamily="49" charset="0"/>
              </a:rPr>
              <a:t>$_FILES</a:t>
            </a:r>
            <a:r>
              <a:rPr lang="en-GB" sz="1800" b="0" dirty="0" smtClean="0">
                <a:latin typeface="Consolas" pitchFamily="49" charset="0"/>
                <a:cs typeface="Consolas" pitchFamily="49" charset="0"/>
              </a:rPr>
              <a:t>['</a:t>
            </a:r>
            <a:r>
              <a:rPr lang="en-GB" sz="1800" b="0" dirty="0" err="1" smtClean="0">
                <a:solidFill>
                  <a:srgbClr val="FF0000"/>
                </a:solidFill>
                <a:latin typeface="Consolas" pitchFamily="49" charset="0"/>
                <a:cs typeface="Consolas" pitchFamily="49" charset="0"/>
              </a:rPr>
              <a:t>upfile</a:t>
            </a:r>
            <a:r>
              <a:rPr lang="en-GB" sz="1800" b="0" dirty="0" smtClean="0">
                <a:latin typeface="Consolas" pitchFamily="49" charset="0"/>
                <a:cs typeface="Consolas" pitchFamily="49" charset="0"/>
              </a:rPr>
              <a:t>']['</a:t>
            </a:r>
            <a:r>
              <a:rPr lang="en-GB" sz="1800" b="0" dirty="0" err="1" smtClean="0">
                <a:solidFill>
                  <a:srgbClr val="FF0000"/>
                </a:solidFill>
                <a:latin typeface="Consolas" pitchFamily="49" charset="0"/>
                <a:cs typeface="Consolas" pitchFamily="49" charset="0"/>
              </a:rPr>
              <a:t>tmp_name</a:t>
            </a:r>
            <a:r>
              <a:rPr lang="en-GB" sz="1800" b="0" dirty="0" smtClean="0">
                <a:latin typeface="Consolas" pitchFamily="49" charset="0"/>
                <a:cs typeface="Consolas" pitchFamily="49" charset="0"/>
              </a:rPr>
              <a:t>'], $</a:t>
            </a:r>
            <a:r>
              <a:rPr lang="en-GB" sz="1800" b="0" dirty="0" err="1" smtClean="0">
                <a:latin typeface="Consolas" pitchFamily="49" charset="0"/>
                <a:cs typeface="Consolas" pitchFamily="49" charset="0"/>
              </a:rPr>
              <a:t>upfile</a:t>
            </a:r>
            <a:r>
              <a:rPr lang="en-GB" sz="1800" b="0" dirty="0" smtClean="0">
                <a:latin typeface="Consolas" pitchFamily="49" charset="0"/>
                <a:cs typeface="Consolas" pitchFamily="49" charset="0"/>
              </a:rPr>
              <a:t>)) 	{ </a:t>
            </a:r>
          </a:p>
          <a:p>
            <a:pPr>
              <a:buNone/>
            </a:pPr>
            <a:r>
              <a:rPr lang="en-GB" sz="1800" b="0" dirty="0" smtClean="0">
                <a:latin typeface="Consolas" pitchFamily="49" charset="0"/>
                <a:cs typeface="Consolas" pitchFamily="49" charset="0"/>
              </a:rPr>
              <a:t>			echo "Error moving file"; </a:t>
            </a:r>
          </a:p>
          <a:p>
            <a:pPr>
              <a:buNone/>
            </a:pPr>
            <a:r>
              <a:rPr lang="en-GB" sz="1800" b="0" dirty="0" smtClean="0">
                <a:latin typeface="Consolas" pitchFamily="49" charset="0"/>
                <a:cs typeface="Consolas" pitchFamily="49" charset="0"/>
              </a:rPr>
              <a:t>			exit; </a:t>
            </a:r>
          </a:p>
          <a:p>
            <a:pPr>
              <a:buNone/>
            </a:pPr>
            <a:r>
              <a:rPr lang="en-GB" sz="1800" b="0" dirty="0" smtClean="0">
                <a:latin typeface="Consolas" pitchFamily="49" charset="0"/>
                <a:cs typeface="Consolas" pitchFamily="49" charset="0"/>
              </a:rPr>
              <a:t>		} </a:t>
            </a:r>
          </a:p>
          <a:p>
            <a:pPr>
              <a:buNone/>
            </a:pPr>
            <a:r>
              <a:rPr lang="en-GB" sz="1800" b="0" dirty="0" smtClean="0">
                <a:latin typeface="Consolas" pitchFamily="49" charset="0"/>
                <a:cs typeface="Consolas" pitchFamily="49" charset="0"/>
              </a:rPr>
              <a:t>	</a:t>
            </a:r>
          </a:p>
          <a:p>
            <a:pPr>
              <a:buNone/>
            </a:pPr>
            <a:r>
              <a:rPr lang="en-GB" sz="1800" b="0" dirty="0" smtClean="0">
                <a:solidFill>
                  <a:srgbClr val="FF0000"/>
                </a:solidFill>
                <a:latin typeface="Consolas" pitchFamily="49" charset="0"/>
                <a:cs typeface="Consolas" pitchFamily="49" charset="0"/>
              </a:rPr>
              <a:t>Continued………</a:t>
            </a:r>
            <a:endParaRPr lang="en-GB" sz="1800" b="0" dirty="0">
              <a:solidFill>
                <a:srgbClr val="FF0000"/>
              </a:solidFill>
              <a:latin typeface="Consolas" pitchFamily="49" charset="0"/>
              <a:cs typeface="Consolas" pitchFamily="49" charset="0"/>
            </a:endParaRPr>
          </a:p>
        </p:txBody>
      </p:sp>
      <p:sp>
        <p:nvSpPr>
          <p:cNvPr id="6" name="Line Callout 1 5"/>
          <p:cNvSpPr/>
          <p:nvPr/>
        </p:nvSpPr>
        <p:spPr>
          <a:xfrm>
            <a:off x="6858016" y="2928934"/>
            <a:ext cx="1500198" cy="857256"/>
          </a:xfrm>
          <a:prstGeom prst="borderCallout1">
            <a:avLst>
              <a:gd name="adj1" fmla="val 18750"/>
              <a:gd name="adj2" fmla="val -8333"/>
              <a:gd name="adj3" fmla="val 196499"/>
              <a:gd name="adj4" fmla="val -269972"/>
            </a:avLst>
          </a:prstGeom>
          <a:ln w="19050">
            <a:solidFill>
              <a:srgbClr val="7030A0"/>
            </a:solidFill>
            <a:headEnd type="none" w="med" len="med"/>
            <a:tailEnd type="triangle" w="med" len="med"/>
          </a:ln>
        </p:spPr>
        <p:style>
          <a:lnRef idx="2">
            <a:schemeClr val="accent1">
              <a:shade val="50000"/>
            </a:schemeClr>
          </a:lnRef>
          <a:fillRef idx="1001">
            <a:schemeClr val="lt1"/>
          </a:fillRef>
          <a:effectRef idx="0">
            <a:schemeClr val="accent1"/>
          </a:effectRef>
          <a:fontRef idx="minor">
            <a:schemeClr val="lt1"/>
          </a:fontRef>
        </p:style>
        <p:txBody>
          <a:bodyPr rtlCol="0" anchor="t"/>
          <a:lstStyle/>
          <a:p>
            <a:r>
              <a:rPr lang="en-GB" dirty="0" smtClean="0">
                <a:solidFill>
                  <a:schemeClr val="tx1"/>
                </a:solidFill>
              </a:rPr>
              <a:t>Check if there actually exists a file</a:t>
            </a:r>
            <a:endParaRPr lang="en-GB" dirty="0">
              <a:solidFill>
                <a:schemeClr val="tx1"/>
              </a:solidFill>
            </a:endParaRPr>
          </a:p>
        </p:txBody>
      </p:sp>
      <p:sp>
        <p:nvSpPr>
          <p:cNvPr id="7" name="Line Callout 1 6"/>
          <p:cNvSpPr/>
          <p:nvPr/>
        </p:nvSpPr>
        <p:spPr>
          <a:xfrm>
            <a:off x="7072330" y="5286388"/>
            <a:ext cx="1500198" cy="1143008"/>
          </a:xfrm>
          <a:prstGeom prst="borderCallout1">
            <a:avLst>
              <a:gd name="adj1" fmla="val 18750"/>
              <a:gd name="adj2" fmla="val -8333"/>
              <a:gd name="adj3" fmla="val -21000"/>
              <a:gd name="adj4" fmla="val -224893"/>
            </a:avLst>
          </a:prstGeom>
          <a:ln w="19050">
            <a:solidFill>
              <a:srgbClr val="7030A0"/>
            </a:solidFill>
            <a:headEnd type="none" w="med" len="med"/>
            <a:tailEnd type="triangle" w="med" len="med"/>
          </a:ln>
        </p:spPr>
        <p:style>
          <a:lnRef idx="2">
            <a:schemeClr val="accent1">
              <a:shade val="50000"/>
            </a:schemeClr>
          </a:lnRef>
          <a:fillRef idx="1001">
            <a:schemeClr val="lt1"/>
          </a:fillRef>
          <a:effectRef idx="0">
            <a:schemeClr val="accent1"/>
          </a:effectRef>
          <a:fontRef idx="minor">
            <a:schemeClr val="lt1"/>
          </a:fontRef>
        </p:style>
        <p:txBody>
          <a:bodyPr rtlCol="0" anchor="t"/>
          <a:lstStyle/>
          <a:p>
            <a:r>
              <a:rPr lang="en-GB" dirty="0" smtClean="0">
                <a:solidFill>
                  <a:schemeClr val="tx1"/>
                </a:solidFill>
              </a:rPr>
              <a:t>Copy uploaded temporary file as a properly named file</a:t>
            </a:r>
            <a:endParaRPr lang="en-GB" dirty="0">
              <a:solidFill>
                <a:schemeClr val="tx1"/>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Error Checking and Security</a:t>
            </a:r>
            <a:endParaRPr lang="en-GB" dirty="0"/>
          </a:p>
        </p:txBody>
      </p:sp>
      <p:sp>
        <p:nvSpPr>
          <p:cNvPr id="5" name="Content Placeholder 4"/>
          <p:cNvSpPr>
            <a:spLocks noGrp="1"/>
          </p:cNvSpPr>
          <p:nvPr>
            <p:ph sz="quarter" idx="1"/>
          </p:nvPr>
        </p:nvSpPr>
        <p:spPr/>
        <p:txBody>
          <a:bodyPr>
            <a:normAutofit fontScale="92500" lnSpcReduction="20000"/>
          </a:bodyPr>
          <a:lstStyle/>
          <a:p>
            <a:pPr>
              <a:buNone/>
            </a:pPr>
            <a:r>
              <a:rPr lang="en-GB" sz="1800" dirty="0" smtClean="0">
                <a:latin typeface="Consolas" pitchFamily="49" charset="0"/>
                <a:cs typeface="Consolas" pitchFamily="49" charset="0"/>
              </a:rPr>
              <a:t>	</a:t>
            </a:r>
            <a:r>
              <a:rPr lang="en-GB" sz="1800" dirty="0" smtClean="0">
                <a:solidFill>
                  <a:srgbClr val="FF0000"/>
                </a:solidFill>
                <a:latin typeface="Consolas" pitchFamily="49" charset="0"/>
                <a:cs typeface="Consolas" pitchFamily="49" charset="0"/>
              </a:rPr>
              <a:t>Continued………</a:t>
            </a:r>
          </a:p>
          <a:p>
            <a:pPr>
              <a:buNone/>
            </a:pPr>
            <a:r>
              <a:rPr lang="en-GB" sz="1800" b="0" dirty="0" smtClean="0">
                <a:latin typeface="Consolas" pitchFamily="49" charset="0"/>
                <a:cs typeface="Consolas" pitchFamily="49" charset="0"/>
              </a:rPr>
              <a:t>	</a:t>
            </a:r>
          </a:p>
          <a:p>
            <a:pPr>
              <a:buNone/>
            </a:pPr>
            <a:r>
              <a:rPr lang="en-GB" sz="1800" b="0" dirty="0" err="1" smtClean="0">
                <a:latin typeface="Consolas" pitchFamily="49" charset="0"/>
                <a:cs typeface="Consolas" pitchFamily="49" charset="0"/>
              </a:rPr>
              <a:t>chmod</a:t>
            </a:r>
            <a:r>
              <a:rPr lang="en-GB" sz="1800" b="0" dirty="0" smtClean="0">
                <a:latin typeface="Consolas" pitchFamily="49" charset="0"/>
                <a:cs typeface="Consolas" pitchFamily="49" charset="0"/>
              </a:rPr>
              <a:t>($</a:t>
            </a:r>
            <a:r>
              <a:rPr lang="en-GB" sz="1800" b="0" dirty="0" err="1" smtClean="0">
                <a:latin typeface="Consolas" pitchFamily="49" charset="0"/>
                <a:cs typeface="Consolas" pitchFamily="49" charset="0"/>
              </a:rPr>
              <a:t>upfile</a:t>
            </a:r>
            <a:r>
              <a:rPr lang="en-GB" sz="1800" b="0" dirty="0" smtClean="0">
                <a:latin typeface="Consolas" pitchFamily="49" charset="0"/>
                <a:cs typeface="Consolas" pitchFamily="49" charset="0"/>
              </a:rPr>
              <a:t>, 0644); </a:t>
            </a:r>
            <a:r>
              <a:rPr lang="en-GB" sz="1600" b="0" dirty="0" smtClean="0">
                <a:latin typeface="Consolas" pitchFamily="49" charset="0"/>
                <a:cs typeface="Consolas" pitchFamily="49" charset="0"/>
              </a:rPr>
              <a:t>// </a:t>
            </a:r>
            <a:r>
              <a:rPr lang="en-GB" sz="1600" b="0" i="1" dirty="0" smtClean="0">
                <a:latin typeface="Consolas" pitchFamily="49" charset="0"/>
                <a:cs typeface="Consolas" pitchFamily="49" charset="0"/>
              </a:rPr>
              <a:t>Read, Write </a:t>
            </a:r>
            <a:r>
              <a:rPr lang="en-GB" sz="1600" b="0" dirty="0" smtClean="0">
                <a:latin typeface="Consolas" pitchFamily="49" charset="0"/>
                <a:cs typeface="Consolas" pitchFamily="49" charset="0"/>
              </a:rPr>
              <a:t>for Owner, </a:t>
            </a:r>
            <a:r>
              <a:rPr lang="en-GB" sz="1600" b="0" i="1" dirty="0" smtClean="0">
                <a:latin typeface="Consolas" pitchFamily="49" charset="0"/>
                <a:cs typeface="Consolas" pitchFamily="49" charset="0"/>
              </a:rPr>
              <a:t>Read</a:t>
            </a:r>
            <a:r>
              <a:rPr lang="en-GB" sz="1600" b="0" dirty="0" smtClean="0">
                <a:latin typeface="Consolas" pitchFamily="49" charset="0"/>
                <a:cs typeface="Consolas" pitchFamily="49" charset="0"/>
              </a:rPr>
              <a:t> for everyone else</a:t>
            </a:r>
            <a:endParaRPr lang="en-GB" sz="1800" b="0" dirty="0" smtClean="0">
              <a:latin typeface="Consolas" pitchFamily="49" charset="0"/>
              <a:cs typeface="Consolas" pitchFamily="49" charset="0"/>
            </a:endParaRPr>
          </a:p>
          <a:p>
            <a:pPr>
              <a:buNone/>
            </a:pPr>
            <a:r>
              <a:rPr lang="en-GB" sz="1800" b="0" dirty="0" smtClean="0">
                <a:latin typeface="Consolas" pitchFamily="49" charset="0"/>
                <a:cs typeface="Consolas" pitchFamily="49" charset="0"/>
              </a:rPr>
              <a:t>	} else { </a:t>
            </a:r>
          </a:p>
          <a:p>
            <a:pPr>
              <a:buNone/>
            </a:pPr>
            <a:r>
              <a:rPr lang="en-GB" sz="1800" b="0" dirty="0" smtClean="0">
                <a:latin typeface="Consolas" pitchFamily="49" charset="0"/>
                <a:cs typeface="Consolas" pitchFamily="49" charset="0"/>
              </a:rPr>
              <a:t>		echo "Possible file upload attack"; </a:t>
            </a:r>
          </a:p>
          <a:p>
            <a:pPr>
              <a:buNone/>
            </a:pPr>
            <a:r>
              <a:rPr lang="en-GB" sz="1800" b="0" dirty="0" smtClean="0">
                <a:latin typeface="Consolas" pitchFamily="49" charset="0"/>
                <a:cs typeface="Consolas" pitchFamily="49" charset="0"/>
              </a:rPr>
              <a:t>		exit; </a:t>
            </a:r>
          </a:p>
          <a:p>
            <a:pPr>
              <a:buNone/>
            </a:pPr>
            <a:r>
              <a:rPr lang="en-GB" sz="1800" b="0" dirty="0" smtClean="0">
                <a:latin typeface="Consolas" pitchFamily="49" charset="0"/>
                <a:cs typeface="Consolas" pitchFamily="49" charset="0"/>
              </a:rPr>
              <a:t>	} </a:t>
            </a:r>
          </a:p>
          <a:p>
            <a:pPr>
              <a:buNone/>
            </a:pPr>
            <a:r>
              <a:rPr lang="en-GB" sz="1800" b="0" dirty="0" smtClean="0">
                <a:latin typeface="Consolas" pitchFamily="49" charset="0"/>
                <a:cs typeface="Consolas" pitchFamily="49" charset="0"/>
              </a:rPr>
              <a:t>	echo "File uploaded okay."; </a:t>
            </a:r>
          </a:p>
          <a:p>
            <a:pPr>
              <a:buNone/>
            </a:pPr>
            <a:r>
              <a:rPr lang="en-GB" sz="1800" b="0" dirty="0" smtClean="0">
                <a:latin typeface="Consolas" pitchFamily="49" charset="0"/>
                <a:cs typeface="Consolas" pitchFamily="49" charset="0"/>
              </a:rPr>
              <a:t>	echo "&lt;</a:t>
            </a:r>
            <a:r>
              <a:rPr lang="en-GB" sz="1800" b="0" dirty="0" err="1" smtClean="0">
                <a:latin typeface="Consolas" pitchFamily="49" charset="0"/>
                <a:cs typeface="Consolas" pitchFamily="49" charset="0"/>
              </a:rPr>
              <a:t>br</a:t>
            </a:r>
            <a:r>
              <a:rPr lang="en-GB" sz="1800" b="0" dirty="0" smtClean="0">
                <a:latin typeface="Consolas" pitchFamily="49" charset="0"/>
                <a:cs typeface="Consolas" pitchFamily="49" charset="0"/>
              </a:rPr>
              <a:t>&gt;Contents:"; </a:t>
            </a:r>
          </a:p>
          <a:p>
            <a:pPr>
              <a:buNone/>
            </a:pPr>
            <a:r>
              <a:rPr lang="en-GB" sz="1800" b="0" dirty="0" smtClean="0">
                <a:latin typeface="Consolas" pitchFamily="49" charset="0"/>
                <a:cs typeface="Consolas" pitchFamily="49" charset="0"/>
              </a:rPr>
              <a:t>	echo "&lt;</a:t>
            </a:r>
            <a:r>
              <a:rPr lang="en-GB" sz="1800" b="0" dirty="0" err="1" smtClean="0">
                <a:latin typeface="Consolas" pitchFamily="49" charset="0"/>
                <a:cs typeface="Consolas" pitchFamily="49" charset="0"/>
              </a:rPr>
              <a:t>br</a:t>
            </a:r>
            <a:r>
              <a:rPr lang="en-GB" sz="1800" b="0" dirty="0" smtClean="0">
                <a:latin typeface="Consolas" pitchFamily="49" charset="0"/>
                <a:cs typeface="Consolas" pitchFamily="49" charset="0"/>
              </a:rPr>
              <a:t>&gt;&lt;pre&gt;"; </a:t>
            </a:r>
          </a:p>
          <a:p>
            <a:pPr>
              <a:buNone/>
            </a:pPr>
            <a:r>
              <a:rPr lang="en-GB" sz="1800" b="0" dirty="0" smtClean="0">
                <a:latin typeface="Consolas" pitchFamily="49" charset="0"/>
                <a:cs typeface="Consolas" pitchFamily="49" charset="0"/>
              </a:rPr>
              <a:t>	$contents = </a:t>
            </a:r>
            <a:r>
              <a:rPr lang="en-GB" sz="1800" b="0" dirty="0" err="1" smtClean="0">
                <a:latin typeface="Consolas" pitchFamily="49" charset="0"/>
                <a:cs typeface="Consolas" pitchFamily="49" charset="0"/>
              </a:rPr>
              <a:t>file_get_contents</a:t>
            </a:r>
            <a:r>
              <a:rPr lang="en-GB" sz="1800" b="0" dirty="0" smtClean="0">
                <a:latin typeface="Consolas" pitchFamily="49" charset="0"/>
                <a:cs typeface="Consolas" pitchFamily="49" charset="0"/>
              </a:rPr>
              <a:t>($</a:t>
            </a:r>
            <a:r>
              <a:rPr lang="en-GB" sz="1800" b="0" dirty="0" err="1" smtClean="0">
                <a:latin typeface="Consolas" pitchFamily="49" charset="0"/>
                <a:cs typeface="Consolas" pitchFamily="49" charset="0"/>
              </a:rPr>
              <a:t>upfile</a:t>
            </a:r>
            <a:r>
              <a:rPr lang="en-GB" sz="1800" b="0" dirty="0" smtClean="0">
                <a:latin typeface="Consolas" pitchFamily="49" charset="0"/>
                <a:cs typeface="Consolas" pitchFamily="49" charset="0"/>
              </a:rPr>
              <a:t>); </a:t>
            </a:r>
          </a:p>
          <a:p>
            <a:pPr>
              <a:buNone/>
            </a:pPr>
            <a:r>
              <a:rPr lang="en-GB" sz="1800" b="0" dirty="0" smtClean="0">
                <a:latin typeface="Consolas" pitchFamily="49" charset="0"/>
                <a:cs typeface="Consolas" pitchFamily="49" charset="0"/>
              </a:rPr>
              <a:t>	$contents = </a:t>
            </a:r>
            <a:r>
              <a:rPr lang="en-GB" sz="1800" b="0" dirty="0" err="1" smtClean="0">
                <a:latin typeface="Consolas" pitchFamily="49" charset="0"/>
                <a:cs typeface="Consolas" pitchFamily="49" charset="0"/>
              </a:rPr>
              <a:t>htmlentities</a:t>
            </a:r>
            <a:r>
              <a:rPr lang="en-GB" sz="1800" b="0" dirty="0" smtClean="0">
                <a:latin typeface="Consolas" pitchFamily="49" charset="0"/>
                <a:cs typeface="Consolas" pitchFamily="49" charset="0"/>
              </a:rPr>
              <a:t>(</a:t>
            </a:r>
            <a:r>
              <a:rPr lang="en-GB" sz="1800" b="0" dirty="0" err="1" smtClean="0">
                <a:latin typeface="Consolas" pitchFamily="49" charset="0"/>
                <a:cs typeface="Consolas" pitchFamily="49" charset="0"/>
              </a:rPr>
              <a:t>strip_tags</a:t>
            </a:r>
            <a:r>
              <a:rPr lang="en-GB" sz="1800" b="0" dirty="0" smtClean="0">
                <a:latin typeface="Consolas" pitchFamily="49" charset="0"/>
                <a:cs typeface="Consolas" pitchFamily="49" charset="0"/>
              </a:rPr>
              <a:t>($contents)); </a:t>
            </a:r>
          </a:p>
          <a:p>
            <a:pPr>
              <a:buNone/>
            </a:pPr>
            <a:r>
              <a:rPr lang="en-GB" sz="1800" b="0" dirty="0" smtClean="0">
                <a:latin typeface="Consolas" pitchFamily="49" charset="0"/>
                <a:cs typeface="Consolas" pitchFamily="49" charset="0"/>
              </a:rPr>
              <a:t>	echo $contents; </a:t>
            </a:r>
          </a:p>
          <a:p>
            <a:pPr>
              <a:buNone/>
            </a:pPr>
            <a:r>
              <a:rPr lang="en-GB" sz="1800" b="0" dirty="0" smtClean="0">
                <a:latin typeface="Consolas" pitchFamily="49" charset="0"/>
                <a:cs typeface="Consolas" pitchFamily="49" charset="0"/>
              </a:rPr>
              <a:t>	echo "&lt;/pre&gt;"; </a:t>
            </a:r>
          </a:p>
          <a:p>
            <a:pPr>
              <a:buNone/>
            </a:pPr>
            <a:r>
              <a:rPr lang="en-GB" sz="1800" b="0" dirty="0" smtClean="0">
                <a:latin typeface="Consolas" pitchFamily="49" charset="0"/>
                <a:cs typeface="Consolas" pitchFamily="49" charset="0"/>
              </a:rPr>
              <a:t>?&gt;</a:t>
            </a:r>
            <a:endParaRPr lang="en-GB" sz="1800" b="0" dirty="0">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File upload with other form data</a:t>
            </a:r>
            <a:endParaRPr lang="en-GB" dirty="0"/>
          </a:p>
        </p:txBody>
      </p:sp>
      <p:sp>
        <p:nvSpPr>
          <p:cNvPr id="7" name="Content Placeholder 6"/>
          <p:cNvSpPr>
            <a:spLocks noGrp="1"/>
          </p:cNvSpPr>
          <p:nvPr>
            <p:ph sz="quarter" idx="1"/>
          </p:nvPr>
        </p:nvSpPr>
        <p:spPr/>
        <p:txBody>
          <a:bodyPr/>
          <a:lstStyle/>
          <a:p>
            <a:endParaRPr lang="en-GB"/>
          </a:p>
        </p:txBody>
      </p:sp>
      <p:pic>
        <p:nvPicPr>
          <p:cNvPr id="5122" name="Picture 2"/>
          <p:cNvPicPr>
            <a:picLocks noChangeAspect="1" noChangeArrowheads="1"/>
          </p:cNvPicPr>
          <p:nvPr/>
        </p:nvPicPr>
        <p:blipFill>
          <a:blip r:embed="rId2"/>
          <a:srcRect/>
          <a:stretch>
            <a:fillRect/>
          </a:stretch>
        </p:blipFill>
        <p:spPr bwMode="auto">
          <a:xfrm>
            <a:off x="642910" y="1601555"/>
            <a:ext cx="8024225" cy="489927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File upload with other form data</a:t>
            </a:r>
            <a:endParaRPr lang="en-GB" dirty="0"/>
          </a:p>
        </p:txBody>
      </p:sp>
      <p:sp>
        <p:nvSpPr>
          <p:cNvPr id="5" name="Content Placeholder 4"/>
          <p:cNvSpPr>
            <a:spLocks noGrp="1"/>
          </p:cNvSpPr>
          <p:nvPr>
            <p:ph sz="quarter" idx="1"/>
          </p:nvPr>
        </p:nvSpPr>
        <p:spPr>
          <a:xfrm>
            <a:off x="304800" y="1447800"/>
            <a:ext cx="8610600" cy="5053034"/>
          </a:xfrm>
        </p:spPr>
        <p:txBody>
          <a:bodyPr>
            <a:normAutofit lnSpcReduction="10000"/>
          </a:bodyPr>
          <a:lstStyle/>
          <a:p>
            <a:pPr>
              <a:buNone/>
            </a:pPr>
            <a:r>
              <a:rPr lang="en-GB" sz="1600" b="0" dirty="0" smtClean="0">
                <a:latin typeface="Consolas" pitchFamily="49" charset="0"/>
                <a:cs typeface="Consolas" pitchFamily="49" charset="0"/>
              </a:rPr>
              <a:t>&lt;html&gt; </a:t>
            </a:r>
          </a:p>
          <a:p>
            <a:pPr>
              <a:buNone/>
            </a:pPr>
            <a:r>
              <a:rPr lang="en-GB" sz="1600" b="0" dirty="0" smtClean="0">
                <a:latin typeface="Consolas" pitchFamily="49" charset="0"/>
                <a:cs typeface="Consolas" pitchFamily="49" charset="0"/>
              </a:rPr>
              <a:t>	&lt;body&gt; </a:t>
            </a:r>
          </a:p>
          <a:p>
            <a:pPr>
              <a:buNone/>
            </a:pPr>
            <a:r>
              <a:rPr lang="en-GB" sz="1600" b="0" dirty="0" smtClean="0">
                <a:latin typeface="Consolas" pitchFamily="49" charset="0"/>
                <a:cs typeface="Consolas" pitchFamily="49" charset="0"/>
              </a:rPr>
              <a:t>		&lt;h1&gt;File Upload Example 3&lt;/h1&gt; </a:t>
            </a:r>
          </a:p>
          <a:p>
            <a:pPr>
              <a:buNone/>
            </a:pPr>
            <a:r>
              <a:rPr lang="en-GB" sz="1600" b="0" dirty="0" smtClean="0">
                <a:latin typeface="Consolas" pitchFamily="49" charset="0"/>
                <a:cs typeface="Consolas" pitchFamily="49" charset="0"/>
              </a:rPr>
              <a:t>		&lt;form </a:t>
            </a:r>
            <a:r>
              <a:rPr lang="en-GB" sz="1600" b="0" dirty="0" err="1" smtClean="0">
                <a:latin typeface="Consolas" pitchFamily="49" charset="0"/>
                <a:cs typeface="Consolas" pitchFamily="49" charset="0"/>
              </a:rPr>
              <a:t>enctype</a:t>
            </a:r>
            <a:r>
              <a:rPr lang="en-GB" sz="1600" b="0" dirty="0" smtClean="0">
                <a:latin typeface="Consolas" pitchFamily="49" charset="0"/>
                <a:cs typeface="Consolas" pitchFamily="49" charset="0"/>
              </a:rPr>
              <a:t>="multipart/form-data" action="fileup3.php" method="post"&gt; </a:t>
            </a:r>
          </a:p>
          <a:p>
            <a:pPr>
              <a:buNone/>
            </a:pPr>
            <a:r>
              <a:rPr lang="en-GB" sz="1600" b="0" dirty="0" smtClean="0">
                <a:latin typeface="Consolas" pitchFamily="49" charset="0"/>
                <a:cs typeface="Consolas" pitchFamily="49" charset="0"/>
              </a:rPr>
              <a:t>			&lt;p&gt;</a:t>
            </a:r>
            <a:r>
              <a:rPr lang="en-GB" sz="1600" b="0" dirty="0" err="1" smtClean="0">
                <a:latin typeface="Consolas" pitchFamily="49" charset="0"/>
                <a:cs typeface="Consolas" pitchFamily="49" charset="0"/>
              </a:rPr>
              <a:t>Authors:&amp;nbsp</a:t>
            </a:r>
            <a:r>
              <a:rPr lang="en-GB" sz="1600" b="0" dirty="0" smtClean="0">
                <a:latin typeface="Consolas" pitchFamily="49" charset="0"/>
                <a:cs typeface="Consolas" pitchFamily="49" charset="0"/>
              </a:rPr>
              <a:t>;&lt;input name="authors" type="text"&gt; </a:t>
            </a:r>
          </a:p>
          <a:p>
            <a:pPr>
              <a:buNone/>
            </a:pPr>
            <a:r>
              <a:rPr lang="en-GB" sz="1600" b="0" dirty="0" smtClean="0">
                <a:latin typeface="Consolas" pitchFamily="49" charset="0"/>
                <a:cs typeface="Consolas" pitchFamily="49" charset="0"/>
              </a:rPr>
              <a:t>			&lt;p&gt;</a:t>
            </a:r>
            <a:r>
              <a:rPr lang="en-GB" sz="1600" b="0" dirty="0" err="1" smtClean="0">
                <a:latin typeface="Consolas" pitchFamily="49" charset="0"/>
                <a:cs typeface="Consolas" pitchFamily="49" charset="0"/>
              </a:rPr>
              <a:t>Title:&amp;nbsp</a:t>
            </a:r>
            <a:r>
              <a:rPr lang="en-GB" sz="1600" b="0" dirty="0" smtClean="0">
                <a:latin typeface="Consolas" pitchFamily="49" charset="0"/>
                <a:cs typeface="Consolas" pitchFamily="49" charset="0"/>
              </a:rPr>
              <a:t>;&lt;input name=“title" type="text"&gt; </a:t>
            </a:r>
          </a:p>
          <a:p>
            <a:pPr>
              <a:buNone/>
            </a:pPr>
            <a:r>
              <a:rPr lang="en-GB" sz="1600" b="0" dirty="0" smtClean="0">
                <a:latin typeface="Consolas" pitchFamily="49" charset="0"/>
                <a:cs typeface="Consolas" pitchFamily="49" charset="0"/>
              </a:rPr>
              <a:t>			&lt;p&gt;</a:t>
            </a:r>
            <a:r>
              <a:rPr lang="en-GB" sz="1600" b="0" dirty="0" err="1" smtClean="0">
                <a:latin typeface="Consolas" pitchFamily="49" charset="0"/>
                <a:cs typeface="Consolas" pitchFamily="49" charset="0"/>
              </a:rPr>
              <a:t>Category:&amp;nbsp</a:t>
            </a:r>
            <a:r>
              <a:rPr lang="en-GB" sz="1600" b="0" dirty="0" smtClean="0">
                <a:latin typeface="Consolas" pitchFamily="49" charset="0"/>
                <a:cs typeface="Consolas" pitchFamily="49" charset="0"/>
              </a:rPr>
              <a:t>; </a:t>
            </a:r>
          </a:p>
          <a:p>
            <a:pPr>
              <a:buNone/>
            </a:pPr>
            <a:r>
              <a:rPr lang="en-GB" sz="1600" b="0" dirty="0" smtClean="0">
                <a:latin typeface="Consolas" pitchFamily="49" charset="0"/>
                <a:cs typeface="Consolas" pitchFamily="49" charset="0"/>
              </a:rPr>
              <a:t>			&lt;select size="1" name="category"&gt; </a:t>
            </a:r>
          </a:p>
          <a:p>
            <a:pPr>
              <a:buNone/>
            </a:pPr>
            <a:r>
              <a:rPr lang="en-GB" sz="1600" b="0" dirty="0" smtClean="0">
                <a:latin typeface="Consolas" pitchFamily="49" charset="0"/>
                <a:cs typeface="Consolas" pitchFamily="49" charset="0"/>
              </a:rPr>
              <a:t>				&lt;option&gt;Information science&lt;/option&gt; </a:t>
            </a:r>
          </a:p>
          <a:p>
            <a:pPr>
              <a:buNone/>
            </a:pPr>
            <a:r>
              <a:rPr lang="en-GB" sz="1600" b="0" dirty="0" smtClean="0">
                <a:latin typeface="Consolas" pitchFamily="49" charset="0"/>
                <a:cs typeface="Consolas" pitchFamily="49" charset="0"/>
              </a:rPr>
              <a:t>				&lt;option&gt;Library science&lt;/option&gt; </a:t>
            </a:r>
          </a:p>
          <a:p>
            <a:pPr>
              <a:buNone/>
            </a:pPr>
            <a:r>
              <a:rPr lang="en-GB" sz="1600" b="0" dirty="0" smtClean="0">
                <a:latin typeface="Consolas" pitchFamily="49" charset="0"/>
                <a:cs typeface="Consolas" pitchFamily="49" charset="0"/>
              </a:rPr>
              <a:t>			&lt;/select&gt; </a:t>
            </a:r>
          </a:p>
          <a:p>
            <a:pPr>
              <a:buNone/>
            </a:pPr>
            <a:r>
              <a:rPr lang="en-GB" sz="1600" b="0" dirty="0" smtClean="0">
                <a:latin typeface="Consolas" pitchFamily="49" charset="0"/>
                <a:cs typeface="Consolas" pitchFamily="49" charset="0"/>
              </a:rPr>
              <a:t>			&lt;p&gt;</a:t>
            </a:r>
            <a:r>
              <a:rPr lang="en-GB" sz="1600" b="0" dirty="0" smtClean="0">
                <a:solidFill>
                  <a:srgbClr val="FF0000"/>
                </a:solidFill>
                <a:latin typeface="Consolas" pitchFamily="49" charset="0"/>
                <a:cs typeface="Consolas" pitchFamily="49" charset="0"/>
              </a:rPr>
              <a:t>File to </a:t>
            </a:r>
            <a:r>
              <a:rPr lang="en-GB" sz="1600" b="0" dirty="0" err="1" smtClean="0">
                <a:solidFill>
                  <a:srgbClr val="FF0000"/>
                </a:solidFill>
                <a:latin typeface="Consolas" pitchFamily="49" charset="0"/>
                <a:cs typeface="Consolas" pitchFamily="49" charset="0"/>
              </a:rPr>
              <a:t>upload</a:t>
            </a:r>
            <a:r>
              <a:rPr lang="en-GB" sz="1600" b="0" dirty="0" err="1" smtClean="0">
                <a:latin typeface="Consolas" pitchFamily="49" charset="0"/>
                <a:cs typeface="Consolas" pitchFamily="49" charset="0"/>
              </a:rPr>
              <a:t>:&amp;nbsp</a:t>
            </a:r>
            <a:r>
              <a:rPr lang="en-GB" sz="1600" b="0" dirty="0" smtClean="0">
                <a:latin typeface="Consolas" pitchFamily="49" charset="0"/>
                <a:cs typeface="Consolas" pitchFamily="49" charset="0"/>
              </a:rPr>
              <a:t>;&lt;input name="</a:t>
            </a:r>
            <a:r>
              <a:rPr lang="en-GB" sz="1600" b="0" dirty="0" err="1" smtClean="0">
                <a:solidFill>
                  <a:srgbClr val="FF0000"/>
                </a:solidFill>
                <a:latin typeface="Consolas" pitchFamily="49" charset="0"/>
                <a:cs typeface="Consolas" pitchFamily="49" charset="0"/>
              </a:rPr>
              <a:t>upfile</a:t>
            </a:r>
            <a:r>
              <a:rPr lang="en-GB" sz="1600" b="0" dirty="0" smtClean="0">
                <a:latin typeface="Consolas" pitchFamily="49" charset="0"/>
                <a:cs typeface="Consolas" pitchFamily="49" charset="0"/>
              </a:rPr>
              <a:t>" type="</a:t>
            </a:r>
            <a:r>
              <a:rPr lang="en-GB" sz="1600" b="0" dirty="0" smtClean="0">
                <a:solidFill>
                  <a:srgbClr val="FF0000"/>
                </a:solidFill>
                <a:latin typeface="Consolas" pitchFamily="49" charset="0"/>
                <a:cs typeface="Consolas" pitchFamily="49" charset="0"/>
              </a:rPr>
              <a:t>file</a:t>
            </a:r>
            <a:r>
              <a:rPr lang="en-GB" sz="1600" b="0" dirty="0" smtClean="0">
                <a:latin typeface="Consolas" pitchFamily="49" charset="0"/>
                <a:cs typeface="Consolas" pitchFamily="49" charset="0"/>
              </a:rPr>
              <a:t>"&gt; </a:t>
            </a:r>
          </a:p>
          <a:p>
            <a:pPr>
              <a:buNone/>
            </a:pPr>
            <a:r>
              <a:rPr lang="en-GB" sz="1600" b="0" dirty="0" smtClean="0">
                <a:latin typeface="Consolas" pitchFamily="49" charset="0"/>
                <a:cs typeface="Consolas" pitchFamily="49" charset="0"/>
              </a:rPr>
              <a:t>			&lt;p&gt;&lt;input type="submit" value="Upload file"&gt; </a:t>
            </a:r>
          </a:p>
          <a:p>
            <a:pPr>
              <a:buNone/>
            </a:pPr>
            <a:r>
              <a:rPr lang="en-GB" sz="1600" b="0" dirty="0" smtClean="0">
                <a:latin typeface="Consolas" pitchFamily="49" charset="0"/>
                <a:cs typeface="Consolas" pitchFamily="49" charset="0"/>
              </a:rPr>
              <a:t>		&lt;/form&gt; </a:t>
            </a:r>
          </a:p>
          <a:p>
            <a:pPr>
              <a:buNone/>
            </a:pPr>
            <a:r>
              <a:rPr lang="en-GB" sz="1600" b="0" dirty="0" smtClean="0">
                <a:latin typeface="Consolas" pitchFamily="49" charset="0"/>
                <a:cs typeface="Consolas" pitchFamily="49" charset="0"/>
              </a:rPr>
              <a:t>	&lt;/body&gt; </a:t>
            </a:r>
          </a:p>
          <a:p>
            <a:pPr>
              <a:buNone/>
            </a:pPr>
            <a:r>
              <a:rPr lang="en-GB" sz="1600" b="0" dirty="0" smtClean="0">
                <a:latin typeface="Consolas" pitchFamily="49" charset="0"/>
                <a:cs typeface="Consolas" pitchFamily="49" charset="0"/>
              </a:rPr>
              <a:t>&lt;/html&gt;</a:t>
            </a:r>
            <a:endParaRPr lang="en-GB" sz="1600" b="0" dirty="0">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File upload with other form data </a:t>
            </a:r>
            <a:endParaRPr lang="en-GB" dirty="0"/>
          </a:p>
        </p:txBody>
      </p:sp>
      <p:sp>
        <p:nvSpPr>
          <p:cNvPr id="5" name="Content Placeholder 4"/>
          <p:cNvSpPr>
            <a:spLocks noGrp="1"/>
          </p:cNvSpPr>
          <p:nvPr>
            <p:ph sz="quarter" idx="1"/>
          </p:nvPr>
        </p:nvSpPr>
        <p:spPr>
          <a:xfrm>
            <a:off x="304800" y="1285860"/>
            <a:ext cx="8610600" cy="5429288"/>
          </a:xfrm>
        </p:spPr>
        <p:txBody>
          <a:bodyPr>
            <a:normAutofit/>
          </a:bodyPr>
          <a:lstStyle/>
          <a:p>
            <a:pPr>
              <a:lnSpc>
                <a:spcPct val="110000"/>
              </a:lnSpc>
              <a:spcBef>
                <a:spcPts val="0"/>
              </a:spcBef>
              <a:buNone/>
            </a:pPr>
            <a:r>
              <a:rPr lang="en-GB" sz="1400" b="0" dirty="0" smtClean="0">
                <a:latin typeface="Consolas" pitchFamily="49" charset="0"/>
                <a:cs typeface="Consolas" pitchFamily="49" charset="0"/>
              </a:rPr>
              <a:t>&lt;h1&gt;Uploaded file information&lt;/h1&gt; </a:t>
            </a:r>
          </a:p>
          <a:p>
            <a:pPr>
              <a:lnSpc>
                <a:spcPct val="110000"/>
              </a:lnSpc>
              <a:spcBef>
                <a:spcPts val="0"/>
              </a:spcBef>
              <a:buNone/>
            </a:pPr>
            <a:r>
              <a:rPr lang="en-GB" sz="1400" b="0" dirty="0" smtClean="0">
                <a:latin typeface="Consolas" pitchFamily="49" charset="0"/>
                <a:cs typeface="Consolas" pitchFamily="49" charset="0"/>
              </a:rPr>
              <a:t>&lt;?</a:t>
            </a:r>
            <a:r>
              <a:rPr lang="en-GB" sz="1400" b="0" dirty="0" err="1" smtClean="0">
                <a:latin typeface="Consolas" pitchFamily="49" charset="0"/>
                <a:cs typeface="Consolas" pitchFamily="49" charset="0"/>
              </a:rPr>
              <a:t>php</a:t>
            </a:r>
            <a:r>
              <a:rPr lang="en-GB" sz="1400" b="0" dirty="0" smtClean="0">
                <a:latin typeface="Consolas" pitchFamily="49" charset="0"/>
                <a:cs typeface="Consolas" pitchFamily="49" charset="0"/>
              </a:rPr>
              <a:t> </a:t>
            </a:r>
          </a:p>
          <a:p>
            <a:pPr>
              <a:lnSpc>
                <a:spcPct val="110000"/>
              </a:lnSpc>
              <a:spcBef>
                <a:spcPts val="0"/>
              </a:spcBef>
              <a:buNone/>
            </a:pPr>
            <a:r>
              <a:rPr lang="en-GB" sz="1400" b="0" dirty="0" smtClean="0">
                <a:latin typeface="Consolas" pitchFamily="49" charset="0"/>
                <a:cs typeface="Consolas" pitchFamily="49" charset="0"/>
              </a:rPr>
              <a:t>	if (</a:t>
            </a:r>
            <a:r>
              <a:rPr lang="en-GB" sz="1400" b="0" dirty="0" smtClean="0">
                <a:solidFill>
                  <a:srgbClr val="FF0000"/>
                </a:solidFill>
                <a:latin typeface="Consolas" pitchFamily="49" charset="0"/>
                <a:cs typeface="Consolas" pitchFamily="49" charset="0"/>
              </a:rPr>
              <a:t>$_FILES</a:t>
            </a:r>
            <a:r>
              <a:rPr lang="en-GB" sz="1400" b="0" dirty="0" smtClean="0">
                <a:latin typeface="Consolas" pitchFamily="49" charset="0"/>
                <a:cs typeface="Consolas" pitchFamily="49" charset="0"/>
              </a:rPr>
              <a:t>['</a:t>
            </a:r>
            <a:r>
              <a:rPr lang="en-GB" sz="1400" b="0" dirty="0" err="1" smtClean="0">
                <a:solidFill>
                  <a:srgbClr val="FF0000"/>
                </a:solidFill>
                <a:latin typeface="Consolas" pitchFamily="49" charset="0"/>
                <a:cs typeface="Consolas" pitchFamily="49" charset="0"/>
              </a:rPr>
              <a:t>upfile</a:t>
            </a:r>
            <a:r>
              <a:rPr lang="en-GB" sz="1400" b="0" dirty="0" smtClean="0">
                <a:latin typeface="Consolas" pitchFamily="49" charset="0"/>
                <a:cs typeface="Consolas" pitchFamily="49" charset="0"/>
              </a:rPr>
              <a:t>']['</a:t>
            </a:r>
            <a:r>
              <a:rPr lang="en-GB" sz="1400" b="0" dirty="0" smtClean="0">
                <a:solidFill>
                  <a:srgbClr val="FF0000"/>
                </a:solidFill>
                <a:latin typeface="Consolas" pitchFamily="49" charset="0"/>
                <a:cs typeface="Consolas" pitchFamily="49" charset="0"/>
              </a:rPr>
              <a:t>error</a:t>
            </a:r>
            <a:r>
              <a:rPr lang="en-GB" sz="1400" b="0" dirty="0" smtClean="0">
                <a:latin typeface="Consolas" pitchFamily="49" charset="0"/>
                <a:cs typeface="Consolas" pitchFamily="49" charset="0"/>
              </a:rPr>
              <a:t>'] &gt; 0) { </a:t>
            </a:r>
          </a:p>
          <a:p>
            <a:pPr>
              <a:lnSpc>
                <a:spcPct val="110000"/>
              </a:lnSpc>
              <a:spcBef>
                <a:spcPts val="0"/>
              </a:spcBef>
              <a:buNone/>
            </a:pPr>
            <a:r>
              <a:rPr lang="en-GB" sz="1400" b="0" dirty="0" smtClean="0">
                <a:latin typeface="Consolas" pitchFamily="49" charset="0"/>
                <a:cs typeface="Consolas" pitchFamily="49" charset="0"/>
              </a:rPr>
              <a:t>		echo "Error uploading file."; </a:t>
            </a:r>
          </a:p>
          <a:p>
            <a:pPr>
              <a:lnSpc>
                <a:spcPct val="110000"/>
              </a:lnSpc>
              <a:spcBef>
                <a:spcPts val="0"/>
              </a:spcBef>
              <a:buNone/>
            </a:pPr>
            <a:r>
              <a:rPr lang="en-GB" sz="1400" b="0" dirty="0" smtClean="0">
                <a:latin typeface="Consolas" pitchFamily="49" charset="0"/>
                <a:cs typeface="Consolas" pitchFamily="49" charset="0"/>
              </a:rPr>
              <a:t>		exit; </a:t>
            </a:r>
          </a:p>
          <a:p>
            <a:pPr>
              <a:lnSpc>
                <a:spcPct val="110000"/>
              </a:lnSpc>
              <a:spcBef>
                <a:spcPts val="0"/>
              </a:spcBef>
              <a:buNone/>
            </a:pPr>
            <a:r>
              <a:rPr lang="en-GB" sz="1400" b="0" dirty="0" smtClean="0">
                <a:latin typeface="Consolas" pitchFamily="49" charset="0"/>
                <a:cs typeface="Consolas" pitchFamily="49" charset="0"/>
              </a:rPr>
              <a:t>	} </a:t>
            </a:r>
          </a:p>
          <a:p>
            <a:pPr>
              <a:lnSpc>
                <a:spcPct val="110000"/>
              </a:lnSpc>
              <a:spcBef>
                <a:spcPts val="0"/>
              </a:spcBef>
              <a:buNone/>
            </a:pPr>
            <a:r>
              <a:rPr lang="en-GB" sz="1400" b="0" dirty="0" smtClean="0">
                <a:latin typeface="Consolas" pitchFamily="49" charset="0"/>
                <a:cs typeface="Consolas" pitchFamily="49" charset="0"/>
              </a:rPr>
              <a:t>	if (</a:t>
            </a:r>
            <a:r>
              <a:rPr lang="en-GB" sz="1400" b="0" dirty="0" smtClean="0">
                <a:solidFill>
                  <a:srgbClr val="FF0000"/>
                </a:solidFill>
                <a:latin typeface="Consolas" pitchFamily="49" charset="0"/>
                <a:cs typeface="Consolas" pitchFamily="49" charset="0"/>
              </a:rPr>
              <a:t>$_FILES</a:t>
            </a:r>
            <a:r>
              <a:rPr lang="en-GB" sz="1400" b="0" dirty="0" smtClean="0">
                <a:latin typeface="Consolas" pitchFamily="49" charset="0"/>
                <a:cs typeface="Consolas" pitchFamily="49" charset="0"/>
              </a:rPr>
              <a:t>['</a:t>
            </a:r>
            <a:r>
              <a:rPr lang="en-GB" sz="1400" b="0" dirty="0" err="1" smtClean="0">
                <a:solidFill>
                  <a:srgbClr val="FF0000"/>
                </a:solidFill>
                <a:latin typeface="Consolas" pitchFamily="49" charset="0"/>
                <a:cs typeface="Consolas" pitchFamily="49" charset="0"/>
              </a:rPr>
              <a:t>upfile</a:t>
            </a:r>
            <a:r>
              <a:rPr lang="en-GB" sz="1400" b="0" dirty="0" smtClean="0">
                <a:latin typeface="Consolas" pitchFamily="49" charset="0"/>
                <a:cs typeface="Consolas" pitchFamily="49" charset="0"/>
              </a:rPr>
              <a:t>']['</a:t>
            </a:r>
            <a:r>
              <a:rPr lang="en-GB" sz="1400" b="0" dirty="0" smtClean="0">
                <a:solidFill>
                  <a:srgbClr val="FF0000"/>
                </a:solidFill>
                <a:latin typeface="Consolas" pitchFamily="49" charset="0"/>
                <a:cs typeface="Consolas" pitchFamily="49" charset="0"/>
              </a:rPr>
              <a:t>type</a:t>
            </a:r>
            <a:r>
              <a:rPr lang="en-GB" sz="1400" b="0" dirty="0" smtClean="0">
                <a:latin typeface="Consolas" pitchFamily="49" charset="0"/>
                <a:cs typeface="Consolas" pitchFamily="49" charset="0"/>
              </a:rPr>
              <a:t>'] != 'application/</a:t>
            </a:r>
            <a:r>
              <a:rPr lang="en-GB" sz="1400" b="0" dirty="0" err="1" smtClean="0">
                <a:latin typeface="Consolas" pitchFamily="49" charset="0"/>
                <a:cs typeface="Consolas" pitchFamily="49" charset="0"/>
              </a:rPr>
              <a:t>pdf</a:t>
            </a:r>
            <a:r>
              <a:rPr lang="en-GB" sz="1400" b="0" dirty="0" smtClean="0">
                <a:latin typeface="Consolas" pitchFamily="49" charset="0"/>
                <a:cs typeface="Consolas" pitchFamily="49" charset="0"/>
              </a:rPr>
              <a:t>') { </a:t>
            </a:r>
          </a:p>
          <a:p>
            <a:pPr>
              <a:lnSpc>
                <a:spcPct val="110000"/>
              </a:lnSpc>
              <a:spcBef>
                <a:spcPts val="0"/>
              </a:spcBef>
              <a:buNone/>
            </a:pPr>
            <a:r>
              <a:rPr lang="en-GB" sz="1400" b="0" dirty="0" smtClean="0">
                <a:latin typeface="Consolas" pitchFamily="49" charset="0"/>
                <a:cs typeface="Consolas" pitchFamily="49" charset="0"/>
              </a:rPr>
              <a:t>		echo "Not a PDF file."; exit; </a:t>
            </a:r>
          </a:p>
          <a:p>
            <a:pPr>
              <a:lnSpc>
                <a:spcPct val="110000"/>
              </a:lnSpc>
              <a:spcBef>
                <a:spcPts val="0"/>
              </a:spcBef>
              <a:buNone/>
            </a:pPr>
            <a:r>
              <a:rPr lang="en-GB" sz="1400" b="0" dirty="0" smtClean="0">
                <a:latin typeface="Consolas" pitchFamily="49" charset="0"/>
                <a:cs typeface="Consolas" pitchFamily="49" charset="0"/>
              </a:rPr>
              <a:t>	} </a:t>
            </a:r>
          </a:p>
          <a:p>
            <a:pPr>
              <a:lnSpc>
                <a:spcPct val="110000"/>
              </a:lnSpc>
              <a:spcBef>
                <a:spcPts val="0"/>
              </a:spcBef>
              <a:buNone/>
            </a:pPr>
            <a:r>
              <a:rPr lang="en-GB" sz="1400" b="0" dirty="0" smtClean="0">
                <a:latin typeface="Consolas" pitchFamily="49" charset="0"/>
                <a:cs typeface="Consolas" pitchFamily="49" charset="0"/>
              </a:rPr>
              <a:t>	$</a:t>
            </a:r>
            <a:r>
              <a:rPr lang="en-GB" sz="1400" b="0" dirty="0" err="1" smtClean="0">
                <a:latin typeface="Consolas" pitchFamily="49" charset="0"/>
                <a:cs typeface="Consolas" pitchFamily="49" charset="0"/>
              </a:rPr>
              <a:t>uppath</a:t>
            </a:r>
            <a:r>
              <a:rPr lang="en-GB" sz="1400" b="0" dirty="0" smtClean="0">
                <a:latin typeface="Consolas" pitchFamily="49" charset="0"/>
                <a:cs typeface="Consolas" pitchFamily="49" charset="0"/>
              </a:rPr>
              <a:t> = '/export/home/</a:t>
            </a:r>
            <a:r>
              <a:rPr lang="en-GB" sz="1400" b="0" dirty="0" err="1" smtClean="0">
                <a:latin typeface="Consolas" pitchFamily="49" charset="0"/>
                <a:cs typeface="Consolas" pitchFamily="49" charset="0"/>
              </a:rPr>
              <a:t>nust/mcs/public_html/uploads</a:t>
            </a:r>
            <a:r>
              <a:rPr lang="en-GB" sz="1400" b="0" dirty="0" smtClean="0">
                <a:latin typeface="Consolas" pitchFamily="49" charset="0"/>
                <a:cs typeface="Consolas" pitchFamily="49" charset="0"/>
              </a:rPr>
              <a:t>'; </a:t>
            </a:r>
          </a:p>
          <a:p>
            <a:pPr>
              <a:lnSpc>
                <a:spcPct val="110000"/>
              </a:lnSpc>
              <a:spcBef>
                <a:spcPts val="0"/>
              </a:spcBef>
              <a:buNone/>
            </a:pPr>
            <a:r>
              <a:rPr lang="en-GB" sz="1400" b="0" dirty="0" smtClean="0">
                <a:latin typeface="Consolas" pitchFamily="49" charset="0"/>
                <a:cs typeface="Consolas" pitchFamily="49" charset="0"/>
              </a:rPr>
              <a:t>	$</a:t>
            </a:r>
            <a:r>
              <a:rPr lang="en-GB" sz="1400" b="0" dirty="0" err="1" smtClean="0">
                <a:latin typeface="Consolas" pitchFamily="49" charset="0"/>
                <a:cs typeface="Consolas" pitchFamily="49" charset="0"/>
              </a:rPr>
              <a:t>upname</a:t>
            </a:r>
            <a:r>
              <a:rPr lang="en-GB" sz="1400" b="0" dirty="0" smtClean="0">
                <a:latin typeface="Consolas" pitchFamily="49" charset="0"/>
                <a:cs typeface="Consolas" pitchFamily="49" charset="0"/>
              </a:rPr>
              <a:t> = '</a:t>
            </a:r>
            <a:r>
              <a:rPr lang="en-GB" sz="1400" b="0" dirty="0" err="1" smtClean="0">
                <a:latin typeface="Consolas" pitchFamily="49" charset="0"/>
                <a:cs typeface="Consolas" pitchFamily="49" charset="0"/>
              </a:rPr>
              <a:t>upfile</a:t>
            </a:r>
            <a:r>
              <a:rPr lang="en-GB" sz="1400" b="0" dirty="0" smtClean="0">
                <a:latin typeface="Consolas" pitchFamily="49" charset="0"/>
                <a:cs typeface="Consolas" pitchFamily="49" charset="0"/>
              </a:rPr>
              <a:t>-' . date("U") . '-' . rand() . '.</a:t>
            </a:r>
            <a:r>
              <a:rPr lang="en-GB" sz="1400" b="0" dirty="0" err="1" smtClean="0">
                <a:latin typeface="Consolas" pitchFamily="49" charset="0"/>
                <a:cs typeface="Consolas" pitchFamily="49" charset="0"/>
              </a:rPr>
              <a:t>pdf</a:t>
            </a:r>
            <a:r>
              <a:rPr lang="en-GB" sz="1400" b="0" dirty="0" smtClean="0">
                <a:latin typeface="Consolas" pitchFamily="49" charset="0"/>
                <a:cs typeface="Consolas" pitchFamily="49" charset="0"/>
              </a:rPr>
              <a:t>'; </a:t>
            </a:r>
          </a:p>
          <a:p>
            <a:pPr>
              <a:lnSpc>
                <a:spcPct val="110000"/>
              </a:lnSpc>
              <a:spcBef>
                <a:spcPts val="0"/>
              </a:spcBef>
              <a:buNone/>
            </a:pPr>
            <a:r>
              <a:rPr lang="en-GB" sz="1400" b="0" dirty="0" smtClean="0">
                <a:latin typeface="Consolas" pitchFamily="49" charset="0"/>
                <a:cs typeface="Consolas" pitchFamily="49" charset="0"/>
              </a:rPr>
              <a:t>	$</a:t>
            </a:r>
            <a:r>
              <a:rPr lang="en-GB" sz="1400" b="0" dirty="0" err="1" smtClean="0">
                <a:latin typeface="Consolas" pitchFamily="49" charset="0"/>
                <a:cs typeface="Consolas" pitchFamily="49" charset="0"/>
              </a:rPr>
              <a:t>upfile</a:t>
            </a:r>
            <a:r>
              <a:rPr lang="en-GB" sz="1400" b="0" dirty="0" smtClean="0">
                <a:latin typeface="Consolas" pitchFamily="49" charset="0"/>
                <a:cs typeface="Consolas" pitchFamily="49" charset="0"/>
              </a:rPr>
              <a:t> = $</a:t>
            </a:r>
            <a:r>
              <a:rPr lang="en-GB" sz="1400" b="0" dirty="0" err="1" smtClean="0">
                <a:latin typeface="Consolas" pitchFamily="49" charset="0"/>
                <a:cs typeface="Consolas" pitchFamily="49" charset="0"/>
              </a:rPr>
              <a:t>uppath</a:t>
            </a:r>
            <a:r>
              <a:rPr lang="en-GB" sz="1400" b="0" dirty="0" smtClean="0">
                <a:latin typeface="Consolas" pitchFamily="49" charset="0"/>
                <a:cs typeface="Consolas" pitchFamily="49" charset="0"/>
              </a:rPr>
              <a:t> . '/' . $</a:t>
            </a:r>
            <a:r>
              <a:rPr lang="en-GB" sz="1400" b="0" dirty="0" err="1" smtClean="0">
                <a:latin typeface="Consolas" pitchFamily="49" charset="0"/>
                <a:cs typeface="Consolas" pitchFamily="49" charset="0"/>
              </a:rPr>
              <a:t>upname</a:t>
            </a:r>
            <a:r>
              <a:rPr lang="en-GB" sz="1400" b="0" dirty="0" smtClean="0">
                <a:latin typeface="Consolas" pitchFamily="49" charset="0"/>
                <a:cs typeface="Consolas" pitchFamily="49" charset="0"/>
              </a:rPr>
              <a:t>; </a:t>
            </a:r>
          </a:p>
          <a:p>
            <a:pPr>
              <a:lnSpc>
                <a:spcPct val="110000"/>
              </a:lnSpc>
              <a:spcBef>
                <a:spcPts val="0"/>
              </a:spcBef>
              <a:buNone/>
            </a:pPr>
            <a:r>
              <a:rPr lang="en-GB" sz="1400" b="0" dirty="0" smtClean="0">
                <a:latin typeface="Consolas" pitchFamily="49" charset="0"/>
                <a:cs typeface="Consolas" pitchFamily="49" charset="0"/>
              </a:rPr>
              <a:t>	if (</a:t>
            </a:r>
            <a:r>
              <a:rPr lang="en-GB" sz="1400" b="0" dirty="0" err="1" smtClean="0">
                <a:solidFill>
                  <a:srgbClr val="FF0000"/>
                </a:solidFill>
                <a:latin typeface="Consolas" pitchFamily="49" charset="0"/>
                <a:cs typeface="Consolas" pitchFamily="49" charset="0"/>
              </a:rPr>
              <a:t>is_uploaded_file</a:t>
            </a:r>
            <a:r>
              <a:rPr lang="en-GB" sz="1400" b="0" dirty="0" smtClean="0">
                <a:latin typeface="Consolas" pitchFamily="49" charset="0"/>
                <a:cs typeface="Consolas" pitchFamily="49" charset="0"/>
              </a:rPr>
              <a:t>(</a:t>
            </a:r>
            <a:r>
              <a:rPr lang="en-GB" sz="1400" b="0" dirty="0" smtClean="0">
                <a:solidFill>
                  <a:srgbClr val="FF0000"/>
                </a:solidFill>
                <a:latin typeface="Consolas" pitchFamily="49" charset="0"/>
                <a:cs typeface="Consolas" pitchFamily="49" charset="0"/>
              </a:rPr>
              <a:t>$_FILES</a:t>
            </a:r>
            <a:r>
              <a:rPr lang="en-GB" sz="1400" b="0" dirty="0" smtClean="0">
                <a:latin typeface="Consolas" pitchFamily="49" charset="0"/>
                <a:cs typeface="Consolas" pitchFamily="49" charset="0"/>
              </a:rPr>
              <a:t>['</a:t>
            </a:r>
            <a:r>
              <a:rPr lang="en-GB" sz="1400" b="0" dirty="0" err="1" smtClean="0">
                <a:solidFill>
                  <a:srgbClr val="FF0000"/>
                </a:solidFill>
                <a:latin typeface="Consolas" pitchFamily="49" charset="0"/>
                <a:cs typeface="Consolas" pitchFamily="49" charset="0"/>
              </a:rPr>
              <a:t>upfile</a:t>
            </a:r>
            <a:r>
              <a:rPr lang="en-GB" sz="1400" b="0" dirty="0" smtClean="0">
                <a:latin typeface="Consolas" pitchFamily="49" charset="0"/>
                <a:cs typeface="Consolas" pitchFamily="49" charset="0"/>
              </a:rPr>
              <a:t>']['</a:t>
            </a:r>
            <a:r>
              <a:rPr lang="en-GB" sz="1400" b="0" dirty="0" err="1" smtClean="0">
                <a:solidFill>
                  <a:srgbClr val="FF0000"/>
                </a:solidFill>
                <a:latin typeface="Consolas" pitchFamily="49" charset="0"/>
                <a:cs typeface="Consolas" pitchFamily="49" charset="0"/>
              </a:rPr>
              <a:t>tmp_name</a:t>
            </a:r>
            <a:r>
              <a:rPr lang="en-GB" sz="1400" b="0" dirty="0" smtClean="0">
                <a:latin typeface="Consolas" pitchFamily="49" charset="0"/>
                <a:cs typeface="Consolas" pitchFamily="49" charset="0"/>
              </a:rPr>
              <a:t>'])) { </a:t>
            </a:r>
          </a:p>
          <a:p>
            <a:pPr>
              <a:lnSpc>
                <a:spcPct val="110000"/>
              </a:lnSpc>
              <a:spcBef>
                <a:spcPts val="0"/>
              </a:spcBef>
              <a:buNone/>
            </a:pPr>
            <a:r>
              <a:rPr lang="en-GB" sz="1400" b="0" dirty="0" smtClean="0">
                <a:latin typeface="Consolas" pitchFamily="49" charset="0"/>
                <a:cs typeface="Consolas" pitchFamily="49" charset="0"/>
              </a:rPr>
              <a:t>		if (!</a:t>
            </a:r>
            <a:r>
              <a:rPr lang="en-GB" sz="1400" b="0" dirty="0" err="1" smtClean="0">
                <a:solidFill>
                  <a:srgbClr val="FF0000"/>
                </a:solidFill>
                <a:latin typeface="Consolas" pitchFamily="49" charset="0"/>
                <a:cs typeface="Consolas" pitchFamily="49" charset="0"/>
              </a:rPr>
              <a:t>move_uploaded_file</a:t>
            </a:r>
            <a:r>
              <a:rPr lang="en-GB" sz="1400" b="0" dirty="0" smtClean="0">
                <a:latin typeface="Consolas" pitchFamily="49" charset="0"/>
                <a:cs typeface="Consolas" pitchFamily="49" charset="0"/>
              </a:rPr>
              <a:t>($_FILES['</a:t>
            </a:r>
            <a:r>
              <a:rPr lang="en-GB" sz="1400" b="0" dirty="0" err="1" smtClean="0">
                <a:solidFill>
                  <a:srgbClr val="FF0000"/>
                </a:solidFill>
                <a:latin typeface="Consolas" pitchFamily="49" charset="0"/>
                <a:cs typeface="Consolas" pitchFamily="49" charset="0"/>
              </a:rPr>
              <a:t>upfile</a:t>
            </a:r>
            <a:r>
              <a:rPr lang="en-GB" sz="1400" b="0" dirty="0" smtClean="0">
                <a:latin typeface="Consolas" pitchFamily="49" charset="0"/>
                <a:cs typeface="Consolas" pitchFamily="49" charset="0"/>
              </a:rPr>
              <a:t>']['</a:t>
            </a:r>
            <a:r>
              <a:rPr lang="en-GB" sz="1400" b="0" dirty="0" err="1" smtClean="0">
                <a:solidFill>
                  <a:srgbClr val="FF0000"/>
                </a:solidFill>
                <a:latin typeface="Consolas" pitchFamily="49" charset="0"/>
                <a:cs typeface="Consolas" pitchFamily="49" charset="0"/>
              </a:rPr>
              <a:t>tmp_name</a:t>
            </a:r>
            <a:r>
              <a:rPr lang="en-GB" sz="1400" b="0" dirty="0" smtClean="0">
                <a:latin typeface="Consolas" pitchFamily="49" charset="0"/>
                <a:cs typeface="Consolas" pitchFamily="49" charset="0"/>
              </a:rPr>
              <a:t>'], $</a:t>
            </a:r>
            <a:r>
              <a:rPr lang="en-GB" sz="1400" b="0" dirty="0" err="1" smtClean="0">
                <a:latin typeface="Consolas" pitchFamily="49" charset="0"/>
                <a:cs typeface="Consolas" pitchFamily="49" charset="0"/>
              </a:rPr>
              <a:t>upfile</a:t>
            </a:r>
            <a:r>
              <a:rPr lang="en-GB" sz="1400" b="0" dirty="0" smtClean="0">
                <a:latin typeface="Consolas" pitchFamily="49" charset="0"/>
                <a:cs typeface="Consolas" pitchFamily="49" charset="0"/>
              </a:rPr>
              <a:t>)) { </a:t>
            </a:r>
          </a:p>
          <a:p>
            <a:pPr>
              <a:lnSpc>
                <a:spcPct val="110000"/>
              </a:lnSpc>
              <a:spcBef>
                <a:spcPts val="0"/>
              </a:spcBef>
              <a:buNone/>
            </a:pPr>
            <a:r>
              <a:rPr lang="en-GB" sz="1400" b="0" dirty="0" smtClean="0">
                <a:latin typeface="Consolas" pitchFamily="49" charset="0"/>
                <a:cs typeface="Consolas" pitchFamily="49" charset="0"/>
              </a:rPr>
              <a:t>			echo "Error moving file“; </a:t>
            </a:r>
          </a:p>
          <a:p>
            <a:pPr>
              <a:lnSpc>
                <a:spcPct val="110000"/>
              </a:lnSpc>
              <a:spcBef>
                <a:spcPts val="0"/>
              </a:spcBef>
              <a:buNone/>
            </a:pPr>
            <a:r>
              <a:rPr lang="en-GB" sz="1400" b="0" dirty="0" smtClean="0">
                <a:latin typeface="Consolas" pitchFamily="49" charset="0"/>
                <a:cs typeface="Consolas" pitchFamily="49" charset="0"/>
              </a:rPr>
              <a:t>			exit; </a:t>
            </a:r>
          </a:p>
          <a:p>
            <a:pPr>
              <a:lnSpc>
                <a:spcPct val="110000"/>
              </a:lnSpc>
              <a:spcBef>
                <a:spcPts val="0"/>
              </a:spcBef>
              <a:buNone/>
            </a:pPr>
            <a:r>
              <a:rPr lang="en-GB" sz="1400" b="0" dirty="0" smtClean="0">
                <a:latin typeface="Consolas" pitchFamily="49" charset="0"/>
                <a:cs typeface="Consolas" pitchFamily="49" charset="0"/>
              </a:rPr>
              <a:t>		} </a:t>
            </a:r>
          </a:p>
          <a:p>
            <a:pPr>
              <a:lnSpc>
                <a:spcPct val="110000"/>
              </a:lnSpc>
              <a:spcBef>
                <a:spcPts val="0"/>
              </a:spcBef>
              <a:buNone/>
            </a:pPr>
            <a:r>
              <a:rPr lang="en-GB" sz="1400" b="0" dirty="0" smtClean="0">
                <a:latin typeface="Consolas" pitchFamily="49" charset="0"/>
                <a:cs typeface="Consolas" pitchFamily="49" charset="0"/>
              </a:rPr>
              <a:t>	} else { </a:t>
            </a:r>
          </a:p>
          <a:p>
            <a:pPr>
              <a:lnSpc>
                <a:spcPct val="110000"/>
              </a:lnSpc>
              <a:spcBef>
                <a:spcPts val="0"/>
              </a:spcBef>
              <a:buNone/>
            </a:pPr>
            <a:r>
              <a:rPr lang="en-GB" sz="1400" b="0" dirty="0" smtClean="0">
                <a:latin typeface="Consolas" pitchFamily="49" charset="0"/>
                <a:cs typeface="Consolas" pitchFamily="49" charset="0"/>
              </a:rPr>
              <a:t>		echo "Possible file upload attack"; </a:t>
            </a:r>
          </a:p>
          <a:p>
            <a:pPr>
              <a:lnSpc>
                <a:spcPct val="110000"/>
              </a:lnSpc>
              <a:spcBef>
                <a:spcPts val="0"/>
              </a:spcBef>
              <a:buNone/>
            </a:pPr>
            <a:r>
              <a:rPr lang="en-GB" sz="1400" b="0" dirty="0" smtClean="0">
                <a:latin typeface="Consolas" pitchFamily="49" charset="0"/>
                <a:cs typeface="Consolas" pitchFamily="49" charset="0"/>
              </a:rPr>
              <a:t>		exit; </a:t>
            </a:r>
          </a:p>
          <a:p>
            <a:pPr>
              <a:lnSpc>
                <a:spcPct val="110000"/>
              </a:lnSpc>
              <a:spcBef>
                <a:spcPts val="0"/>
              </a:spcBef>
              <a:buNone/>
            </a:pPr>
            <a:r>
              <a:rPr lang="en-GB" sz="1400" b="0" dirty="0" smtClean="0">
                <a:latin typeface="Consolas" pitchFamily="49" charset="0"/>
                <a:cs typeface="Consolas" pitchFamily="49" charset="0"/>
              </a:rPr>
              <a:t>	} </a:t>
            </a:r>
          </a:p>
        </p:txBody>
      </p:sp>
      <p:sp>
        <p:nvSpPr>
          <p:cNvPr id="6" name="TextBox 5"/>
          <p:cNvSpPr txBox="1"/>
          <p:nvPr/>
        </p:nvSpPr>
        <p:spPr>
          <a:xfrm>
            <a:off x="357158" y="6429396"/>
            <a:ext cx="1857388" cy="369332"/>
          </a:xfrm>
          <a:prstGeom prst="rect">
            <a:avLst/>
          </a:prstGeom>
          <a:noFill/>
        </p:spPr>
        <p:txBody>
          <a:bodyPr wrap="square" rtlCol="0">
            <a:spAutoFit/>
          </a:bodyPr>
          <a:lstStyle/>
          <a:p>
            <a:r>
              <a:rPr lang="en-GB" dirty="0" smtClean="0">
                <a:solidFill>
                  <a:srgbClr val="FF0000"/>
                </a:solidFill>
              </a:rPr>
              <a:t>Continued…..</a:t>
            </a:r>
            <a:endParaRPr lang="en-GB" dirty="0">
              <a:solidFill>
                <a:srgbClr val="FF0000"/>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File upload with other form data </a:t>
            </a:r>
            <a:endParaRPr lang="en-GB" dirty="0"/>
          </a:p>
        </p:txBody>
      </p:sp>
      <p:sp>
        <p:nvSpPr>
          <p:cNvPr id="5" name="Content Placeholder 4"/>
          <p:cNvSpPr>
            <a:spLocks noGrp="1"/>
          </p:cNvSpPr>
          <p:nvPr>
            <p:ph sz="quarter" idx="1"/>
          </p:nvPr>
        </p:nvSpPr>
        <p:spPr>
          <a:xfrm>
            <a:off x="304800" y="1785926"/>
            <a:ext cx="8610600" cy="4786346"/>
          </a:xfrm>
        </p:spPr>
        <p:txBody>
          <a:bodyPr/>
          <a:lstStyle/>
          <a:p>
            <a:pPr>
              <a:buNone/>
            </a:pPr>
            <a:r>
              <a:rPr lang="en-GB" sz="1400" b="0" dirty="0" smtClean="0">
                <a:latin typeface="Consolas" pitchFamily="49" charset="0"/>
                <a:cs typeface="Consolas" pitchFamily="49" charset="0"/>
              </a:rPr>
              <a:t>	$authors = </a:t>
            </a:r>
            <a:r>
              <a:rPr lang="en-GB" sz="1400" b="0" dirty="0" err="1" smtClean="0">
                <a:latin typeface="Consolas" pitchFamily="49" charset="0"/>
                <a:cs typeface="Consolas" pitchFamily="49" charset="0"/>
              </a:rPr>
              <a:t>htmlentities</a:t>
            </a:r>
            <a:r>
              <a:rPr lang="en-GB" sz="1400" b="0" dirty="0" smtClean="0">
                <a:latin typeface="Consolas" pitchFamily="49" charset="0"/>
                <a:cs typeface="Consolas" pitchFamily="49" charset="0"/>
              </a:rPr>
              <a:t>(</a:t>
            </a:r>
            <a:r>
              <a:rPr lang="en-GB" sz="1400" b="0" dirty="0" err="1" smtClean="0">
                <a:latin typeface="Consolas" pitchFamily="49" charset="0"/>
                <a:cs typeface="Consolas" pitchFamily="49" charset="0"/>
              </a:rPr>
              <a:t>strip_tags</a:t>
            </a:r>
            <a:r>
              <a:rPr lang="en-GB" sz="1400" b="0" dirty="0" smtClean="0">
                <a:latin typeface="Consolas" pitchFamily="49" charset="0"/>
                <a:cs typeface="Consolas" pitchFamily="49" charset="0"/>
              </a:rPr>
              <a:t>($_POST['authors'])); </a:t>
            </a:r>
          </a:p>
          <a:p>
            <a:pPr>
              <a:buNone/>
            </a:pPr>
            <a:r>
              <a:rPr lang="en-GB" sz="1400" b="0" dirty="0" smtClean="0">
                <a:latin typeface="Consolas" pitchFamily="49" charset="0"/>
                <a:cs typeface="Consolas" pitchFamily="49" charset="0"/>
              </a:rPr>
              <a:t>	$title = </a:t>
            </a:r>
            <a:r>
              <a:rPr lang="en-GB" sz="1400" b="0" dirty="0" err="1" smtClean="0">
                <a:latin typeface="Consolas" pitchFamily="49" charset="0"/>
                <a:cs typeface="Consolas" pitchFamily="49" charset="0"/>
              </a:rPr>
              <a:t>htmlentities</a:t>
            </a:r>
            <a:r>
              <a:rPr lang="en-GB" sz="1400" b="0" dirty="0" smtClean="0">
                <a:latin typeface="Consolas" pitchFamily="49" charset="0"/>
                <a:cs typeface="Consolas" pitchFamily="49" charset="0"/>
              </a:rPr>
              <a:t>(</a:t>
            </a:r>
            <a:r>
              <a:rPr lang="en-GB" sz="1400" b="0" dirty="0" err="1" smtClean="0">
                <a:latin typeface="Consolas" pitchFamily="49" charset="0"/>
                <a:cs typeface="Consolas" pitchFamily="49" charset="0"/>
              </a:rPr>
              <a:t>strip_tags</a:t>
            </a:r>
            <a:r>
              <a:rPr lang="en-GB" sz="1400" b="0" dirty="0" smtClean="0">
                <a:latin typeface="Consolas" pitchFamily="49" charset="0"/>
                <a:cs typeface="Consolas" pitchFamily="49" charset="0"/>
              </a:rPr>
              <a:t>($_POST['title'])); </a:t>
            </a:r>
          </a:p>
          <a:p>
            <a:pPr>
              <a:buNone/>
            </a:pPr>
            <a:r>
              <a:rPr lang="en-GB" sz="1400" b="0" dirty="0" smtClean="0">
                <a:latin typeface="Consolas" pitchFamily="49" charset="0"/>
                <a:cs typeface="Consolas" pitchFamily="49" charset="0"/>
              </a:rPr>
              <a:t>	$category = </a:t>
            </a:r>
            <a:r>
              <a:rPr lang="en-GB" sz="1400" b="0" dirty="0" err="1" smtClean="0">
                <a:latin typeface="Consolas" pitchFamily="49" charset="0"/>
                <a:cs typeface="Consolas" pitchFamily="49" charset="0"/>
              </a:rPr>
              <a:t>htmlentities</a:t>
            </a:r>
            <a:r>
              <a:rPr lang="en-GB" sz="1400" b="0" dirty="0" smtClean="0">
                <a:latin typeface="Consolas" pitchFamily="49" charset="0"/>
                <a:cs typeface="Consolas" pitchFamily="49" charset="0"/>
              </a:rPr>
              <a:t>(</a:t>
            </a:r>
            <a:r>
              <a:rPr lang="en-GB" sz="1400" b="0" dirty="0" err="1" smtClean="0">
                <a:latin typeface="Consolas" pitchFamily="49" charset="0"/>
                <a:cs typeface="Consolas" pitchFamily="49" charset="0"/>
              </a:rPr>
              <a:t>strip_tags</a:t>
            </a:r>
            <a:r>
              <a:rPr lang="en-GB" sz="1400" b="0" dirty="0" smtClean="0">
                <a:latin typeface="Consolas" pitchFamily="49" charset="0"/>
                <a:cs typeface="Consolas" pitchFamily="49" charset="0"/>
              </a:rPr>
              <a:t>($_POST['category'])); </a:t>
            </a:r>
          </a:p>
          <a:p>
            <a:pPr>
              <a:buNone/>
            </a:pPr>
            <a:r>
              <a:rPr lang="en-GB" sz="1400" b="0" dirty="0" smtClean="0">
                <a:latin typeface="Consolas" pitchFamily="49" charset="0"/>
                <a:cs typeface="Consolas" pitchFamily="49" charset="0"/>
              </a:rPr>
              <a:t>	echo "File uploaded okay."; </a:t>
            </a:r>
          </a:p>
          <a:p>
            <a:pPr>
              <a:buNone/>
            </a:pPr>
            <a:r>
              <a:rPr lang="en-GB" sz="1400" b="0" dirty="0" smtClean="0">
                <a:latin typeface="Consolas" pitchFamily="49" charset="0"/>
                <a:cs typeface="Consolas" pitchFamily="49" charset="0"/>
              </a:rPr>
              <a:t>	echo "&lt;</a:t>
            </a:r>
            <a:r>
              <a:rPr lang="en-GB" sz="1400" b="0" dirty="0" err="1" smtClean="0">
                <a:latin typeface="Consolas" pitchFamily="49" charset="0"/>
                <a:cs typeface="Consolas" pitchFamily="49" charset="0"/>
              </a:rPr>
              <a:t>br</a:t>
            </a:r>
            <a:r>
              <a:rPr lang="en-GB" sz="1400" b="0" dirty="0" smtClean="0">
                <a:latin typeface="Consolas" pitchFamily="49" charset="0"/>
                <a:cs typeface="Consolas" pitchFamily="49" charset="0"/>
              </a:rPr>
              <a:t>&gt;Authors: $authors &lt;</a:t>
            </a:r>
            <a:r>
              <a:rPr lang="en-GB" sz="1400" b="0" dirty="0" err="1" smtClean="0">
                <a:latin typeface="Consolas" pitchFamily="49" charset="0"/>
                <a:cs typeface="Consolas" pitchFamily="49" charset="0"/>
              </a:rPr>
              <a:t>br</a:t>
            </a:r>
            <a:r>
              <a:rPr lang="en-GB" sz="1400" b="0" dirty="0" smtClean="0">
                <a:latin typeface="Consolas" pitchFamily="49" charset="0"/>
                <a:cs typeface="Consolas" pitchFamily="49" charset="0"/>
              </a:rPr>
              <a:t>&gt;Title: $title &lt;</a:t>
            </a:r>
            <a:r>
              <a:rPr lang="en-GB" sz="1400" b="0" dirty="0" err="1" smtClean="0">
                <a:latin typeface="Consolas" pitchFamily="49" charset="0"/>
                <a:cs typeface="Consolas" pitchFamily="49" charset="0"/>
              </a:rPr>
              <a:t>br</a:t>
            </a:r>
            <a:r>
              <a:rPr lang="en-GB" sz="1400" b="0" dirty="0" smtClean="0">
                <a:latin typeface="Consolas" pitchFamily="49" charset="0"/>
                <a:cs typeface="Consolas" pitchFamily="49" charset="0"/>
              </a:rPr>
              <a:t>&gt;Category: $category"; </a:t>
            </a:r>
          </a:p>
          <a:p>
            <a:pPr>
              <a:buNone/>
            </a:pPr>
            <a:r>
              <a:rPr lang="en-GB" sz="1400" b="0" dirty="0" smtClean="0">
                <a:latin typeface="Consolas" pitchFamily="49" charset="0"/>
                <a:cs typeface="Consolas" pitchFamily="49" charset="0"/>
              </a:rPr>
              <a:t>	echo "&lt;</a:t>
            </a:r>
            <a:r>
              <a:rPr lang="en-GB" sz="1400" b="0" dirty="0" err="1" smtClean="0">
                <a:latin typeface="Consolas" pitchFamily="49" charset="0"/>
                <a:cs typeface="Consolas" pitchFamily="49" charset="0"/>
              </a:rPr>
              <a:t>br</a:t>
            </a:r>
            <a:r>
              <a:rPr lang="en-GB" sz="1400" b="0" dirty="0" smtClean="0">
                <a:latin typeface="Consolas" pitchFamily="49" charset="0"/>
                <a:cs typeface="Consolas" pitchFamily="49" charset="0"/>
              </a:rPr>
              <a:t>&gt;Link to uploaded file:"; </a:t>
            </a:r>
          </a:p>
          <a:p>
            <a:pPr>
              <a:buNone/>
            </a:pPr>
            <a:r>
              <a:rPr lang="en-GB" sz="1400" b="0" dirty="0" smtClean="0">
                <a:latin typeface="Consolas" pitchFamily="49" charset="0"/>
                <a:cs typeface="Consolas" pitchFamily="49" charset="0"/>
              </a:rPr>
              <a:t>	echo '&lt;a </a:t>
            </a:r>
            <a:r>
              <a:rPr lang="en-GB" sz="1400" b="0" dirty="0" err="1" smtClean="0">
                <a:latin typeface="Consolas" pitchFamily="49" charset="0"/>
                <a:cs typeface="Consolas" pitchFamily="49" charset="0"/>
              </a:rPr>
              <a:t>href</a:t>
            </a:r>
            <a:r>
              <a:rPr lang="en-GB" sz="1400" b="0" dirty="0" smtClean="0">
                <a:latin typeface="Consolas" pitchFamily="49" charset="0"/>
                <a:cs typeface="Consolas" pitchFamily="49" charset="0"/>
              </a:rPr>
              <a:t>="http://</a:t>
            </a:r>
            <a:r>
              <a:rPr lang="en-GB" sz="1400" dirty="0" smtClean="0">
                <a:latin typeface="Consolas" pitchFamily="49" charset="0"/>
                <a:cs typeface="Consolas" pitchFamily="49" charset="0"/>
              </a:rPr>
              <a:t>nust.edu.pk/nust/mcs/uploads</a:t>
            </a:r>
            <a:r>
              <a:rPr lang="en-GB" sz="1400" b="0" dirty="0" smtClean="0">
                <a:latin typeface="Consolas" pitchFamily="49" charset="0"/>
                <a:cs typeface="Consolas" pitchFamily="49" charset="0"/>
              </a:rPr>
              <a:t>/' . $</a:t>
            </a:r>
            <a:r>
              <a:rPr lang="en-GB" sz="1400" b="0" dirty="0" err="1" smtClean="0">
                <a:latin typeface="Consolas" pitchFamily="49" charset="0"/>
                <a:cs typeface="Consolas" pitchFamily="49" charset="0"/>
              </a:rPr>
              <a:t>upname</a:t>
            </a:r>
            <a:r>
              <a:rPr lang="en-GB" sz="1400" b="0" dirty="0" smtClean="0">
                <a:latin typeface="Consolas" pitchFamily="49" charset="0"/>
                <a:cs typeface="Consolas" pitchFamily="49" charset="0"/>
              </a:rPr>
              <a:t> . '"&gt;</a:t>
            </a:r>
            <a:r>
              <a:rPr lang="en-GB" sz="1400" b="0" dirty="0" err="1" smtClean="0">
                <a:latin typeface="Consolas" pitchFamily="49" charset="0"/>
                <a:cs typeface="Consolas" pitchFamily="49" charset="0"/>
              </a:rPr>
              <a:t>pdf</a:t>
            </a:r>
            <a:r>
              <a:rPr lang="en-GB" sz="1400" b="0" dirty="0" smtClean="0">
                <a:latin typeface="Consolas" pitchFamily="49" charset="0"/>
                <a:cs typeface="Consolas" pitchFamily="49" charset="0"/>
              </a:rPr>
              <a:t>&lt;/a&gt;'; </a:t>
            </a:r>
          </a:p>
          <a:p>
            <a:pPr>
              <a:buNone/>
            </a:pPr>
            <a:r>
              <a:rPr lang="en-GB" sz="1400" b="0" dirty="0" smtClean="0">
                <a:latin typeface="Consolas" pitchFamily="49" charset="0"/>
                <a:cs typeface="Consolas" pitchFamily="49" charset="0"/>
              </a:rPr>
              <a:t>?&gt; </a:t>
            </a:r>
            <a:endParaRPr lang="en-GB" sz="1400" b="0" dirty="0">
              <a:latin typeface="Consolas" pitchFamily="49" charset="0"/>
              <a:cs typeface="Consolas" pitchFamily="49" charset="0"/>
            </a:endParaRPr>
          </a:p>
        </p:txBody>
      </p:sp>
      <p:sp>
        <p:nvSpPr>
          <p:cNvPr id="6" name="TextBox 5"/>
          <p:cNvSpPr txBox="1"/>
          <p:nvPr/>
        </p:nvSpPr>
        <p:spPr>
          <a:xfrm>
            <a:off x="428596" y="1357298"/>
            <a:ext cx="1857388" cy="369332"/>
          </a:xfrm>
          <a:prstGeom prst="rect">
            <a:avLst/>
          </a:prstGeom>
          <a:noFill/>
        </p:spPr>
        <p:txBody>
          <a:bodyPr wrap="square" rtlCol="0">
            <a:spAutoFit/>
          </a:bodyPr>
          <a:lstStyle/>
          <a:p>
            <a:r>
              <a:rPr lang="en-GB" dirty="0" smtClean="0">
                <a:solidFill>
                  <a:srgbClr val="FF0000"/>
                </a:solidFill>
              </a:rPr>
              <a:t>Continued…..</a:t>
            </a:r>
            <a:endParaRPr lang="en-GB" dirty="0">
              <a:solidFill>
                <a:srgbClr val="FF0000"/>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GB"/>
          </a:p>
        </p:txBody>
      </p:sp>
      <p:sp>
        <p:nvSpPr>
          <p:cNvPr id="9" name="Footer Placeholder 3"/>
          <p:cNvSpPr>
            <a:spLocks noGrp="1"/>
          </p:cNvSpPr>
          <p:nvPr>
            <p:ph type="ftr" sz="quarter" idx="11"/>
          </p:nvPr>
        </p:nvSpPr>
        <p:spPr/>
        <p:txBody>
          <a:bodyPr/>
          <a:lstStyle/>
          <a:p>
            <a:r>
              <a:rPr lang="en-US"/>
              <a:t>NY-PHP Zend Framework  |  24-Feb-2009  |  </a:t>
            </a:r>
            <a:fld id="{B4676BCA-6139-472C-89BC-20AA9512399D}" type="slidenum">
              <a:rPr lang="en-US" b="1"/>
              <a:pPr/>
              <a:t>17</a:t>
            </a:fld>
            <a:endParaRPr lang="en-US" b="1"/>
          </a:p>
        </p:txBody>
      </p:sp>
      <p:sp>
        <p:nvSpPr>
          <p:cNvPr id="6" name="Title 5"/>
          <p:cNvSpPr>
            <a:spLocks noGrp="1"/>
          </p:cNvSpPr>
          <p:nvPr>
            <p:ph type="ctrTitle"/>
          </p:nvPr>
        </p:nvSpPr>
        <p:spPr/>
        <p:txBody>
          <a:bodyPr/>
          <a:lstStyle/>
          <a:p>
            <a:pPr lvl="0"/>
            <a:r>
              <a:rPr b="1" smtClean="0">
                <a:solidFill>
                  <a:schemeClr val="bg1"/>
                </a:solidFill>
                <a:effectLst>
                  <a:outerShdw blurRad="38100" dist="38100" dir="2700000" algn="tl">
                    <a:srgbClr val="000000"/>
                  </a:outerShdw>
                </a:effectLst>
                <a:latin typeface="Arial" charset="0"/>
                <a:cs typeface="Arial" charset="0"/>
              </a:rPr>
              <a:t>Model-View-Controller</a:t>
            </a:r>
            <a:br>
              <a:rPr b="1" smtClean="0">
                <a:solidFill>
                  <a:schemeClr val="bg1"/>
                </a:solidFill>
                <a:effectLst>
                  <a:outerShdw blurRad="38100" dist="38100" dir="2700000" algn="tl">
                    <a:srgbClr val="000000"/>
                  </a:outerShdw>
                </a:effectLst>
                <a:latin typeface="Arial" charset="0"/>
                <a:cs typeface="Arial" charset="0"/>
              </a:rPr>
            </a:br>
            <a:r>
              <a:rPr b="1" smtClean="0">
                <a:solidFill>
                  <a:schemeClr val="bg1"/>
                </a:solidFill>
                <a:effectLst>
                  <a:outerShdw blurRad="38100" dist="38100" dir="2700000" algn="tl">
                    <a:srgbClr val="000000"/>
                  </a:outerShdw>
                </a:effectLst>
                <a:latin typeface="Arial" charset="0"/>
                <a:cs typeface="Arial" charset="0"/>
              </a:rPr>
              <a:t>Framework</a:t>
            </a:r>
            <a:endParaRPr lang="en-GB"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ltLang="zh-TW" dirty="0" smtClean="0">
                <a:ea typeface="PMingLiU" pitchFamily="18" charset="-120"/>
              </a:rPr>
              <a:t>What is a Framework?</a:t>
            </a:r>
            <a:endParaRPr lang="en-US" altLang="zh-TW" dirty="0">
              <a:ea typeface="PMingLiU" pitchFamily="18" charset="-120"/>
            </a:endParaRPr>
          </a:p>
        </p:txBody>
      </p:sp>
      <p:sp>
        <p:nvSpPr>
          <p:cNvPr id="322563" name="Rectangle 3"/>
          <p:cNvSpPr>
            <a:spLocks noGrp="1" noChangeArrowheads="1"/>
          </p:cNvSpPr>
          <p:nvPr>
            <p:ph type="body" idx="1"/>
          </p:nvPr>
        </p:nvSpPr>
        <p:spPr>
          <a:xfrm>
            <a:off x="304800" y="1285860"/>
            <a:ext cx="8610600" cy="4143404"/>
          </a:xfrm>
        </p:spPr>
        <p:txBody>
          <a:bodyPr/>
          <a:lstStyle/>
          <a:p>
            <a:r>
              <a:rPr lang="en-US" altLang="zh-TW" dirty="0">
                <a:ea typeface="PMingLiU" pitchFamily="18" charset="-120"/>
              </a:rPr>
              <a:t>A </a:t>
            </a:r>
            <a:r>
              <a:rPr lang="en-US" altLang="zh-TW" dirty="0" smtClean="0">
                <a:ea typeface="PMingLiU" pitchFamily="18" charset="-120"/>
              </a:rPr>
              <a:t>framework is </a:t>
            </a:r>
            <a:r>
              <a:rPr lang="en-US" altLang="zh-TW" dirty="0">
                <a:ea typeface="PMingLiU" pitchFamily="18" charset="-120"/>
              </a:rPr>
              <a:t>designed to support the development of dynamic websites and Web applications.</a:t>
            </a:r>
          </a:p>
          <a:p>
            <a:endParaRPr lang="en-US" altLang="zh-TW" sz="900" dirty="0">
              <a:ea typeface="PMingLiU" pitchFamily="18" charset="-120"/>
            </a:endParaRPr>
          </a:p>
          <a:p>
            <a:endParaRPr lang="en-US" altLang="zh-TW" sz="900" dirty="0">
              <a:ea typeface="PMingLiU" pitchFamily="18" charset="-120"/>
            </a:endParaRPr>
          </a:p>
          <a:p>
            <a:r>
              <a:rPr lang="en-US" altLang="zh-TW" dirty="0">
                <a:ea typeface="PMingLiU" pitchFamily="18" charset="-120"/>
              </a:rPr>
              <a:t>Aims</a:t>
            </a:r>
          </a:p>
          <a:p>
            <a:pPr lvl="1"/>
            <a:r>
              <a:rPr lang="en-US" altLang="zh-TW" dirty="0">
                <a:ea typeface="PMingLiU" pitchFamily="18" charset="-120"/>
              </a:rPr>
              <a:t>Improve productivity</a:t>
            </a:r>
          </a:p>
          <a:p>
            <a:pPr lvl="1"/>
            <a:r>
              <a:rPr lang="en-US" altLang="zh-TW" dirty="0">
                <a:ea typeface="PMingLiU" pitchFamily="18" charset="-120"/>
              </a:rPr>
              <a:t>Promote code reuse</a:t>
            </a:r>
          </a:p>
          <a:p>
            <a:pPr lvl="1"/>
            <a:r>
              <a:rPr lang="en-US" altLang="zh-TW" dirty="0">
                <a:ea typeface="PMingLiU" pitchFamily="18" charset="-120"/>
              </a:rPr>
              <a:t>Minimize errors</a:t>
            </a:r>
          </a:p>
          <a:p>
            <a:pPr lvl="1"/>
            <a:r>
              <a:rPr lang="en-US" altLang="zh-TW" dirty="0">
                <a:ea typeface="PMingLiU" pitchFamily="18" charset="-120"/>
              </a:rPr>
              <a:t>Reduce cost of maintenance</a:t>
            </a:r>
          </a:p>
          <a:p>
            <a:pPr lvl="1"/>
            <a:endParaRPr lang="en-US" altLang="zh-TW" sz="1200" dirty="0">
              <a:ea typeface="PMingLiU" pitchFamily="18" charset="-12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sz="3000" dirty="0"/>
              <a:t>Why </a:t>
            </a:r>
            <a:r>
              <a:rPr lang="en-US" sz="3000" dirty="0" smtClean="0"/>
              <a:t>use it?</a:t>
            </a:r>
            <a:endParaRPr lang="en-US" sz="3000" dirty="0"/>
          </a:p>
        </p:txBody>
      </p:sp>
      <p:sp>
        <p:nvSpPr>
          <p:cNvPr id="420867" name="Rectangle 3"/>
          <p:cNvSpPr>
            <a:spLocks noGrp="1" noChangeArrowheads="1"/>
          </p:cNvSpPr>
          <p:nvPr>
            <p:ph sz="quarter" idx="1"/>
          </p:nvPr>
        </p:nvSpPr>
        <p:spPr/>
        <p:txBody>
          <a:bodyPr>
            <a:normAutofit/>
          </a:bodyPr>
          <a:lstStyle/>
          <a:p>
            <a:pPr>
              <a:lnSpc>
                <a:spcPct val="80000"/>
              </a:lnSpc>
            </a:pPr>
            <a:r>
              <a:rPr lang="en-US" sz="2400" dirty="0" smtClean="0"/>
              <a:t>Out of the box Functionalities</a:t>
            </a:r>
            <a:endParaRPr lang="en-US" sz="2400" dirty="0"/>
          </a:p>
          <a:p>
            <a:pPr lvl="1">
              <a:lnSpc>
                <a:spcPct val="80000"/>
              </a:lnSpc>
            </a:pPr>
            <a:r>
              <a:rPr lang="en-US" sz="2000" dirty="0" smtClean="0"/>
              <a:t>A framework normally provides many prebuilt functions and methods</a:t>
            </a:r>
            <a:endParaRPr lang="en-US" sz="2000" dirty="0"/>
          </a:p>
          <a:p>
            <a:pPr lvl="1">
              <a:lnSpc>
                <a:spcPct val="80000"/>
              </a:lnSpc>
            </a:pPr>
            <a:r>
              <a:rPr lang="en-US" sz="2000" dirty="0" smtClean="0"/>
              <a:t>Avoid “plumbing” </a:t>
            </a:r>
            <a:r>
              <a:rPr lang="en-US" sz="2000" dirty="0"/>
              <a:t>code</a:t>
            </a:r>
            <a:br>
              <a:rPr lang="en-US" sz="2000" dirty="0"/>
            </a:br>
            <a:endParaRPr lang="en-US" sz="2000" dirty="0"/>
          </a:p>
          <a:p>
            <a:pPr>
              <a:lnSpc>
                <a:spcPct val="80000"/>
              </a:lnSpc>
            </a:pPr>
            <a:r>
              <a:rPr lang="en-US" sz="2400" dirty="0"/>
              <a:t>Can customize and extend</a:t>
            </a:r>
          </a:p>
          <a:p>
            <a:pPr lvl="1">
              <a:lnSpc>
                <a:spcPct val="80000"/>
              </a:lnSpc>
            </a:pPr>
            <a:r>
              <a:rPr lang="en-US" sz="2000" dirty="0"/>
              <a:t>Numerous integration points</a:t>
            </a:r>
          </a:p>
          <a:p>
            <a:pPr lvl="1">
              <a:lnSpc>
                <a:spcPct val="80000"/>
              </a:lnSpc>
            </a:pPr>
            <a:r>
              <a:rPr lang="en-US" sz="2000" dirty="0"/>
              <a:t>Interfaces and small methods give </a:t>
            </a:r>
            <a:r>
              <a:rPr lang="en-US" sz="2000" dirty="0" smtClean="0"/>
              <a:t>more control</a:t>
            </a:r>
            <a:r>
              <a:rPr lang="en-US" sz="2000" dirty="0"/>
              <a:t/>
            </a:r>
            <a:br>
              <a:rPr lang="en-US" sz="2000" dirty="0"/>
            </a:br>
            <a:endParaRPr lang="en-US" sz="2000" dirty="0"/>
          </a:p>
          <a:p>
            <a:pPr>
              <a:lnSpc>
                <a:spcPct val="80000"/>
              </a:lnSpc>
            </a:pPr>
            <a:r>
              <a:rPr lang="en-US" sz="2400" dirty="0"/>
              <a:t>It keeps up with trends and APIs</a:t>
            </a:r>
          </a:p>
          <a:p>
            <a:pPr lvl="1">
              <a:lnSpc>
                <a:spcPct val="80000"/>
              </a:lnSpc>
            </a:pPr>
            <a:r>
              <a:rPr lang="en-US" sz="2000" dirty="0"/>
              <a:t>Compatibility with diverse database systems, authentication and other APIs</a:t>
            </a:r>
          </a:p>
          <a:p>
            <a:pPr lvl="1">
              <a:lnSpc>
                <a:spcPct val="80000"/>
              </a:lnSpc>
            </a:pPr>
            <a:r>
              <a:rPr lang="en-US" sz="2000" dirty="0" smtClean="0"/>
              <a:t>Web </a:t>
            </a:r>
            <a:r>
              <a:rPr lang="en-US" sz="2000" dirty="0"/>
              <a:t>services</a:t>
            </a:r>
          </a:p>
          <a:p>
            <a:pPr>
              <a:lnSpc>
                <a:spcPct val="80000"/>
              </a:lnSpc>
            </a:pPr>
            <a:endParaRPr lang="en-US" sz="20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Who should be allowed up upload?</a:t>
            </a:r>
            <a:endParaRPr lang="en-GB" dirty="0"/>
          </a:p>
        </p:txBody>
      </p:sp>
      <p:sp>
        <p:nvSpPr>
          <p:cNvPr id="5" name="Content Placeholder 4"/>
          <p:cNvSpPr>
            <a:spLocks noGrp="1"/>
          </p:cNvSpPr>
          <p:nvPr>
            <p:ph sz="quarter" idx="1"/>
          </p:nvPr>
        </p:nvSpPr>
        <p:spPr/>
        <p:txBody>
          <a:bodyPr/>
          <a:lstStyle/>
          <a:p>
            <a:r>
              <a:rPr lang="en-GB" dirty="0" smtClean="0"/>
              <a:t>Authenticated users? </a:t>
            </a:r>
          </a:p>
          <a:p>
            <a:r>
              <a:rPr lang="en-GB" dirty="0" smtClean="0"/>
              <a:t>Registered users? </a:t>
            </a:r>
          </a:p>
          <a:p>
            <a:pPr lvl="1"/>
            <a:r>
              <a:rPr lang="en-GB" dirty="0" smtClean="0"/>
              <a:t>Valid email? </a:t>
            </a:r>
          </a:p>
          <a:p>
            <a:r>
              <a:rPr lang="en-GB" dirty="0" smtClean="0"/>
              <a:t>Anyone? </a:t>
            </a:r>
          </a:p>
          <a:p>
            <a:pPr lvl="1"/>
            <a:r>
              <a:rPr lang="en-GB" dirty="0" smtClean="0"/>
              <a:t>Generally not a good idea </a:t>
            </a:r>
          </a:p>
          <a:p>
            <a:r>
              <a:rPr lang="en-GB" dirty="0" smtClean="0"/>
              <a:t>Bots? </a:t>
            </a:r>
          </a:p>
          <a:p>
            <a:pPr lvl="1"/>
            <a:r>
              <a:rPr lang="en-GB" dirty="0" smtClean="0"/>
              <a:t>CAPTCHA? </a:t>
            </a:r>
            <a:r>
              <a:rPr lang="en-GB" dirty="0" err="1" smtClean="0"/>
              <a:t>reCaptcha</a:t>
            </a:r>
            <a:r>
              <a:rPr lang="en-GB" dirty="0" smtClean="0"/>
              <a:t>? </a:t>
            </a:r>
            <a:endParaRPr lang="en-GB"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PHP &amp; MVC</a:t>
            </a:r>
          </a:p>
        </p:txBody>
      </p:sp>
      <p:pic>
        <p:nvPicPr>
          <p:cNvPr id="17411" name="Picture 2"/>
          <p:cNvPicPr>
            <a:picLocks noChangeAspect="1"/>
          </p:cNvPicPr>
          <p:nvPr/>
        </p:nvPicPr>
        <p:blipFill>
          <a:blip r:embed="rId2"/>
          <a:srcRect/>
          <a:stretch>
            <a:fillRect/>
          </a:stretch>
        </p:blipFill>
        <p:spPr bwMode="auto">
          <a:xfrm>
            <a:off x="571472" y="1571612"/>
            <a:ext cx="7885260" cy="4679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GB" dirty="0" smtClean="0"/>
              <a:t>Model View Controller (MVC)</a:t>
            </a:r>
            <a:endParaRPr lang="id-ID" dirty="0" smtClean="0"/>
          </a:p>
        </p:txBody>
      </p:sp>
      <p:sp>
        <p:nvSpPr>
          <p:cNvPr id="3" name="Vertical Text Placeholder 2"/>
          <p:cNvSpPr>
            <a:spLocks noGrp="1"/>
          </p:cNvSpPr>
          <p:nvPr>
            <p:ph sz="quarter" idx="1"/>
          </p:nvPr>
        </p:nvSpPr>
        <p:spPr/>
        <p:txBody>
          <a:bodyPr rtlCol="0">
            <a:normAutofit/>
          </a:bodyPr>
          <a:lstStyle/>
          <a:p>
            <a:pPr indent="-274320" fontAlgn="auto">
              <a:spcAft>
                <a:spcPts val="0"/>
              </a:spcAft>
              <a:defRPr/>
            </a:pPr>
            <a:r>
              <a:rPr lang="en-US" dirty="0"/>
              <a:t>The model view controller pattern is the most used pattern for today’s world web applications</a:t>
            </a:r>
            <a:endParaRPr lang="id-ID" dirty="0"/>
          </a:p>
          <a:p>
            <a:pPr indent="-274320" fontAlgn="auto">
              <a:spcAft>
                <a:spcPts val="0"/>
              </a:spcAft>
              <a:defRPr/>
            </a:pPr>
            <a:endParaRPr lang="en-US" dirty="0" smtClean="0"/>
          </a:p>
          <a:p>
            <a:pPr indent="-274320" fontAlgn="auto">
              <a:spcAft>
                <a:spcPts val="0"/>
              </a:spcAft>
              <a:defRPr/>
            </a:pPr>
            <a:r>
              <a:rPr lang="en-US" dirty="0" smtClean="0"/>
              <a:t>It </a:t>
            </a:r>
            <a:r>
              <a:rPr lang="en-US" dirty="0"/>
              <a:t>has been used for the first time in </a:t>
            </a:r>
            <a:r>
              <a:rPr lang="en-US" i="1" dirty="0"/>
              <a:t>Smalltalk</a:t>
            </a:r>
            <a:r>
              <a:rPr lang="en-US" dirty="0"/>
              <a:t> and then adopted and popularized by Java</a:t>
            </a:r>
            <a:endParaRPr lang="id-ID" dirty="0"/>
          </a:p>
          <a:p>
            <a:pPr indent="-274320" fontAlgn="auto">
              <a:spcAft>
                <a:spcPts val="0"/>
              </a:spcAft>
              <a:defRPr/>
            </a:pPr>
            <a:endParaRPr lang="en-US" dirty="0" smtClean="0"/>
          </a:p>
          <a:p>
            <a:pPr indent="-274320" fontAlgn="auto">
              <a:spcAft>
                <a:spcPts val="0"/>
              </a:spcAft>
              <a:defRPr/>
            </a:pPr>
            <a:r>
              <a:rPr lang="en-US" dirty="0" smtClean="0"/>
              <a:t>At </a:t>
            </a:r>
            <a:r>
              <a:rPr lang="en-US" dirty="0"/>
              <a:t>present there are more than a dozen PHP web frameworks based on MVC pattern </a:t>
            </a:r>
          </a:p>
          <a:p>
            <a:pPr indent="-274320" fontAlgn="auto">
              <a:spcAft>
                <a:spcPts val="0"/>
              </a:spcAft>
              <a:defRPr/>
            </a:pPr>
            <a:endParaRPr lang="en-US" dirty="0"/>
          </a:p>
          <a:p>
            <a:pPr indent="-274320" fontAlgn="auto">
              <a:spcAft>
                <a:spcPts val="0"/>
              </a:spcAft>
              <a:defRPr/>
            </a:pPr>
            <a:endParaRPr lang="id-ID"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GB" dirty="0" smtClean="0"/>
              <a:t>Model View Controller (MVC)</a:t>
            </a:r>
            <a:endParaRPr lang="id-ID" dirty="0" smtClean="0"/>
          </a:p>
        </p:txBody>
      </p:sp>
      <p:sp>
        <p:nvSpPr>
          <p:cNvPr id="7171" name="Vertical Text Placeholder 2"/>
          <p:cNvSpPr>
            <a:spLocks noGrp="1"/>
          </p:cNvSpPr>
          <p:nvPr>
            <p:ph sz="quarter" idx="1"/>
          </p:nvPr>
        </p:nvSpPr>
        <p:spPr/>
        <p:txBody>
          <a:bodyPr/>
          <a:lstStyle/>
          <a:p>
            <a:r>
              <a:rPr lang="en-US" dirty="0" smtClean="0"/>
              <a:t>The </a:t>
            </a:r>
            <a:r>
              <a:rPr lang="en-US" b="1" dirty="0" smtClean="0">
                <a:solidFill>
                  <a:srgbClr val="FF0000"/>
                </a:solidFill>
              </a:rPr>
              <a:t>model</a:t>
            </a:r>
            <a:r>
              <a:rPr lang="en-US" b="1" dirty="0" smtClean="0"/>
              <a:t> </a:t>
            </a:r>
            <a:r>
              <a:rPr lang="en-US" dirty="0" smtClean="0"/>
              <a:t>is responsible to manage the data</a:t>
            </a:r>
            <a:endParaRPr lang="id-ID" dirty="0" smtClean="0"/>
          </a:p>
          <a:p>
            <a:endParaRPr lang="en-US" dirty="0" smtClean="0"/>
          </a:p>
          <a:p>
            <a:r>
              <a:rPr lang="en-US" dirty="0" smtClean="0"/>
              <a:t>The </a:t>
            </a:r>
            <a:r>
              <a:rPr lang="en-US" b="1" dirty="0" smtClean="0">
                <a:solidFill>
                  <a:srgbClr val="FF0000"/>
                </a:solidFill>
              </a:rPr>
              <a:t>view (presentation)</a:t>
            </a:r>
            <a:r>
              <a:rPr lang="en-US" dirty="0" smtClean="0"/>
              <a:t> is responsible to display the data provided by the model in a specific format</a:t>
            </a:r>
            <a:endParaRPr lang="id-ID" dirty="0" smtClean="0"/>
          </a:p>
          <a:p>
            <a:endParaRPr lang="en-US" dirty="0" smtClean="0"/>
          </a:p>
          <a:p>
            <a:r>
              <a:rPr lang="en-US" dirty="0" smtClean="0"/>
              <a:t>The </a:t>
            </a:r>
            <a:r>
              <a:rPr lang="en-US" b="1" dirty="0" smtClean="0">
                <a:solidFill>
                  <a:srgbClr val="FF0000"/>
                </a:solidFill>
              </a:rPr>
              <a:t>controller</a:t>
            </a:r>
            <a:r>
              <a:rPr lang="en-US" b="1" dirty="0" smtClean="0"/>
              <a:t> </a:t>
            </a:r>
            <a:r>
              <a:rPr lang="en-US" dirty="0" smtClean="0"/>
              <a:t>handles the model and view layers to work together</a:t>
            </a:r>
            <a:endParaRPr lang="id-ID"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4"/>
          <p:cNvSpPr>
            <a:spLocks noGrp="1"/>
          </p:cNvSpPr>
          <p:nvPr>
            <p:ph type="title"/>
          </p:nvPr>
        </p:nvSpPr>
        <p:spPr/>
        <p:txBody>
          <a:bodyPr/>
          <a:lstStyle/>
          <a:p>
            <a:r>
              <a:rPr lang="en-GB" dirty="0" smtClean="0"/>
              <a:t>Model View Controller (MVC)</a:t>
            </a:r>
            <a:endParaRPr lang="en-US" dirty="0" smtClean="0"/>
          </a:p>
        </p:txBody>
      </p:sp>
      <p:sp>
        <p:nvSpPr>
          <p:cNvPr id="4" name="Content Placeholder 3"/>
          <p:cNvSpPr>
            <a:spLocks noGrp="1"/>
          </p:cNvSpPr>
          <p:nvPr>
            <p:ph sz="quarter" idx="1"/>
          </p:nvPr>
        </p:nvSpPr>
        <p:spPr/>
        <p:txBody>
          <a:bodyPr/>
          <a:lstStyle/>
          <a:p>
            <a:endParaRPr lang="en-GB"/>
          </a:p>
        </p:txBody>
      </p:sp>
      <p:pic>
        <p:nvPicPr>
          <p:cNvPr id="8195" name="Picture 5"/>
          <p:cNvPicPr>
            <a:picLocks noChangeAspect="1"/>
          </p:cNvPicPr>
          <p:nvPr/>
        </p:nvPicPr>
        <p:blipFill>
          <a:blip r:embed="rId2"/>
          <a:srcRect/>
          <a:stretch>
            <a:fillRect/>
          </a:stretch>
        </p:blipFill>
        <p:spPr bwMode="auto">
          <a:xfrm>
            <a:off x="755650" y="2492375"/>
            <a:ext cx="7491413"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The Model</a:t>
            </a:r>
          </a:p>
        </p:txBody>
      </p:sp>
      <p:sp>
        <p:nvSpPr>
          <p:cNvPr id="3" name="Content Placeholder 2"/>
          <p:cNvSpPr>
            <a:spLocks noGrp="1"/>
          </p:cNvSpPr>
          <p:nvPr>
            <p:ph sz="quarter" idx="1"/>
          </p:nvPr>
        </p:nvSpPr>
        <p:spPr/>
        <p:txBody>
          <a:bodyPr rtlCol="0">
            <a:normAutofit fontScale="85000" lnSpcReduction="10000"/>
          </a:bodyPr>
          <a:lstStyle/>
          <a:p>
            <a:pPr eaLnBrk="1" fontAlgn="auto" hangingPunct="1">
              <a:lnSpc>
                <a:spcPct val="150000"/>
              </a:lnSpc>
              <a:spcAft>
                <a:spcPts val="0"/>
              </a:spcAft>
              <a:defRPr/>
            </a:pPr>
            <a:r>
              <a:rPr lang="en-US" sz="2400" dirty="0" smtClean="0"/>
              <a:t>In MVC, the model is the code that carries out some task. </a:t>
            </a:r>
          </a:p>
          <a:p>
            <a:pPr eaLnBrk="1" fontAlgn="auto" hangingPunct="1">
              <a:lnSpc>
                <a:spcPct val="150000"/>
              </a:lnSpc>
              <a:spcAft>
                <a:spcPts val="0"/>
              </a:spcAft>
              <a:defRPr/>
            </a:pPr>
            <a:r>
              <a:rPr lang="en-US" sz="2400" dirty="0" smtClean="0"/>
              <a:t>It is built with no necessary concern for how it will "look and feel" when presented to the user. </a:t>
            </a:r>
          </a:p>
          <a:p>
            <a:pPr eaLnBrk="1" fontAlgn="auto" hangingPunct="1">
              <a:lnSpc>
                <a:spcPct val="150000"/>
              </a:lnSpc>
              <a:spcAft>
                <a:spcPts val="0"/>
              </a:spcAft>
              <a:defRPr/>
            </a:pPr>
            <a:r>
              <a:rPr lang="en-US" sz="2400" dirty="0" smtClean="0"/>
              <a:t>A model is an object representing data or even activity, e.g. a database table or even some plant-floor production-machine process. </a:t>
            </a:r>
          </a:p>
          <a:p>
            <a:pPr eaLnBrk="1" fontAlgn="auto" hangingPunct="1">
              <a:lnSpc>
                <a:spcPct val="150000"/>
              </a:lnSpc>
              <a:spcAft>
                <a:spcPts val="0"/>
              </a:spcAft>
              <a:defRPr/>
            </a:pPr>
            <a:r>
              <a:rPr lang="en-US" sz="2400" dirty="0" smtClean="0"/>
              <a:t>The model </a:t>
            </a:r>
          </a:p>
          <a:p>
            <a:pPr lvl="1">
              <a:lnSpc>
                <a:spcPct val="150000"/>
              </a:lnSpc>
              <a:buFont typeface="Arial" charset="0"/>
              <a:buChar char="–"/>
              <a:defRPr/>
            </a:pPr>
            <a:r>
              <a:rPr lang="en-US" sz="2000" dirty="0" smtClean="0"/>
              <a:t>manages the behavior and data of the application domain,</a:t>
            </a:r>
          </a:p>
          <a:p>
            <a:pPr lvl="1">
              <a:lnSpc>
                <a:spcPct val="150000"/>
              </a:lnSpc>
              <a:buFont typeface="Arial" charset="0"/>
              <a:buChar char="–"/>
              <a:defRPr/>
            </a:pPr>
            <a:r>
              <a:rPr lang="en-US" sz="2000" dirty="0" smtClean="0"/>
              <a:t>responds to requests for data about its state and </a:t>
            </a:r>
          </a:p>
          <a:p>
            <a:pPr lvl="1">
              <a:lnSpc>
                <a:spcPct val="150000"/>
              </a:lnSpc>
              <a:buFont typeface="Arial" charset="0"/>
              <a:buChar char="–"/>
              <a:defRPr/>
            </a:pPr>
            <a:r>
              <a:rPr lang="en-US" sz="2000" dirty="0" smtClean="0"/>
              <a:t>responds to instructions to change state (of data). </a:t>
            </a: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The Model</a:t>
            </a:r>
          </a:p>
        </p:txBody>
      </p:sp>
      <p:sp>
        <p:nvSpPr>
          <p:cNvPr id="3" name="Content Placeholder 2"/>
          <p:cNvSpPr>
            <a:spLocks noGrp="1"/>
          </p:cNvSpPr>
          <p:nvPr>
            <p:ph sz="quarter" idx="1"/>
          </p:nvPr>
        </p:nvSpPr>
        <p:spPr/>
        <p:txBody>
          <a:bodyPr rtlCol="0">
            <a:normAutofit/>
          </a:bodyPr>
          <a:lstStyle/>
          <a:p>
            <a:pPr>
              <a:buFont typeface="Arial" charset="0"/>
              <a:buChar char="•"/>
              <a:defRPr/>
            </a:pPr>
            <a:r>
              <a:rPr lang="en-US" sz="2400" dirty="0" smtClean="0"/>
              <a:t>The model often represents enterprise data and the </a:t>
            </a:r>
            <a:r>
              <a:rPr lang="en-US" sz="2400" dirty="0" smtClean="0"/>
              <a:t>domain </a:t>
            </a:r>
            <a:r>
              <a:rPr lang="en-US" sz="2400" dirty="0" smtClean="0"/>
              <a:t>rules that govern access to and updates of this data. </a:t>
            </a:r>
          </a:p>
          <a:p>
            <a:pPr>
              <a:buFont typeface="Arial" charset="0"/>
              <a:buChar char="•"/>
              <a:defRPr/>
            </a:pPr>
            <a:endParaRPr lang="en-US" sz="2400" dirty="0" smtClean="0"/>
          </a:p>
          <a:p>
            <a:pPr>
              <a:buFont typeface="Arial" charset="0"/>
              <a:buChar char="•"/>
              <a:defRPr/>
            </a:pPr>
            <a:r>
              <a:rPr lang="en-US" sz="2400" dirty="0" smtClean="0"/>
              <a:t>Often the model serves as a software approximation to a real-world process, so simple real-world modeling techniques apply when defining the model. </a:t>
            </a:r>
          </a:p>
          <a:p>
            <a:pPr>
              <a:buFont typeface="Arial" charset="0"/>
              <a:buChar char="•"/>
              <a:defRPr/>
            </a:pPr>
            <a:endParaRPr lang="en-US" sz="2400" dirty="0" smtClean="0"/>
          </a:p>
          <a:p>
            <a:pPr>
              <a:buFont typeface="Arial" charset="0"/>
              <a:buChar char="•"/>
              <a:defRPr/>
            </a:pPr>
            <a:r>
              <a:rPr lang="en-US" sz="2400" dirty="0" smtClean="0"/>
              <a:t>The model is the piece that represents the state and low-level behavior of the component. It manages the state and conducts all transformations on that state.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The Model</a:t>
            </a:r>
          </a:p>
        </p:txBody>
      </p:sp>
      <p:sp>
        <p:nvSpPr>
          <p:cNvPr id="3" name="Content Placeholder 2"/>
          <p:cNvSpPr>
            <a:spLocks noGrp="1"/>
          </p:cNvSpPr>
          <p:nvPr>
            <p:ph sz="quarter" idx="1"/>
          </p:nvPr>
        </p:nvSpPr>
        <p:spPr/>
        <p:txBody>
          <a:bodyPr rtlCol="0">
            <a:normAutofit lnSpcReduction="10000"/>
          </a:bodyPr>
          <a:lstStyle/>
          <a:p>
            <a:pPr>
              <a:buFont typeface="Arial" charset="0"/>
              <a:buChar char="•"/>
              <a:defRPr/>
            </a:pPr>
            <a:r>
              <a:rPr lang="en-US" dirty="0" smtClean="0"/>
              <a:t>The model has no specific knowledge of either </a:t>
            </a:r>
          </a:p>
          <a:p>
            <a:pPr lvl="1">
              <a:buFont typeface="Arial" charset="0"/>
              <a:buChar char="–"/>
              <a:defRPr/>
            </a:pPr>
            <a:r>
              <a:rPr lang="en-US" dirty="0" smtClean="0"/>
              <a:t>its controllers or </a:t>
            </a:r>
          </a:p>
          <a:p>
            <a:pPr lvl="1">
              <a:buFont typeface="Arial" charset="0"/>
              <a:buChar char="–"/>
              <a:defRPr/>
            </a:pPr>
            <a:r>
              <a:rPr lang="en-US" dirty="0" smtClean="0"/>
              <a:t>its views. </a:t>
            </a:r>
          </a:p>
          <a:p>
            <a:pPr>
              <a:buFont typeface="Arial" charset="0"/>
              <a:buChar char="•"/>
              <a:defRPr/>
            </a:pPr>
            <a:r>
              <a:rPr lang="en-US" dirty="0" smtClean="0"/>
              <a:t>However, a model must be able to "</a:t>
            </a:r>
            <a:r>
              <a:rPr lang="en-US" i="1" dirty="0" smtClean="0"/>
              <a:t>register</a:t>
            </a:r>
            <a:r>
              <a:rPr lang="en-US" dirty="0" smtClean="0"/>
              <a:t>" views and it must be able to "</a:t>
            </a:r>
            <a:r>
              <a:rPr lang="en-US" i="1" dirty="0" smtClean="0"/>
              <a:t>notify</a:t>
            </a:r>
            <a:r>
              <a:rPr lang="en-US" dirty="0" smtClean="0"/>
              <a:t>" all of its registered views when any of its functions cause its state to be changed. </a:t>
            </a:r>
          </a:p>
          <a:p>
            <a:pPr>
              <a:buFont typeface="Arial" charset="0"/>
              <a:buChar char="•"/>
              <a:defRPr/>
            </a:pPr>
            <a:r>
              <a:rPr lang="en-US" dirty="0" smtClean="0"/>
              <a:t>The system itself maintains links between model and views and notifies the views when the model changes state. The view is the piece that manages the visual display of the state represented by the model.</a:t>
            </a:r>
          </a:p>
          <a:p>
            <a:pPr>
              <a:buFont typeface="Arial" charset="0"/>
              <a:buChar char="•"/>
              <a:defRPr/>
            </a:pPr>
            <a:r>
              <a:rPr lang="en-US" dirty="0" smtClean="0">
                <a:solidFill>
                  <a:srgbClr val="FF0000"/>
                </a:solidFill>
              </a:rPr>
              <a:t>A model can be associated with more than one view.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The Model</a:t>
            </a:r>
          </a:p>
        </p:txBody>
      </p:sp>
      <p:sp>
        <p:nvSpPr>
          <p:cNvPr id="3" name="Content Placeholder 2"/>
          <p:cNvSpPr>
            <a:spLocks noGrp="1"/>
          </p:cNvSpPr>
          <p:nvPr>
            <p:ph sz="quarter" idx="1"/>
          </p:nvPr>
        </p:nvSpPr>
        <p:spPr>
          <a:xfrm>
            <a:off x="304800" y="1447800"/>
            <a:ext cx="8610600" cy="5410200"/>
          </a:xfrm>
        </p:spPr>
        <p:txBody>
          <a:bodyPr rtlCol="0">
            <a:normAutofit lnSpcReduction="10000"/>
          </a:bodyPr>
          <a:lstStyle/>
          <a:p>
            <a:pPr>
              <a:buFont typeface="Arial" charset="0"/>
              <a:buChar char="•"/>
              <a:defRPr/>
            </a:pPr>
            <a:r>
              <a:rPr lang="en-US" dirty="0" smtClean="0"/>
              <a:t>Note that the model may not necessarily have a persistent data store (database)</a:t>
            </a:r>
          </a:p>
          <a:p>
            <a:pPr eaLnBrk="1" fontAlgn="auto" hangingPunct="1">
              <a:spcAft>
                <a:spcPts val="0"/>
              </a:spcAft>
              <a:defRPr/>
            </a:pPr>
            <a:r>
              <a:rPr lang="en-US" dirty="0" smtClean="0"/>
              <a:t>It has a purely functional interface, meaning that it has a set of public functions that can be used to achieve all of its functionality. </a:t>
            </a:r>
          </a:p>
          <a:p>
            <a:pPr eaLnBrk="1" fontAlgn="auto" hangingPunct="1">
              <a:spcAft>
                <a:spcPts val="0"/>
              </a:spcAft>
              <a:defRPr/>
            </a:pPr>
            <a:r>
              <a:rPr lang="en-US" dirty="0" smtClean="0"/>
              <a:t>Some of the functions are query methods that permit a "user" to get information about the current state of the model. Others are </a:t>
            </a:r>
            <a:r>
              <a:rPr lang="en-US" dirty="0" err="1" smtClean="0"/>
              <a:t>mutator</a:t>
            </a:r>
            <a:r>
              <a:rPr lang="en-US" dirty="0" smtClean="0"/>
              <a:t> methods that permit the state to be modified. </a:t>
            </a:r>
          </a:p>
          <a:p>
            <a:pPr lvl="1" eaLnBrk="1" fontAlgn="auto" hangingPunct="1">
              <a:spcAft>
                <a:spcPts val="0"/>
              </a:spcAft>
              <a:buFont typeface="Arial" pitchFamily="34" charset="0"/>
              <a:buChar char="•"/>
              <a:defRPr/>
            </a:pPr>
            <a:r>
              <a:rPr lang="en-US" dirty="0" smtClean="0"/>
              <a:t>Query</a:t>
            </a:r>
          </a:p>
          <a:p>
            <a:pPr lvl="2">
              <a:buFont typeface="Arial" pitchFamily="34" charset="0"/>
              <a:buChar char="•"/>
              <a:defRPr/>
            </a:pPr>
            <a:r>
              <a:rPr lang="en-US" dirty="0" err="1" smtClean="0"/>
              <a:t>setTemperature</a:t>
            </a:r>
            <a:r>
              <a:rPr lang="en-US" dirty="0" smtClean="0"/>
              <a:t>(temp) and </a:t>
            </a:r>
            <a:r>
              <a:rPr lang="en-US" dirty="0" err="1" smtClean="0"/>
              <a:t>getTemperature</a:t>
            </a:r>
            <a:r>
              <a:rPr lang="en-US" dirty="0" smtClean="0"/>
              <a:t>() – Temperature Model</a:t>
            </a:r>
          </a:p>
          <a:p>
            <a:pPr lvl="1" eaLnBrk="1" fontAlgn="auto" hangingPunct="1">
              <a:spcAft>
                <a:spcPts val="0"/>
              </a:spcAft>
              <a:buFont typeface="Arial" pitchFamily="34" charset="0"/>
              <a:buChar char="•"/>
              <a:defRPr/>
            </a:pPr>
            <a:r>
              <a:rPr lang="en-US" dirty="0" err="1" smtClean="0"/>
              <a:t>Mutator</a:t>
            </a:r>
            <a:endParaRPr lang="en-US" dirty="0" smtClean="0"/>
          </a:p>
          <a:p>
            <a:pPr lvl="2">
              <a:buFont typeface="Arial" pitchFamily="34" charset="0"/>
              <a:buChar char="•"/>
              <a:defRPr/>
            </a:pPr>
            <a:r>
              <a:rPr lang="en-US" dirty="0" err="1" smtClean="0"/>
              <a:t>addItem</a:t>
            </a:r>
            <a:r>
              <a:rPr lang="en-US" dirty="0" smtClean="0"/>
              <a:t>(item, category), </a:t>
            </a:r>
            <a:r>
              <a:rPr lang="en-US" dirty="0" err="1" smtClean="0"/>
              <a:t>setScore</a:t>
            </a:r>
            <a:r>
              <a:rPr lang="en-US" dirty="0" smtClean="0"/>
              <a:t>(item, student, score)… - </a:t>
            </a:r>
            <a:r>
              <a:rPr lang="en-US" dirty="0" err="1" smtClean="0"/>
              <a:t>Gradebook</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model/Book.php</a:t>
            </a:r>
          </a:p>
        </p:txBody>
      </p:sp>
      <p:sp>
        <p:nvSpPr>
          <p:cNvPr id="4" name="Content Placeholder 3"/>
          <p:cNvSpPr>
            <a:spLocks noGrp="1"/>
          </p:cNvSpPr>
          <p:nvPr>
            <p:ph sz="quarter" idx="1"/>
          </p:nvPr>
        </p:nvSpPr>
        <p:spPr>
          <a:xfrm>
            <a:off x="304800" y="1857364"/>
            <a:ext cx="8610600" cy="4929222"/>
          </a:xfrm>
        </p:spPr>
        <p:txBody>
          <a:bodyPr>
            <a:normAutofit fontScale="77500" lnSpcReduction="20000"/>
          </a:bodyPr>
          <a:lstStyle/>
          <a:p>
            <a:pPr>
              <a:buNone/>
            </a:pPr>
            <a:r>
              <a:rPr kumimoji="1" lang="en-US" dirty="0" smtClean="0">
                <a:latin typeface="Courier New" pitchFamily="49" charset="0"/>
                <a:ea typeface="ＭＳ Ｐゴシック" charset="-128"/>
                <a:cs typeface="Courier New" pitchFamily="49" charset="0"/>
              </a:rPr>
              <a:t>&lt;?</a:t>
            </a:r>
            <a:r>
              <a:rPr kumimoji="1" lang="en-US" dirty="0" err="1" smtClean="0">
                <a:latin typeface="Courier New" pitchFamily="49" charset="0"/>
                <a:ea typeface="ＭＳ Ｐゴシック" charset="-128"/>
                <a:cs typeface="Courier New" pitchFamily="49" charset="0"/>
              </a:rPr>
              <a:t>php</a:t>
            </a:r>
            <a:endParaRPr kumimoji="1" lang="en-US" dirty="0" smtClean="0">
              <a:latin typeface="Courier New" pitchFamily="49" charset="0"/>
              <a:ea typeface="ＭＳ Ｐゴシック" charset="-128"/>
              <a:cs typeface="Courier New" pitchFamily="49" charset="0"/>
            </a:endParaRPr>
          </a:p>
          <a:p>
            <a:pPr>
              <a:buNone/>
            </a:pPr>
            <a:r>
              <a:rPr kumimoji="1" lang="en-US" dirty="0" smtClean="0">
                <a:latin typeface="Courier New" pitchFamily="49" charset="0"/>
                <a:ea typeface="ＭＳ Ｐゴシック" charset="-128"/>
                <a:cs typeface="Courier New" pitchFamily="49" charset="0"/>
              </a:rPr>
              <a:t>class Book {</a:t>
            </a:r>
          </a:p>
          <a:p>
            <a:pPr>
              <a:buNone/>
            </a:pPr>
            <a:r>
              <a:rPr kumimoji="1" lang="en-US" dirty="0" smtClean="0">
                <a:latin typeface="Courier New" pitchFamily="49" charset="0"/>
                <a:ea typeface="ＭＳ Ｐゴシック" charset="-128"/>
                <a:cs typeface="Courier New" pitchFamily="49" charset="0"/>
              </a:rPr>
              <a:t>    public $title;</a:t>
            </a:r>
          </a:p>
          <a:p>
            <a:pPr>
              <a:buNone/>
            </a:pPr>
            <a:r>
              <a:rPr kumimoji="1" lang="en-US" dirty="0" smtClean="0">
                <a:latin typeface="Courier New" pitchFamily="49" charset="0"/>
                <a:ea typeface="ＭＳ Ｐゴシック" charset="-128"/>
                <a:cs typeface="Courier New" pitchFamily="49" charset="0"/>
              </a:rPr>
              <a:t>    public $author;</a:t>
            </a:r>
          </a:p>
          <a:p>
            <a:pPr>
              <a:buNone/>
            </a:pPr>
            <a:r>
              <a:rPr kumimoji="1" lang="en-US" dirty="0" smtClean="0">
                <a:latin typeface="Courier New" pitchFamily="49" charset="0"/>
                <a:ea typeface="ＭＳ Ｐゴシック" charset="-128"/>
                <a:cs typeface="Courier New" pitchFamily="49" charset="0"/>
              </a:rPr>
              <a:t>    public $description;</a:t>
            </a:r>
          </a:p>
          <a:p>
            <a:pPr>
              <a:buNone/>
            </a:pPr>
            <a:endParaRPr kumimoji="1" lang="en-US" dirty="0" smtClean="0">
              <a:latin typeface="Courier New" pitchFamily="49" charset="0"/>
              <a:ea typeface="ＭＳ Ｐゴシック" charset="-128"/>
              <a:cs typeface="Courier New" pitchFamily="49" charset="0"/>
            </a:endParaRPr>
          </a:p>
          <a:p>
            <a:pPr>
              <a:buNone/>
            </a:pPr>
            <a:r>
              <a:rPr kumimoji="1" lang="en-US" dirty="0" smtClean="0">
                <a:latin typeface="Courier New" pitchFamily="49" charset="0"/>
                <a:ea typeface="ＭＳ Ｐゴシック" charset="-128"/>
                <a:cs typeface="Courier New" pitchFamily="49" charset="0"/>
              </a:rPr>
              <a:t>    public function __construct($title, $author, $description)</a:t>
            </a:r>
          </a:p>
          <a:p>
            <a:pPr>
              <a:buNone/>
            </a:pPr>
            <a:r>
              <a:rPr kumimoji="1" lang="en-US" dirty="0" smtClean="0">
                <a:latin typeface="Courier New" pitchFamily="49" charset="0"/>
                <a:ea typeface="ＭＳ Ｐゴシック" charset="-128"/>
                <a:cs typeface="Courier New" pitchFamily="49" charset="0"/>
              </a:rPr>
              <a:t>    {</a:t>
            </a:r>
          </a:p>
          <a:p>
            <a:pPr>
              <a:buNone/>
            </a:pPr>
            <a:r>
              <a:rPr kumimoji="1" lang="en-US" dirty="0" smtClean="0">
                <a:latin typeface="Courier New" pitchFamily="49" charset="0"/>
                <a:ea typeface="ＭＳ Ｐゴシック" charset="-128"/>
                <a:cs typeface="Courier New" pitchFamily="49" charset="0"/>
              </a:rPr>
              <a:t>        $this-&gt;title = $title;</a:t>
            </a:r>
          </a:p>
          <a:p>
            <a:pPr>
              <a:buNone/>
            </a:pPr>
            <a:r>
              <a:rPr kumimoji="1" lang="en-US" dirty="0" smtClean="0">
                <a:latin typeface="Courier New" pitchFamily="49" charset="0"/>
                <a:ea typeface="ＭＳ Ｐゴシック" charset="-128"/>
                <a:cs typeface="Courier New" pitchFamily="49" charset="0"/>
              </a:rPr>
              <a:t>        $this-&gt;author = $author;</a:t>
            </a:r>
          </a:p>
          <a:p>
            <a:pPr>
              <a:buNone/>
            </a:pPr>
            <a:r>
              <a:rPr kumimoji="1" lang="en-US" dirty="0" smtClean="0">
                <a:latin typeface="Courier New" pitchFamily="49" charset="0"/>
                <a:ea typeface="ＭＳ Ｐゴシック" charset="-128"/>
                <a:cs typeface="Courier New" pitchFamily="49" charset="0"/>
              </a:rPr>
              <a:t>        $this-&gt;description = $description;</a:t>
            </a:r>
          </a:p>
          <a:p>
            <a:pPr>
              <a:buNone/>
            </a:pPr>
            <a:r>
              <a:rPr kumimoji="1" lang="en-US" dirty="0" smtClean="0">
                <a:latin typeface="Courier New" pitchFamily="49" charset="0"/>
                <a:ea typeface="ＭＳ Ｐゴシック" charset="-128"/>
                <a:cs typeface="Courier New" pitchFamily="49" charset="0"/>
              </a:rPr>
              <a:t>    }</a:t>
            </a:r>
          </a:p>
          <a:p>
            <a:pPr>
              <a:buNone/>
            </a:pPr>
            <a:r>
              <a:rPr kumimoji="1" lang="en-US" dirty="0" smtClean="0">
                <a:latin typeface="Courier New" pitchFamily="49" charset="0"/>
                <a:ea typeface="ＭＳ Ｐゴシック" charset="-128"/>
                <a:cs typeface="Courier New" pitchFamily="49" charset="0"/>
              </a:rPr>
              <a:t>}</a:t>
            </a:r>
          </a:p>
          <a:p>
            <a:pPr>
              <a:buNone/>
            </a:pPr>
            <a:r>
              <a:rPr kumimoji="1" lang="en-US" dirty="0" smtClean="0">
                <a:latin typeface="Courier New" pitchFamily="49" charset="0"/>
                <a:ea typeface="ＭＳ Ｐゴシック" charset="-128"/>
                <a:cs typeface="Courier New" pitchFamily="49" charset="0"/>
              </a:rPr>
              <a:t>?&gt;</a:t>
            </a:r>
          </a:p>
          <a:p>
            <a:pPr>
              <a:buNone/>
            </a:pPr>
            <a:endParaRPr lang="en-GB" dirty="0"/>
          </a:p>
        </p:txBody>
      </p:sp>
      <p:sp>
        <p:nvSpPr>
          <p:cNvPr id="5" name="TextBox 4"/>
          <p:cNvSpPr txBox="1"/>
          <p:nvPr/>
        </p:nvSpPr>
        <p:spPr>
          <a:xfrm>
            <a:off x="428596" y="1214422"/>
            <a:ext cx="6500858" cy="369332"/>
          </a:xfrm>
          <a:prstGeom prst="rect">
            <a:avLst/>
          </a:prstGeom>
          <a:noFill/>
        </p:spPr>
        <p:txBody>
          <a:bodyPr wrap="square" rtlCol="0">
            <a:spAutoFit/>
          </a:bodyPr>
          <a:lstStyle/>
          <a:p>
            <a:r>
              <a:rPr lang="en-GB" dirty="0" smtClean="0"/>
              <a:t>Define a class that represents a Book</a:t>
            </a: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model/Model.php</a:t>
            </a:r>
          </a:p>
        </p:txBody>
      </p:sp>
      <p:sp>
        <p:nvSpPr>
          <p:cNvPr id="4" name="Content Placeholder 3"/>
          <p:cNvSpPr>
            <a:spLocks noGrp="1"/>
          </p:cNvSpPr>
          <p:nvPr>
            <p:ph sz="quarter" idx="1"/>
          </p:nvPr>
        </p:nvSpPr>
        <p:spPr>
          <a:xfrm>
            <a:off x="304800" y="1162072"/>
            <a:ext cx="8610600" cy="5695928"/>
          </a:xfrm>
        </p:spPr>
        <p:txBody>
          <a:bodyPr>
            <a:noAutofit/>
          </a:bodyPr>
          <a:lstStyle/>
          <a:p>
            <a:pPr>
              <a:spcBef>
                <a:spcPts val="0"/>
              </a:spcBef>
              <a:buNone/>
            </a:pPr>
            <a:r>
              <a:rPr kumimoji="1" lang="en-US" sz="1500" dirty="0" smtClean="0">
                <a:latin typeface="Courier New" pitchFamily="49" charset="0"/>
                <a:ea typeface="ＭＳ Ｐゴシック" charset="-128"/>
                <a:cs typeface="Courier New" pitchFamily="49" charset="0"/>
              </a:rPr>
              <a:t>&lt;?</a:t>
            </a:r>
            <a:r>
              <a:rPr kumimoji="1" lang="en-US" sz="1500" dirty="0" err="1" smtClean="0">
                <a:latin typeface="Courier New" pitchFamily="49" charset="0"/>
                <a:ea typeface="ＭＳ Ｐゴシック" charset="-128"/>
                <a:cs typeface="Courier New" pitchFamily="49" charset="0"/>
              </a:rPr>
              <a:t>php</a:t>
            </a:r>
            <a:endParaRPr kumimoji="1" lang="en-US" sz="1500" dirty="0" smtClean="0">
              <a:latin typeface="Courier New" pitchFamily="49" charset="0"/>
              <a:ea typeface="ＭＳ Ｐゴシック" charset="-128"/>
              <a:cs typeface="Courier New" pitchFamily="49" charset="0"/>
            </a:endParaRPr>
          </a:p>
          <a:p>
            <a:pPr>
              <a:spcBef>
                <a:spcPts val="0"/>
              </a:spcBef>
              <a:buNone/>
            </a:pPr>
            <a:r>
              <a:rPr kumimoji="1" lang="en-US" sz="1500" dirty="0" err="1" smtClean="0">
                <a:latin typeface="Courier New" pitchFamily="49" charset="0"/>
                <a:ea typeface="ＭＳ Ｐゴシック" charset="-128"/>
                <a:cs typeface="Courier New" pitchFamily="49" charset="0"/>
              </a:rPr>
              <a:t>include_once</a:t>
            </a:r>
            <a:r>
              <a:rPr kumimoji="1" lang="en-US" sz="1500" dirty="0" smtClean="0">
                <a:latin typeface="Courier New" pitchFamily="49" charset="0"/>
                <a:ea typeface="ＭＳ Ｐゴシック" charset="-128"/>
                <a:cs typeface="Courier New" pitchFamily="49" charset="0"/>
              </a:rPr>
              <a:t>("model/Book.php");</a:t>
            </a:r>
          </a:p>
          <a:p>
            <a:pPr>
              <a:spcBef>
                <a:spcPts val="0"/>
              </a:spcBef>
              <a:buNone/>
            </a:pPr>
            <a:r>
              <a:rPr kumimoji="1" lang="en-US" sz="1500" dirty="0" smtClean="0">
                <a:latin typeface="Courier New" pitchFamily="49" charset="0"/>
                <a:ea typeface="ＭＳ Ｐゴシック" charset="-128"/>
                <a:cs typeface="Courier New" pitchFamily="49" charset="0"/>
              </a:rPr>
              <a:t>class Model {</a:t>
            </a:r>
          </a:p>
          <a:p>
            <a:pPr>
              <a:spcBef>
                <a:spcPts val="0"/>
              </a:spcBef>
              <a:buNone/>
            </a:pPr>
            <a:r>
              <a:rPr kumimoji="1" lang="en-US" sz="1500" dirty="0" smtClean="0">
                <a:latin typeface="Courier New" pitchFamily="49" charset="0"/>
                <a:ea typeface="ＭＳ Ｐゴシック" charset="-128"/>
                <a:cs typeface="Courier New" pitchFamily="49" charset="0"/>
              </a:rPr>
              <a:t>    public function </a:t>
            </a:r>
            <a:r>
              <a:rPr kumimoji="1" lang="en-US" sz="1500" dirty="0" err="1" smtClean="0">
                <a:latin typeface="Courier New" pitchFamily="49" charset="0"/>
                <a:ea typeface="ＭＳ Ｐゴシック" charset="-128"/>
                <a:cs typeface="Courier New" pitchFamily="49" charset="0"/>
              </a:rPr>
              <a:t>getBookList</a:t>
            </a:r>
            <a:r>
              <a:rPr kumimoji="1" lang="en-US" sz="1500" dirty="0" smtClean="0">
                <a:latin typeface="Courier New" pitchFamily="49" charset="0"/>
                <a:ea typeface="ＭＳ Ｐゴシック" charset="-128"/>
                <a:cs typeface="Courier New" pitchFamily="49" charset="0"/>
              </a:rPr>
              <a:t>()</a:t>
            </a:r>
          </a:p>
          <a:p>
            <a:pPr>
              <a:spcBef>
                <a:spcPts val="0"/>
              </a:spcBef>
              <a:buNone/>
            </a:pPr>
            <a:r>
              <a:rPr kumimoji="1" lang="en-US" sz="1500" dirty="0" smtClean="0">
                <a:latin typeface="Courier New" pitchFamily="49" charset="0"/>
                <a:ea typeface="ＭＳ Ｐゴシック" charset="-128"/>
                <a:cs typeface="Courier New" pitchFamily="49" charset="0"/>
              </a:rPr>
              <a:t>    {</a:t>
            </a:r>
          </a:p>
          <a:p>
            <a:pPr>
              <a:spcBef>
                <a:spcPts val="0"/>
              </a:spcBef>
              <a:buNone/>
            </a:pPr>
            <a:r>
              <a:rPr kumimoji="1" lang="en-US" sz="1500" dirty="0" smtClean="0">
                <a:solidFill>
                  <a:srgbClr val="7030A0"/>
                </a:solidFill>
                <a:latin typeface="Courier New" pitchFamily="49" charset="0"/>
                <a:ea typeface="ＭＳ Ｐゴシック" charset="-128"/>
                <a:cs typeface="Courier New" pitchFamily="49" charset="0"/>
              </a:rPr>
              <a:t>      // here goes some hardcoded values to simulate the database</a:t>
            </a:r>
          </a:p>
          <a:p>
            <a:pPr>
              <a:spcBef>
                <a:spcPts val="0"/>
              </a:spcBef>
              <a:buNone/>
            </a:pPr>
            <a:r>
              <a:rPr kumimoji="1" lang="en-US" sz="1500" dirty="0" smtClean="0">
                <a:latin typeface="Courier New" pitchFamily="49" charset="0"/>
                <a:ea typeface="ＭＳ Ｐゴシック" charset="-128"/>
                <a:cs typeface="Courier New" pitchFamily="49" charset="0"/>
              </a:rPr>
              <a:t>      return array("Jungle Book" =&gt; new Book("Jungle Book", "R. Kipling", 					“A classic book."),</a:t>
            </a:r>
          </a:p>
          <a:p>
            <a:pPr>
              <a:spcBef>
                <a:spcPts val="0"/>
              </a:spcBef>
              <a:buNone/>
            </a:pPr>
            <a:r>
              <a:rPr kumimoji="1" lang="en-US" sz="1500" dirty="0" smtClean="0">
                <a:latin typeface="Courier New" pitchFamily="49" charset="0"/>
                <a:ea typeface="ＭＳ Ｐゴシック" charset="-128"/>
                <a:cs typeface="Courier New" pitchFamily="49" charset="0"/>
              </a:rPr>
              <a:t>      		"Moonwalker" =&gt; new Book("Moonwalker", "J. Walker", ""),</a:t>
            </a:r>
          </a:p>
          <a:p>
            <a:pPr>
              <a:spcBef>
                <a:spcPts val="0"/>
              </a:spcBef>
              <a:buNone/>
            </a:pPr>
            <a:r>
              <a:rPr kumimoji="1" lang="en-US" sz="1500" dirty="0" smtClean="0">
                <a:latin typeface="Courier New" pitchFamily="49" charset="0"/>
                <a:ea typeface="ＭＳ Ｐゴシック" charset="-128"/>
                <a:cs typeface="Courier New" pitchFamily="49" charset="0"/>
              </a:rPr>
              <a:t>      		"PHP" =&gt; new Book("PHP", “Pearson", "")</a:t>
            </a:r>
          </a:p>
          <a:p>
            <a:pPr>
              <a:spcBef>
                <a:spcPts val="0"/>
              </a:spcBef>
              <a:buNone/>
            </a:pPr>
            <a:r>
              <a:rPr kumimoji="1" lang="en-US" sz="1500" dirty="0" smtClean="0">
                <a:latin typeface="Courier New" pitchFamily="49" charset="0"/>
                <a:ea typeface="ＭＳ Ｐゴシック" charset="-128"/>
                <a:cs typeface="Courier New" pitchFamily="49" charset="0"/>
              </a:rPr>
              <a:t>      );</a:t>
            </a:r>
          </a:p>
          <a:p>
            <a:pPr>
              <a:spcBef>
                <a:spcPts val="0"/>
              </a:spcBef>
              <a:buNone/>
            </a:pPr>
            <a:r>
              <a:rPr kumimoji="1" lang="en-US" sz="1500" dirty="0" smtClean="0">
                <a:latin typeface="Courier New" pitchFamily="49" charset="0"/>
                <a:ea typeface="ＭＳ Ｐゴシック" charset="-128"/>
                <a:cs typeface="Courier New" pitchFamily="49" charset="0"/>
              </a:rPr>
              <a:t>    }</a:t>
            </a:r>
          </a:p>
          <a:p>
            <a:pPr>
              <a:spcBef>
                <a:spcPts val="0"/>
              </a:spcBef>
              <a:buNone/>
            </a:pPr>
            <a:r>
              <a:rPr kumimoji="1" lang="en-US" sz="1500" dirty="0" smtClean="0">
                <a:latin typeface="Courier New" pitchFamily="49" charset="0"/>
                <a:ea typeface="ＭＳ Ｐゴシック" charset="-128"/>
                <a:cs typeface="Courier New" pitchFamily="49" charset="0"/>
              </a:rPr>
              <a:t>    public function </a:t>
            </a:r>
            <a:r>
              <a:rPr kumimoji="1" lang="en-US" sz="1500" dirty="0" err="1" smtClean="0">
                <a:latin typeface="Courier New" pitchFamily="49" charset="0"/>
                <a:ea typeface="ＭＳ Ｐゴシック" charset="-128"/>
                <a:cs typeface="Courier New" pitchFamily="49" charset="0"/>
              </a:rPr>
              <a:t>getBook</a:t>
            </a:r>
            <a:r>
              <a:rPr kumimoji="1" lang="en-US" sz="1500" dirty="0" smtClean="0">
                <a:latin typeface="Courier New" pitchFamily="49" charset="0"/>
                <a:ea typeface="ＭＳ Ｐゴシック" charset="-128"/>
                <a:cs typeface="Courier New" pitchFamily="49" charset="0"/>
              </a:rPr>
              <a:t>($title)</a:t>
            </a:r>
          </a:p>
          <a:p>
            <a:pPr>
              <a:spcBef>
                <a:spcPts val="0"/>
              </a:spcBef>
              <a:buNone/>
            </a:pPr>
            <a:r>
              <a:rPr kumimoji="1" lang="en-US" sz="1500" dirty="0" smtClean="0">
                <a:latin typeface="Courier New" pitchFamily="49" charset="0"/>
                <a:ea typeface="ＭＳ Ｐゴシック" charset="-128"/>
                <a:cs typeface="Courier New" pitchFamily="49" charset="0"/>
              </a:rPr>
              <a:t>    {</a:t>
            </a:r>
          </a:p>
          <a:p>
            <a:pPr>
              <a:spcBef>
                <a:spcPts val="0"/>
              </a:spcBef>
              <a:buNone/>
            </a:pPr>
            <a:r>
              <a:rPr kumimoji="1" lang="en-US" sz="1500" dirty="0" smtClean="0">
                <a:latin typeface="Courier New" pitchFamily="49" charset="0"/>
                <a:ea typeface="ＭＳ Ｐゴシック" charset="-128"/>
                <a:cs typeface="Courier New" pitchFamily="49" charset="0"/>
              </a:rPr>
              <a:t>        // we use the previous function to get all the books </a:t>
            </a:r>
          </a:p>
          <a:p>
            <a:pPr>
              <a:spcBef>
                <a:spcPts val="0"/>
              </a:spcBef>
              <a:buNone/>
            </a:pPr>
            <a:r>
              <a:rPr kumimoji="1" lang="en-US" sz="1500" dirty="0" smtClean="0">
                <a:latin typeface="Courier New" pitchFamily="49" charset="0"/>
                <a:ea typeface="ＭＳ Ｐゴシック" charset="-128"/>
                <a:cs typeface="Courier New" pitchFamily="49" charset="0"/>
              </a:rPr>
              <a:t>        // and then we return the requested one.</a:t>
            </a:r>
          </a:p>
          <a:p>
            <a:pPr>
              <a:spcBef>
                <a:spcPts val="0"/>
              </a:spcBef>
              <a:buNone/>
            </a:pPr>
            <a:r>
              <a:rPr kumimoji="1" lang="en-US" sz="1500" dirty="0" smtClean="0">
                <a:latin typeface="Courier New" pitchFamily="49" charset="0"/>
                <a:ea typeface="ＭＳ Ｐゴシック" charset="-128"/>
                <a:cs typeface="Courier New" pitchFamily="49" charset="0"/>
              </a:rPr>
              <a:t>        // in a real life scenario this will be done through </a:t>
            </a:r>
          </a:p>
          <a:p>
            <a:pPr>
              <a:spcBef>
                <a:spcPts val="0"/>
              </a:spcBef>
              <a:buNone/>
            </a:pPr>
            <a:r>
              <a:rPr kumimoji="1" lang="en-US" sz="1500" dirty="0" smtClean="0">
                <a:latin typeface="Courier New" pitchFamily="49" charset="0"/>
                <a:ea typeface="ＭＳ Ｐゴシック" charset="-128"/>
                <a:cs typeface="Courier New" pitchFamily="49" charset="0"/>
              </a:rPr>
              <a:t>        // a database select command</a:t>
            </a:r>
          </a:p>
          <a:p>
            <a:pPr>
              <a:spcBef>
                <a:spcPts val="0"/>
              </a:spcBef>
              <a:buNone/>
            </a:pPr>
            <a:r>
              <a:rPr kumimoji="1" lang="en-US" sz="1500" dirty="0" smtClean="0">
                <a:latin typeface="Courier New" pitchFamily="49" charset="0"/>
                <a:ea typeface="ＭＳ Ｐゴシック" charset="-128"/>
                <a:cs typeface="Courier New" pitchFamily="49" charset="0"/>
              </a:rPr>
              <a:t>        $</a:t>
            </a:r>
            <a:r>
              <a:rPr kumimoji="1" lang="en-US" sz="1500" dirty="0" err="1" smtClean="0">
                <a:latin typeface="Courier New" pitchFamily="49" charset="0"/>
                <a:ea typeface="ＭＳ Ｐゴシック" charset="-128"/>
                <a:cs typeface="Courier New" pitchFamily="49" charset="0"/>
              </a:rPr>
              <a:t>allBooks</a:t>
            </a:r>
            <a:r>
              <a:rPr kumimoji="1" lang="en-US" sz="1500" dirty="0" smtClean="0">
                <a:latin typeface="Courier New" pitchFamily="49" charset="0"/>
                <a:ea typeface="ＭＳ Ｐゴシック" charset="-128"/>
                <a:cs typeface="Courier New" pitchFamily="49" charset="0"/>
              </a:rPr>
              <a:t> = $this-&gt;</a:t>
            </a:r>
            <a:r>
              <a:rPr kumimoji="1" lang="en-US" sz="1500" dirty="0" err="1" smtClean="0">
                <a:latin typeface="Courier New" pitchFamily="49" charset="0"/>
                <a:ea typeface="ＭＳ Ｐゴシック" charset="-128"/>
                <a:cs typeface="Courier New" pitchFamily="49" charset="0"/>
              </a:rPr>
              <a:t>getBookList</a:t>
            </a:r>
            <a:r>
              <a:rPr kumimoji="1" lang="en-US" sz="1500" dirty="0" smtClean="0">
                <a:latin typeface="Courier New" pitchFamily="49" charset="0"/>
                <a:ea typeface="ＭＳ Ｐゴシック" charset="-128"/>
                <a:cs typeface="Courier New" pitchFamily="49" charset="0"/>
              </a:rPr>
              <a:t>();</a:t>
            </a:r>
          </a:p>
          <a:p>
            <a:pPr>
              <a:spcBef>
                <a:spcPts val="0"/>
              </a:spcBef>
              <a:buNone/>
            </a:pPr>
            <a:r>
              <a:rPr kumimoji="1" lang="en-US" sz="1500" dirty="0" smtClean="0">
                <a:latin typeface="Courier New" pitchFamily="49" charset="0"/>
                <a:ea typeface="ＭＳ Ｐゴシック" charset="-128"/>
                <a:cs typeface="Courier New" pitchFamily="49" charset="0"/>
              </a:rPr>
              <a:t>        return $</a:t>
            </a:r>
            <a:r>
              <a:rPr kumimoji="1" lang="en-US" sz="1500" dirty="0" err="1" smtClean="0">
                <a:latin typeface="Courier New" pitchFamily="49" charset="0"/>
                <a:ea typeface="ＭＳ Ｐゴシック" charset="-128"/>
                <a:cs typeface="Courier New" pitchFamily="49" charset="0"/>
              </a:rPr>
              <a:t>allBooks</a:t>
            </a:r>
            <a:r>
              <a:rPr kumimoji="1" lang="en-US" sz="1500" dirty="0" smtClean="0">
                <a:latin typeface="Courier New" pitchFamily="49" charset="0"/>
                <a:ea typeface="ＭＳ Ｐゴシック" charset="-128"/>
                <a:cs typeface="Courier New" pitchFamily="49" charset="0"/>
              </a:rPr>
              <a:t>[$title];</a:t>
            </a:r>
          </a:p>
          <a:p>
            <a:pPr>
              <a:spcBef>
                <a:spcPts val="0"/>
              </a:spcBef>
              <a:buNone/>
            </a:pPr>
            <a:r>
              <a:rPr kumimoji="1" lang="en-US" sz="1500" dirty="0" smtClean="0">
                <a:latin typeface="Courier New" pitchFamily="49" charset="0"/>
                <a:ea typeface="ＭＳ Ｐゴシック" charset="-128"/>
                <a:cs typeface="Courier New" pitchFamily="49" charset="0"/>
              </a:rPr>
              <a:t>    }</a:t>
            </a:r>
          </a:p>
          <a:p>
            <a:pPr>
              <a:spcBef>
                <a:spcPts val="0"/>
              </a:spcBef>
              <a:buNone/>
            </a:pPr>
            <a:r>
              <a:rPr kumimoji="1" lang="en-US" sz="1500" dirty="0" smtClean="0">
                <a:latin typeface="Courier New" pitchFamily="49" charset="0"/>
                <a:ea typeface="ＭＳ Ｐゴシック" charset="-128"/>
                <a:cs typeface="Courier New" pitchFamily="49" charset="0"/>
              </a:rPr>
              <a:t>}</a:t>
            </a:r>
          </a:p>
          <a:p>
            <a:pPr>
              <a:spcBef>
                <a:spcPts val="0"/>
              </a:spcBef>
              <a:buNone/>
            </a:pPr>
            <a:r>
              <a:rPr kumimoji="1" lang="en-US" sz="1500" dirty="0" smtClean="0">
                <a:latin typeface="Courier New" pitchFamily="49" charset="0"/>
                <a:ea typeface="ＭＳ Ｐゴシック" charset="-128"/>
                <a:cs typeface="Courier New" pitchFamily="49" charset="0"/>
              </a:rPr>
              <a:t>?&gt;</a:t>
            </a:r>
          </a:p>
          <a:p>
            <a:pPr>
              <a:spcBef>
                <a:spcPts val="0"/>
              </a:spcBef>
              <a:buNone/>
            </a:pPr>
            <a:endParaRPr lang="en-GB" sz="1500" dirty="0"/>
          </a:p>
        </p:txBody>
      </p:sp>
      <p:sp>
        <p:nvSpPr>
          <p:cNvPr id="5" name="Line Callout 1 4"/>
          <p:cNvSpPr/>
          <p:nvPr/>
        </p:nvSpPr>
        <p:spPr>
          <a:xfrm>
            <a:off x="7429520" y="1357298"/>
            <a:ext cx="1500198" cy="857256"/>
          </a:xfrm>
          <a:prstGeom prst="borderCallout1">
            <a:avLst>
              <a:gd name="adj1" fmla="val 18750"/>
              <a:gd name="adj2" fmla="val -8333"/>
              <a:gd name="adj3" fmla="val 73166"/>
              <a:gd name="adj4" fmla="val -218544"/>
            </a:avLst>
          </a:prstGeom>
          <a:ln w="19050">
            <a:solidFill>
              <a:srgbClr val="7030A0"/>
            </a:solidFill>
            <a:headEnd type="none" w="med" len="med"/>
            <a:tailEnd type="triangle" w="med" len="med"/>
          </a:ln>
        </p:spPr>
        <p:style>
          <a:lnRef idx="2">
            <a:schemeClr val="accent1">
              <a:shade val="50000"/>
            </a:schemeClr>
          </a:lnRef>
          <a:fillRef idx="1001">
            <a:schemeClr val="lt1"/>
          </a:fillRef>
          <a:effectRef idx="0">
            <a:schemeClr val="accent1"/>
          </a:effectRef>
          <a:fontRef idx="minor">
            <a:schemeClr val="lt1"/>
          </a:fontRef>
        </p:style>
        <p:txBody>
          <a:bodyPr rtlCol="0" anchor="t"/>
          <a:lstStyle/>
          <a:p>
            <a:r>
              <a:rPr lang="en-GB" dirty="0" smtClean="0">
                <a:solidFill>
                  <a:schemeClr val="tx1"/>
                </a:solidFill>
              </a:rPr>
              <a:t>Function to return a list of books</a:t>
            </a:r>
            <a:endParaRPr lang="en-GB" dirty="0">
              <a:solidFill>
                <a:schemeClr val="tx1"/>
              </a:solidFill>
            </a:endParaRPr>
          </a:p>
        </p:txBody>
      </p:sp>
      <p:sp>
        <p:nvSpPr>
          <p:cNvPr id="6" name="Line Callout 1 5"/>
          <p:cNvSpPr/>
          <p:nvPr/>
        </p:nvSpPr>
        <p:spPr>
          <a:xfrm>
            <a:off x="7429520" y="3500438"/>
            <a:ext cx="1500198" cy="857256"/>
          </a:xfrm>
          <a:prstGeom prst="borderCallout1">
            <a:avLst>
              <a:gd name="adj1" fmla="val 18750"/>
              <a:gd name="adj2" fmla="val -8333"/>
              <a:gd name="adj3" fmla="val 63166"/>
              <a:gd name="adj4" fmla="val -203306"/>
            </a:avLst>
          </a:prstGeom>
          <a:ln w="19050">
            <a:solidFill>
              <a:srgbClr val="7030A0"/>
            </a:solidFill>
            <a:headEnd type="none" w="med" len="med"/>
            <a:tailEnd type="triangle" w="med" len="med"/>
          </a:ln>
        </p:spPr>
        <p:style>
          <a:lnRef idx="2">
            <a:schemeClr val="accent1">
              <a:shade val="50000"/>
            </a:schemeClr>
          </a:lnRef>
          <a:fillRef idx="1001">
            <a:schemeClr val="lt1"/>
          </a:fillRef>
          <a:effectRef idx="0">
            <a:schemeClr val="accent1"/>
          </a:effectRef>
          <a:fontRef idx="minor">
            <a:schemeClr val="lt1"/>
          </a:fontRef>
        </p:style>
        <p:txBody>
          <a:bodyPr rtlCol="0" anchor="t"/>
          <a:lstStyle/>
          <a:p>
            <a:r>
              <a:rPr lang="en-GB" dirty="0" smtClean="0">
                <a:solidFill>
                  <a:schemeClr val="tx1"/>
                </a:solidFill>
              </a:rPr>
              <a:t>Function to return a specific book</a:t>
            </a:r>
            <a:endParaRPr lang="en-GB" dirty="0">
              <a:solidFill>
                <a:schemeClr val="tx1"/>
              </a:solidFill>
            </a:endParaRPr>
          </a:p>
        </p:txBody>
      </p:sp>
      <p:sp>
        <p:nvSpPr>
          <p:cNvPr id="7" name="Line Callout 1 6"/>
          <p:cNvSpPr/>
          <p:nvPr/>
        </p:nvSpPr>
        <p:spPr>
          <a:xfrm>
            <a:off x="7429520" y="214290"/>
            <a:ext cx="1500198" cy="857256"/>
          </a:xfrm>
          <a:prstGeom prst="borderCallout1">
            <a:avLst>
              <a:gd name="adj1" fmla="val 90972"/>
              <a:gd name="adj2" fmla="val -8968"/>
              <a:gd name="adj3" fmla="val 147610"/>
              <a:gd name="adj4" fmla="val -235052"/>
            </a:avLst>
          </a:prstGeom>
          <a:ln w="19050">
            <a:solidFill>
              <a:srgbClr val="7030A0"/>
            </a:solidFill>
            <a:headEnd type="none" w="med" len="med"/>
            <a:tailEnd type="triangle" w="med" len="med"/>
          </a:ln>
        </p:spPr>
        <p:style>
          <a:lnRef idx="2">
            <a:schemeClr val="accent1">
              <a:shade val="50000"/>
            </a:schemeClr>
          </a:lnRef>
          <a:fillRef idx="1001">
            <a:schemeClr val="lt1"/>
          </a:fillRef>
          <a:effectRef idx="0">
            <a:schemeClr val="accent1"/>
          </a:effectRef>
          <a:fontRef idx="minor">
            <a:schemeClr val="lt1"/>
          </a:fontRef>
        </p:style>
        <p:txBody>
          <a:bodyPr rtlCol="0" anchor="t"/>
          <a:lstStyle/>
          <a:p>
            <a:r>
              <a:rPr lang="en-GB" dirty="0" smtClean="0">
                <a:solidFill>
                  <a:schemeClr val="tx1"/>
                </a:solidFill>
              </a:rPr>
              <a:t>Include complete code of </a:t>
            </a:r>
            <a:r>
              <a:rPr lang="en-GB" dirty="0" err="1" smtClean="0">
                <a:solidFill>
                  <a:schemeClr val="tx1"/>
                </a:solidFill>
              </a:rPr>
              <a:t>Book.php</a:t>
            </a:r>
            <a:endParaRPr lang="en-GB"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File Upload</a:t>
            </a:r>
            <a:endParaRPr lang="en-GB" dirty="0"/>
          </a:p>
        </p:txBody>
      </p:sp>
      <p:sp>
        <p:nvSpPr>
          <p:cNvPr id="6" name="Content Placeholder 5"/>
          <p:cNvSpPr>
            <a:spLocks noGrp="1"/>
          </p:cNvSpPr>
          <p:nvPr>
            <p:ph sz="quarter" idx="1"/>
          </p:nvPr>
        </p:nvSpPr>
        <p:spPr/>
        <p:txBody>
          <a:bodyPr/>
          <a:lstStyle/>
          <a:p>
            <a:endParaRPr lang="en-GB"/>
          </a:p>
        </p:txBody>
      </p:sp>
      <p:pic>
        <p:nvPicPr>
          <p:cNvPr id="3074" name="Picture 2"/>
          <p:cNvPicPr>
            <a:picLocks noChangeAspect="1" noChangeArrowheads="1"/>
          </p:cNvPicPr>
          <p:nvPr/>
        </p:nvPicPr>
        <p:blipFill>
          <a:blip r:embed="rId2"/>
          <a:srcRect l="28516" t="29167" r="30469" b="40972"/>
          <a:stretch>
            <a:fillRect/>
          </a:stretch>
        </p:blipFill>
        <p:spPr bwMode="auto">
          <a:xfrm>
            <a:off x="714348" y="1928802"/>
            <a:ext cx="7500990" cy="307183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What is View?</a:t>
            </a:r>
          </a:p>
        </p:txBody>
      </p:sp>
      <p:sp>
        <p:nvSpPr>
          <p:cNvPr id="7172" name="Footer Placeholder 3"/>
          <p:cNvSpPr>
            <a:spLocks noGrp="1"/>
          </p:cNvSpPr>
          <p:nvPr>
            <p:ph type="ftr" sz="quarter" idx="11"/>
          </p:nvPr>
        </p:nvSpPr>
        <p:spPr>
          <a:prstGeom prst="rect">
            <a:avLst/>
          </a:prstGeom>
          <a:noFill/>
        </p:spPr>
        <p:txBody>
          <a:bodyPr/>
          <a:lstStyle/>
          <a:p>
            <a:endParaRPr lang="en-US" smtClean="0"/>
          </a:p>
        </p:txBody>
      </p:sp>
      <p:sp>
        <p:nvSpPr>
          <p:cNvPr id="7173" name="Slide Number Placeholder 4"/>
          <p:cNvSpPr>
            <a:spLocks noGrp="1"/>
          </p:cNvSpPr>
          <p:nvPr>
            <p:ph type="sldNum" sz="quarter" idx="12"/>
          </p:nvPr>
        </p:nvSpPr>
        <p:spPr>
          <a:prstGeom prst="rect">
            <a:avLst/>
          </a:prstGeom>
          <a:noFill/>
        </p:spPr>
        <p:txBody>
          <a:bodyPr/>
          <a:lstStyle/>
          <a:p>
            <a:fld id="{8586C226-0EB2-4690-9AF5-3BA2F6936932}" type="slidenum">
              <a:rPr lang="he-IL" smtClean="0"/>
              <a:pPr/>
              <a:t>30</a:t>
            </a:fld>
            <a:endParaRPr lang="en-US" smtClean="0"/>
          </a:p>
        </p:txBody>
      </p:sp>
      <p:sp>
        <p:nvSpPr>
          <p:cNvPr id="7171" name="Content Placeholder 2"/>
          <p:cNvSpPr>
            <a:spLocks noGrp="1"/>
          </p:cNvSpPr>
          <p:nvPr>
            <p:ph sz="quarter" idx="1"/>
          </p:nvPr>
        </p:nvSpPr>
        <p:spPr/>
        <p:txBody>
          <a:bodyPr/>
          <a:lstStyle/>
          <a:p>
            <a:r>
              <a:rPr lang="en-US" dirty="0" smtClean="0"/>
              <a:t>View renders the contents of a model</a:t>
            </a:r>
          </a:p>
          <a:p>
            <a:r>
              <a:rPr lang="en-US" dirty="0" smtClean="0"/>
              <a:t>Its accesses enterprise data through the model and specifies how that data should be presented.</a:t>
            </a:r>
          </a:p>
          <a:p>
            <a:r>
              <a:rPr lang="en-US" dirty="0" smtClean="0"/>
              <a:t>It is the view responsibility to maintain consistency in its presentation when the model changes.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View</a:t>
            </a:r>
          </a:p>
        </p:txBody>
      </p:sp>
      <p:sp>
        <p:nvSpPr>
          <p:cNvPr id="3" name="Content Placeholder 2"/>
          <p:cNvSpPr>
            <a:spLocks noGrp="1"/>
          </p:cNvSpPr>
          <p:nvPr>
            <p:ph sz="quarter" idx="1"/>
          </p:nvPr>
        </p:nvSpPr>
        <p:spPr>
          <a:xfrm>
            <a:off x="304800" y="1447800"/>
            <a:ext cx="8610600" cy="4981596"/>
          </a:xfrm>
        </p:spPr>
        <p:txBody>
          <a:bodyPr rtlCol="0">
            <a:normAutofit/>
          </a:bodyPr>
          <a:lstStyle/>
          <a:p>
            <a:pPr>
              <a:buFont typeface="Arial" charset="0"/>
              <a:buChar char="•"/>
              <a:defRPr/>
            </a:pPr>
            <a:r>
              <a:rPr lang="en-US" dirty="0" smtClean="0"/>
              <a:t>A view is some form of visualization of the state of the model. </a:t>
            </a:r>
          </a:p>
          <a:p>
            <a:pPr>
              <a:buFont typeface="Arial" charset="0"/>
              <a:buChar char="•"/>
              <a:defRPr/>
            </a:pPr>
            <a:r>
              <a:rPr lang="en-US" dirty="0" smtClean="0"/>
              <a:t>The view manages the graphical and/or textual output to the portion of the bitmapped display that is allocated to its application. </a:t>
            </a:r>
          </a:p>
          <a:p>
            <a:pPr>
              <a:buFont typeface="Arial" charset="0"/>
              <a:buChar char="•"/>
              <a:defRPr/>
            </a:pPr>
            <a:r>
              <a:rPr lang="en-US" dirty="0" smtClean="0"/>
              <a:t>The view is responsible for mapping graphics onto a device. A view typically has a one to one correspondence with a display surface and knows how to render to it. </a:t>
            </a:r>
          </a:p>
          <a:p>
            <a:pPr>
              <a:buFont typeface="Arial" charset="0"/>
              <a:buChar char="•"/>
              <a:defRPr/>
            </a:pPr>
            <a:r>
              <a:rPr lang="en-US" dirty="0" smtClean="0"/>
              <a:t>A view attaches to a model and renders its contents to the display surface. </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View</a:t>
            </a:r>
          </a:p>
        </p:txBody>
      </p:sp>
      <p:sp>
        <p:nvSpPr>
          <p:cNvPr id="3" name="Content Placeholder 2"/>
          <p:cNvSpPr>
            <a:spLocks noGrp="1"/>
          </p:cNvSpPr>
          <p:nvPr>
            <p:ph sz="quarter" idx="1"/>
          </p:nvPr>
        </p:nvSpPr>
        <p:spPr/>
        <p:txBody>
          <a:bodyPr rtlCol="0">
            <a:normAutofit/>
          </a:bodyPr>
          <a:lstStyle/>
          <a:p>
            <a:pPr eaLnBrk="1" fontAlgn="auto" hangingPunct="1">
              <a:spcAft>
                <a:spcPts val="0"/>
              </a:spcAft>
              <a:defRPr/>
            </a:pPr>
            <a:r>
              <a:rPr lang="en-US" dirty="0" smtClean="0"/>
              <a:t>A model in MVC can have several views. For examples</a:t>
            </a:r>
          </a:p>
          <a:p>
            <a:pPr lvl="1" eaLnBrk="1" fontAlgn="auto" hangingPunct="1">
              <a:spcAft>
                <a:spcPts val="0"/>
              </a:spcAft>
              <a:buFont typeface="Arial" pitchFamily="34" charset="0"/>
              <a:buChar char="•"/>
              <a:defRPr/>
            </a:pPr>
            <a:r>
              <a:rPr lang="en-US" dirty="0" smtClean="0"/>
              <a:t>the rows and columns view of a spreadsheet and </a:t>
            </a:r>
          </a:p>
          <a:p>
            <a:pPr lvl="1" eaLnBrk="1" fontAlgn="auto" hangingPunct="1">
              <a:spcAft>
                <a:spcPts val="0"/>
              </a:spcAft>
              <a:buFont typeface="Arial" pitchFamily="34" charset="0"/>
              <a:buChar char="•"/>
              <a:defRPr/>
            </a:pPr>
            <a:r>
              <a:rPr lang="en-US" dirty="0" smtClean="0"/>
              <a:t>the pie chart view of some column in the same spreadsheet. </a:t>
            </a:r>
          </a:p>
          <a:p>
            <a:pPr eaLnBrk="1" fontAlgn="auto" hangingPunct="1">
              <a:spcAft>
                <a:spcPts val="0"/>
              </a:spcAft>
              <a:defRPr/>
            </a:pPr>
            <a:r>
              <a:rPr lang="en-US" dirty="0" smtClean="0"/>
              <a:t>A view provides graphical user interface (GUI) components for a model. It gets the values that it displays by querying the model of which it is a view. </a:t>
            </a:r>
          </a:p>
          <a:p>
            <a:pPr eaLnBrk="1" fontAlgn="auto" hangingPunct="1">
              <a:spcAft>
                <a:spcPts val="0"/>
              </a:spcAft>
              <a:defRPr/>
            </a:pPr>
            <a:r>
              <a:rPr lang="en-US" dirty="0" smtClean="0"/>
              <a:t>When a user manipulates a view of a model, the view informs a controller of the desired change. </a:t>
            </a:r>
          </a:p>
          <a:p>
            <a:pPr eaLnBrk="1" fontAlgn="auto" hangingPunct="1">
              <a:spcAft>
                <a:spcPts val="0"/>
              </a:spcAft>
              <a:defRPr/>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t>view/viewbook.php</a:t>
            </a:r>
          </a:p>
        </p:txBody>
      </p:sp>
      <p:sp>
        <p:nvSpPr>
          <p:cNvPr id="4" name="Content Placeholder 3"/>
          <p:cNvSpPr>
            <a:spLocks noGrp="1"/>
          </p:cNvSpPr>
          <p:nvPr>
            <p:ph sz="quarter" idx="1"/>
          </p:nvPr>
        </p:nvSpPr>
        <p:spPr/>
        <p:txBody>
          <a:bodyPr>
            <a:normAutofit fontScale="77500" lnSpcReduction="20000"/>
          </a:bodyPr>
          <a:lstStyle/>
          <a:p>
            <a:pPr>
              <a:buNone/>
            </a:pPr>
            <a:r>
              <a:rPr kumimoji="1" lang="en-US" sz="2800" dirty="0" smtClean="0">
                <a:latin typeface="Courier New" pitchFamily="49" charset="0"/>
                <a:ea typeface="ＭＳ Ｐゴシック" charset="-128"/>
                <a:cs typeface="Courier New" pitchFamily="49" charset="0"/>
              </a:rPr>
              <a:t>&lt;html&gt;</a:t>
            </a:r>
          </a:p>
          <a:p>
            <a:pPr>
              <a:buNone/>
            </a:pPr>
            <a:r>
              <a:rPr kumimoji="1" lang="en-US" sz="2800" dirty="0" smtClean="0">
                <a:latin typeface="Courier New" pitchFamily="49" charset="0"/>
                <a:ea typeface="ＭＳ Ｐゴシック" charset="-128"/>
                <a:cs typeface="Courier New" pitchFamily="49" charset="0"/>
              </a:rPr>
              <a:t>&lt;head&gt;&lt;/head&gt;</a:t>
            </a:r>
          </a:p>
          <a:p>
            <a:pPr>
              <a:buNone/>
            </a:pPr>
            <a:r>
              <a:rPr kumimoji="1" lang="en-US" sz="2800" dirty="0" smtClean="0">
                <a:latin typeface="Courier New" pitchFamily="49" charset="0"/>
                <a:ea typeface="ＭＳ Ｐゴシック" charset="-128"/>
                <a:cs typeface="Courier New" pitchFamily="49" charset="0"/>
              </a:rPr>
              <a:t>&lt;body&gt;</a:t>
            </a:r>
          </a:p>
          <a:p>
            <a:pPr>
              <a:buNone/>
            </a:pPr>
            <a:r>
              <a:rPr kumimoji="1" lang="en-US" sz="2800" dirty="0" smtClean="0">
                <a:latin typeface="Courier New" pitchFamily="49" charset="0"/>
                <a:ea typeface="ＭＳ Ｐゴシック" charset="-128"/>
                <a:cs typeface="Courier New" pitchFamily="49" charset="0"/>
              </a:rPr>
              <a:t>    &lt;?</a:t>
            </a:r>
            <a:r>
              <a:rPr kumimoji="1" lang="en-US" sz="2800" dirty="0" err="1" smtClean="0">
                <a:latin typeface="Courier New" pitchFamily="49" charset="0"/>
                <a:ea typeface="ＭＳ Ｐゴシック" charset="-128"/>
                <a:cs typeface="Courier New" pitchFamily="49" charset="0"/>
              </a:rPr>
              <a:t>php</a:t>
            </a:r>
            <a:endParaRPr kumimoji="1" lang="en-US" sz="2800" dirty="0" smtClean="0">
              <a:latin typeface="Courier New" pitchFamily="49" charset="0"/>
              <a:ea typeface="ＭＳ Ｐゴシック" charset="-128"/>
              <a:cs typeface="Courier New" pitchFamily="49" charset="0"/>
            </a:endParaRPr>
          </a:p>
          <a:p>
            <a:pPr>
              <a:buNone/>
            </a:pPr>
            <a:endParaRPr kumimoji="1" lang="en-US" sz="2800" dirty="0" smtClean="0">
              <a:latin typeface="Courier New" pitchFamily="49" charset="0"/>
              <a:ea typeface="ＭＳ Ｐゴシック" charset="-128"/>
              <a:cs typeface="Courier New" pitchFamily="49" charset="0"/>
            </a:endParaRPr>
          </a:p>
          <a:p>
            <a:pPr>
              <a:buNone/>
            </a:pPr>
            <a:r>
              <a:rPr kumimoji="1" lang="en-US" sz="2800" dirty="0" smtClean="0">
                <a:latin typeface="Courier New" pitchFamily="49" charset="0"/>
                <a:ea typeface="ＭＳ Ｐゴシック" charset="-128"/>
                <a:cs typeface="Courier New" pitchFamily="49" charset="0"/>
              </a:rPr>
              <a:t>      echo 'Title:' . </a:t>
            </a:r>
            <a:r>
              <a:rPr kumimoji="1" lang="en-US" sz="2800" dirty="0" smtClean="0">
                <a:solidFill>
                  <a:srgbClr val="FF0000"/>
                </a:solidFill>
                <a:latin typeface="Courier New" pitchFamily="49" charset="0"/>
                <a:ea typeface="ＭＳ Ｐゴシック" charset="-128"/>
                <a:cs typeface="Courier New" pitchFamily="49" charset="0"/>
              </a:rPr>
              <a:t>$book</a:t>
            </a:r>
            <a:r>
              <a:rPr kumimoji="1" lang="en-US" sz="2800" dirty="0" smtClean="0">
                <a:latin typeface="Courier New" pitchFamily="49" charset="0"/>
                <a:ea typeface="ＭＳ Ｐゴシック" charset="-128"/>
                <a:cs typeface="Courier New" pitchFamily="49" charset="0"/>
              </a:rPr>
              <a:t>-&gt;title . '&lt;</a:t>
            </a:r>
            <a:r>
              <a:rPr kumimoji="1" lang="en-US" sz="2800" dirty="0" err="1" smtClean="0">
                <a:latin typeface="Courier New" pitchFamily="49" charset="0"/>
                <a:ea typeface="ＭＳ Ｐゴシック" charset="-128"/>
                <a:cs typeface="Courier New" pitchFamily="49" charset="0"/>
              </a:rPr>
              <a:t>br</a:t>
            </a:r>
            <a:r>
              <a:rPr kumimoji="1" lang="en-US" sz="2800" dirty="0" smtClean="0">
                <a:latin typeface="Courier New" pitchFamily="49" charset="0"/>
                <a:ea typeface="ＭＳ Ｐゴシック" charset="-128"/>
                <a:cs typeface="Courier New" pitchFamily="49" charset="0"/>
              </a:rPr>
              <a:t>/&gt;';</a:t>
            </a:r>
          </a:p>
          <a:p>
            <a:pPr>
              <a:buNone/>
            </a:pPr>
            <a:r>
              <a:rPr kumimoji="1" lang="en-US" sz="2800" dirty="0" smtClean="0">
                <a:latin typeface="Courier New" pitchFamily="49" charset="0"/>
                <a:ea typeface="ＭＳ Ｐゴシック" charset="-128"/>
                <a:cs typeface="Courier New" pitchFamily="49" charset="0"/>
              </a:rPr>
              <a:t>      echo 'Author:' . </a:t>
            </a:r>
            <a:r>
              <a:rPr kumimoji="1" lang="en-US" sz="2800" dirty="0" smtClean="0">
                <a:solidFill>
                  <a:srgbClr val="FF0000"/>
                </a:solidFill>
                <a:latin typeface="Courier New" pitchFamily="49" charset="0"/>
                <a:ea typeface="ＭＳ Ｐゴシック" charset="-128"/>
                <a:cs typeface="Courier New" pitchFamily="49" charset="0"/>
              </a:rPr>
              <a:t>$book</a:t>
            </a:r>
            <a:r>
              <a:rPr kumimoji="1" lang="en-US" sz="2800" dirty="0" smtClean="0">
                <a:latin typeface="Courier New" pitchFamily="49" charset="0"/>
                <a:ea typeface="ＭＳ Ｐゴシック" charset="-128"/>
                <a:cs typeface="Courier New" pitchFamily="49" charset="0"/>
              </a:rPr>
              <a:t>-&gt;author . '&lt;</a:t>
            </a:r>
            <a:r>
              <a:rPr kumimoji="1" lang="en-US" sz="2800" dirty="0" err="1" smtClean="0">
                <a:latin typeface="Courier New" pitchFamily="49" charset="0"/>
                <a:ea typeface="ＭＳ Ｐゴシック" charset="-128"/>
                <a:cs typeface="Courier New" pitchFamily="49" charset="0"/>
              </a:rPr>
              <a:t>br</a:t>
            </a:r>
            <a:r>
              <a:rPr kumimoji="1" lang="en-US" sz="2800" dirty="0" smtClean="0">
                <a:latin typeface="Courier New" pitchFamily="49" charset="0"/>
                <a:ea typeface="ＭＳ Ｐゴシック" charset="-128"/>
                <a:cs typeface="Courier New" pitchFamily="49" charset="0"/>
              </a:rPr>
              <a:t>/&gt;';</a:t>
            </a:r>
          </a:p>
          <a:p>
            <a:pPr>
              <a:buNone/>
            </a:pPr>
            <a:r>
              <a:rPr kumimoji="1" lang="en-US" sz="2800" dirty="0" smtClean="0">
                <a:latin typeface="Courier New" pitchFamily="49" charset="0"/>
                <a:ea typeface="ＭＳ Ｐゴシック" charset="-128"/>
                <a:cs typeface="Courier New" pitchFamily="49" charset="0"/>
              </a:rPr>
              <a:t>      echo 'Description:' . </a:t>
            </a:r>
            <a:r>
              <a:rPr kumimoji="1" lang="en-US" sz="2800" dirty="0" smtClean="0">
                <a:solidFill>
                  <a:srgbClr val="FF0000"/>
                </a:solidFill>
                <a:latin typeface="Courier New" pitchFamily="49" charset="0"/>
                <a:ea typeface="ＭＳ Ｐゴシック" charset="-128"/>
                <a:cs typeface="Courier New" pitchFamily="49" charset="0"/>
              </a:rPr>
              <a:t>$book</a:t>
            </a:r>
            <a:r>
              <a:rPr kumimoji="1" lang="en-US" sz="2800" dirty="0" smtClean="0">
                <a:latin typeface="Courier New" pitchFamily="49" charset="0"/>
                <a:ea typeface="ＭＳ Ｐゴシック" charset="-128"/>
                <a:cs typeface="Courier New" pitchFamily="49" charset="0"/>
              </a:rPr>
              <a:t>-&gt;description . 		'&lt;</a:t>
            </a:r>
            <a:r>
              <a:rPr kumimoji="1" lang="en-US" sz="2800" dirty="0" err="1" smtClean="0">
                <a:latin typeface="Courier New" pitchFamily="49" charset="0"/>
                <a:ea typeface="ＭＳ Ｐゴシック" charset="-128"/>
                <a:cs typeface="Courier New" pitchFamily="49" charset="0"/>
              </a:rPr>
              <a:t>br</a:t>
            </a:r>
            <a:r>
              <a:rPr kumimoji="1" lang="en-US" sz="2800" dirty="0" smtClean="0">
                <a:latin typeface="Courier New" pitchFamily="49" charset="0"/>
                <a:ea typeface="ＭＳ Ｐゴシック" charset="-128"/>
                <a:cs typeface="Courier New" pitchFamily="49" charset="0"/>
              </a:rPr>
              <a:t>/&gt;';</a:t>
            </a:r>
          </a:p>
          <a:p>
            <a:pPr>
              <a:buNone/>
            </a:pPr>
            <a:endParaRPr kumimoji="1" lang="en-US" sz="2800" dirty="0" smtClean="0">
              <a:latin typeface="Courier New" pitchFamily="49" charset="0"/>
              <a:ea typeface="ＭＳ Ｐゴシック" charset="-128"/>
              <a:cs typeface="Courier New" pitchFamily="49" charset="0"/>
            </a:endParaRPr>
          </a:p>
          <a:p>
            <a:pPr>
              <a:buNone/>
            </a:pPr>
            <a:r>
              <a:rPr kumimoji="1" lang="en-US" sz="2800" dirty="0" smtClean="0">
                <a:latin typeface="Courier New" pitchFamily="49" charset="0"/>
                <a:ea typeface="ＭＳ Ｐゴシック" charset="-128"/>
                <a:cs typeface="Courier New" pitchFamily="49" charset="0"/>
              </a:rPr>
              <a:t>    ?&gt;</a:t>
            </a:r>
          </a:p>
          <a:p>
            <a:pPr>
              <a:buNone/>
            </a:pPr>
            <a:r>
              <a:rPr kumimoji="1" lang="en-US" sz="2800" dirty="0" smtClean="0">
                <a:latin typeface="Courier New" pitchFamily="49" charset="0"/>
                <a:ea typeface="ＭＳ Ｐゴシック" charset="-128"/>
                <a:cs typeface="Courier New" pitchFamily="49" charset="0"/>
              </a:rPr>
              <a:t>&lt;/body&gt;</a:t>
            </a:r>
          </a:p>
          <a:p>
            <a:pPr>
              <a:buNone/>
            </a:pPr>
            <a:r>
              <a:rPr kumimoji="1" lang="en-US" sz="2800" dirty="0" smtClean="0">
                <a:latin typeface="Courier New" pitchFamily="49" charset="0"/>
                <a:ea typeface="ＭＳ Ｐゴシック" charset="-128"/>
                <a:cs typeface="Courier New" pitchFamily="49" charset="0"/>
              </a:rPr>
              <a:t>&lt;/html&gt;</a:t>
            </a:r>
          </a:p>
          <a:p>
            <a:pPr>
              <a:buNone/>
            </a:pPr>
            <a:endParaRPr lang="en-GB" dirty="0"/>
          </a:p>
        </p:txBody>
      </p:sp>
      <p:sp>
        <p:nvSpPr>
          <p:cNvPr id="5" name="TextBox 4"/>
          <p:cNvSpPr txBox="1"/>
          <p:nvPr/>
        </p:nvSpPr>
        <p:spPr>
          <a:xfrm>
            <a:off x="642910" y="6143644"/>
            <a:ext cx="7358114" cy="369332"/>
          </a:xfrm>
          <a:prstGeom prst="rect">
            <a:avLst/>
          </a:prstGeom>
          <a:noFill/>
        </p:spPr>
        <p:txBody>
          <a:bodyPr wrap="square" rtlCol="0">
            <a:spAutoFit/>
          </a:bodyPr>
          <a:lstStyle/>
          <a:p>
            <a:r>
              <a:rPr lang="en-GB" b="1" dirty="0" smtClean="0">
                <a:solidFill>
                  <a:srgbClr val="FF0000"/>
                </a:solidFill>
              </a:rPr>
              <a:t>We will see after a few slides how do we link a Model with a View</a:t>
            </a:r>
            <a:endParaRPr lang="en-GB" b="1" dirty="0">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view/booklist.php</a:t>
            </a:r>
          </a:p>
        </p:txBody>
      </p:sp>
      <p:sp>
        <p:nvSpPr>
          <p:cNvPr id="13315" name="TextBox 2"/>
          <p:cNvSpPr txBox="1">
            <a:spLocks noChangeArrowheads="1"/>
          </p:cNvSpPr>
          <p:nvPr/>
        </p:nvSpPr>
        <p:spPr bwMode="auto">
          <a:xfrm>
            <a:off x="285720" y="1428736"/>
            <a:ext cx="8858280" cy="5016758"/>
          </a:xfrm>
          <a:prstGeom prst="rect">
            <a:avLst/>
          </a:prstGeom>
          <a:noFill/>
          <a:ln w="9525">
            <a:noFill/>
            <a:miter lim="800000"/>
            <a:headEnd/>
            <a:tailEnd/>
          </a:ln>
        </p:spPr>
        <p:txBody>
          <a:bodyPr wrap="square">
            <a:spAutoFit/>
          </a:bodyPr>
          <a:lstStyle/>
          <a:p>
            <a:r>
              <a:rPr kumimoji="1" lang="en-US" sz="1600" dirty="0">
                <a:latin typeface="Courier New" pitchFamily="49" charset="0"/>
                <a:ea typeface="ＭＳ Ｐゴシック" charset="-128"/>
                <a:cs typeface="Courier New" pitchFamily="49" charset="0"/>
              </a:rPr>
              <a:t>&lt;html&gt;</a:t>
            </a:r>
          </a:p>
          <a:p>
            <a:r>
              <a:rPr kumimoji="1" lang="en-US" sz="1600" dirty="0">
                <a:latin typeface="Courier New" pitchFamily="49" charset="0"/>
                <a:ea typeface="ＭＳ Ｐゴシック" charset="-128"/>
                <a:cs typeface="Courier New" pitchFamily="49" charset="0"/>
              </a:rPr>
              <a:t>&lt;head&gt;&lt;/head&gt;</a:t>
            </a:r>
          </a:p>
          <a:p>
            <a:r>
              <a:rPr kumimoji="1" lang="en-US" sz="1600" dirty="0">
                <a:latin typeface="Courier New" pitchFamily="49" charset="0"/>
                <a:ea typeface="ＭＳ Ｐゴシック" charset="-128"/>
                <a:cs typeface="Courier New" pitchFamily="49" charset="0"/>
              </a:rPr>
              <a:t>&lt;body&gt;</a:t>
            </a:r>
          </a:p>
          <a:p>
            <a:r>
              <a:rPr kumimoji="1" lang="en-US" sz="1600" dirty="0">
                <a:latin typeface="Courier New" pitchFamily="49" charset="0"/>
                <a:ea typeface="ＭＳ Ｐゴシック" charset="-128"/>
                <a:cs typeface="Courier New" pitchFamily="49" charset="0"/>
              </a:rPr>
              <a:t>    &lt;table&gt;</a:t>
            </a:r>
          </a:p>
          <a:p>
            <a:r>
              <a:rPr kumimoji="1" lang="en-US" sz="1600" dirty="0">
                <a:latin typeface="Courier New" pitchFamily="49" charset="0"/>
                <a:ea typeface="ＭＳ Ｐゴシック" charset="-128"/>
                <a:cs typeface="Courier New" pitchFamily="49" charset="0"/>
              </a:rPr>
              <a:t>        &lt;</a:t>
            </a:r>
            <a:r>
              <a:rPr kumimoji="1" lang="en-US" sz="1600" dirty="0" err="1">
                <a:latin typeface="Courier New" pitchFamily="49" charset="0"/>
                <a:ea typeface="ＭＳ Ｐゴシック" charset="-128"/>
                <a:cs typeface="Courier New" pitchFamily="49" charset="0"/>
              </a:rPr>
              <a:t>tbody</a:t>
            </a:r>
            <a:r>
              <a:rPr kumimoji="1" lang="en-US" sz="1600" dirty="0">
                <a:latin typeface="Courier New" pitchFamily="49" charset="0"/>
                <a:ea typeface="ＭＳ Ｐゴシック" charset="-128"/>
                <a:cs typeface="Courier New" pitchFamily="49" charset="0"/>
              </a:rPr>
              <a:t>&gt;</a:t>
            </a:r>
          </a:p>
          <a:p>
            <a:r>
              <a:rPr kumimoji="1" lang="en-US" sz="1600" dirty="0">
                <a:latin typeface="Courier New" pitchFamily="49" charset="0"/>
                <a:ea typeface="ＭＳ Ｐゴシック" charset="-128"/>
                <a:cs typeface="Courier New" pitchFamily="49" charset="0"/>
              </a:rPr>
              <a:t>          &lt;</a:t>
            </a:r>
            <a:r>
              <a:rPr kumimoji="1" lang="en-US" sz="1600" dirty="0" err="1">
                <a:latin typeface="Courier New" pitchFamily="49" charset="0"/>
                <a:ea typeface="ＭＳ Ｐゴシック" charset="-128"/>
                <a:cs typeface="Courier New" pitchFamily="49" charset="0"/>
              </a:rPr>
              <a:t>tr</a:t>
            </a:r>
            <a:r>
              <a:rPr kumimoji="1" lang="en-US" sz="1600" dirty="0">
                <a:latin typeface="Courier New" pitchFamily="49" charset="0"/>
                <a:ea typeface="ＭＳ Ｐゴシック" charset="-128"/>
                <a:cs typeface="Courier New" pitchFamily="49" charset="0"/>
              </a:rPr>
              <a:t>&gt;&lt;td&gt;Title&lt;/td&gt;&lt;td&gt;Author&lt;/td&gt;&lt;td&gt;Description&lt;/td&gt;&lt;/</a:t>
            </a:r>
            <a:r>
              <a:rPr kumimoji="1" lang="en-US" sz="1600" dirty="0" err="1">
                <a:latin typeface="Courier New" pitchFamily="49" charset="0"/>
                <a:ea typeface="ＭＳ Ｐゴシック" charset="-128"/>
                <a:cs typeface="Courier New" pitchFamily="49" charset="0"/>
              </a:rPr>
              <a:t>tr</a:t>
            </a:r>
            <a:r>
              <a:rPr kumimoji="1" lang="en-US" sz="1600" dirty="0">
                <a:latin typeface="Courier New" pitchFamily="49" charset="0"/>
                <a:ea typeface="ＭＳ Ｐゴシック" charset="-128"/>
                <a:cs typeface="Courier New" pitchFamily="49" charset="0"/>
              </a:rPr>
              <a:t>&gt;</a:t>
            </a:r>
          </a:p>
          <a:p>
            <a:r>
              <a:rPr kumimoji="1" lang="en-US" sz="1600" dirty="0">
                <a:latin typeface="Courier New" pitchFamily="49" charset="0"/>
                <a:ea typeface="ＭＳ Ｐゴシック" charset="-128"/>
                <a:cs typeface="Courier New" pitchFamily="49" charset="0"/>
              </a:rPr>
              <a:t>        &lt;/</a:t>
            </a:r>
            <a:r>
              <a:rPr kumimoji="1" lang="en-US" sz="1600" dirty="0" err="1">
                <a:latin typeface="Courier New" pitchFamily="49" charset="0"/>
                <a:ea typeface="ＭＳ Ｐゴシック" charset="-128"/>
                <a:cs typeface="Courier New" pitchFamily="49" charset="0"/>
              </a:rPr>
              <a:t>tbody</a:t>
            </a:r>
            <a:r>
              <a:rPr kumimoji="1" lang="en-US" sz="1600" dirty="0">
                <a:latin typeface="Courier New" pitchFamily="49" charset="0"/>
                <a:ea typeface="ＭＳ Ｐゴシック" charset="-128"/>
                <a:cs typeface="Courier New" pitchFamily="49" charset="0"/>
              </a:rPr>
              <a:t>&gt;</a:t>
            </a:r>
          </a:p>
          <a:p>
            <a:r>
              <a:rPr kumimoji="1" lang="en-US" sz="1600" dirty="0">
                <a:latin typeface="Courier New" pitchFamily="49" charset="0"/>
                <a:ea typeface="ＭＳ Ｐゴシック" charset="-128"/>
                <a:cs typeface="Courier New" pitchFamily="49" charset="0"/>
              </a:rPr>
              <a:t>        &lt;?</a:t>
            </a:r>
            <a:r>
              <a:rPr kumimoji="1" lang="en-US" sz="1600" dirty="0" err="1">
                <a:latin typeface="Courier New" pitchFamily="49" charset="0"/>
                <a:ea typeface="ＭＳ Ｐゴシック" charset="-128"/>
                <a:cs typeface="Courier New" pitchFamily="49" charset="0"/>
              </a:rPr>
              <a:t>php</a:t>
            </a:r>
            <a:endParaRPr kumimoji="1" lang="en-US" sz="1600" dirty="0">
              <a:latin typeface="Courier New" pitchFamily="49" charset="0"/>
              <a:ea typeface="ＭＳ Ｐゴシック" charset="-128"/>
              <a:cs typeface="Courier New" pitchFamily="49" charset="0"/>
            </a:endParaRPr>
          </a:p>
          <a:p>
            <a:r>
              <a:rPr kumimoji="1" lang="en-US" sz="1600" dirty="0" smtClean="0">
                <a:latin typeface="Courier New" pitchFamily="49" charset="0"/>
                <a:ea typeface="ＭＳ Ｐゴシック" charset="-128"/>
                <a:cs typeface="Courier New" pitchFamily="49" charset="0"/>
              </a:rPr>
              <a:t>            </a:t>
            </a:r>
            <a:r>
              <a:rPr kumimoji="1" lang="en-US" sz="1600" dirty="0" err="1">
                <a:latin typeface="Courier New" pitchFamily="49" charset="0"/>
                <a:ea typeface="ＭＳ Ｐゴシック" charset="-128"/>
                <a:cs typeface="Courier New" pitchFamily="49" charset="0"/>
              </a:rPr>
              <a:t>foreach</a:t>
            </a:r>
            <a:r>
              <a:rPr kumimoji="1" lang="en-US" sz="1600" dirty="0">
                <a:latin typeface="Courier New" pitchFamily="49" charset="0"/>
                <a:ea typeface="ＭＳ Ｐゴシック" charset="-128"/>
                <a:cs typeface="Courier New" pitchFamily="49" charset="0"/>
              </a:rPr>
              <a:t> (</a:t>
            </a:r>
            <a:r>
              <a:rPr kumimoji="1" lang="en-US" sz="1600" dirty="0">
                <a:solidFill>
                  <a:srgbClr val="FF0000"/>
                </a:solidFill>
                <a:latin typeface="Courier New" pitchFamily="49" charset="0"/>
                <a:ea typeface="ＭＳ Ｐゴシック" charset="-128"/>
                <a:cs typeface="Courier New" pitchFamily="49" charset="0"/>
              </a:rPr>
              <a:t>$books </a:t>
            </a:r>
            <a:r>
              <a:rPr kumimoji="1" lang="en-US" sz="1600" dirty="0">
                <a:latin typeface="Courier New" pitchFamily="49" charset="0"/>
                <a:ea typeface="ＭＳ Ｐゴシック" charset="-128"/>
                <a:cs typeface="Courier New" pitchFamily="49" charset="0"/>
              </a:rPr>
              <a:t>as </a:t>
            </a:r>
            <a:r>
              <a:rPr kumimoji="1" lang="en-US" sz="1600" dirty="0">
                <a:solidFill>
                  <a:srgbClr val="FF0000"/>
                </a:solidFill>
                <a:latin typeface="Courier New" pitchFamily="49" charset="0"/>
                <a:ea typeface="ＭＳ Ｐゴシック" charset="-128"/>
                <a:cs typeface="Courier New" pitchFamily="49" charset="0"/>
              </a:rPr>
              <a:t>$book</a:t>
            </a:r>
            <a:r>
              <a:rPr kumimoji="1" lang="en-US" sz="1600" dirty="0">
                <a:latin typeface="Courier New" pitchFamily="49" charset="0"/>
                <a:ea typeface="ＭＳ Ｐゴシック" charset="-128"/>
                <a:cs typeface="Courier New" pitchFamily="49" charset="0"/>
              </a:rPr>
              <a:t>)            {               </a:t>
            </a:r>
          </a:p>
          <a:p>
            <a:r>
              <a:rPr kumimoji="1" lang="en-US" sz="1600" dirty="0">
                <a:latin typeface="Courier New" pitchFamily="49" charset="0"/>
                <a:ea typeface="ＭＳ Ｐゴシック" charset="-128"/>
                <a:cs typeface="Courier New" pitchFamily="49" charset="0"/>
              </a:rPr>
              <a:t>                 echo '&lt;</a:t>
            </a:r>
            <a:r>
              <a:rPr kumimoji="1" lang="en-US" sz="1600" dirty="0" err="1">
                <a:latin typeface="Courier New" pitchFamily="49" charset="0"/>
                <a:ea typeface="ＭＳ Ｐゴシック" charset="-128"/>
                <a:cs typeface="Courier New" pitchFamily="49" charset="0"/>
              </a:rPr>
              <a:t>tr</a:t>
            </a:r>
            <a:r>
              <a:rPr kumimoji="1" lang="en-US" sz="1600" dirty="0">
                <a:latin typeface="Courier New" pitchFamily="49" charset="0"/>
                <a:ea typeface="ＭＳ Ｐゴシック" charset="-128"/>
                <a:cs typeface="Courier New" pitchFamily="49" charset="0"/>
              </a:rPr>
              <a:t>&gt;&lt;td&gt;&lt;a </a:t>
            </a:r>
            <a:r>
              <a:rPr kumimoji="1" lang="en-US" sz="1600" dirty="0" err="1">
                <a:latin typeface="Courier New" pitchFamily="49" charset="0"/>
                <a:ea typeface="ＭＳ Ｐゴシック" charset="-128"/>
                <a:cs typeface="Courier New" pitchFamily="49" charset="0"/>
              </a:rPr>
              <a:t>href</a:t>
            </a:r>
            <a:r>
              <a:rPr kumimoji="1" lang="en-US" sz="1600" dirty="0">
                <a:latin typeface="Courier New" pitchFamily="49" charset="0"/>
                <a:ea typeface="ＭＳ Ｐゴシック" charset="-128"/>
                <a:cs typeface="Courier New" pitchFamily="49" charset="0"/>
              </a:rPr>
              <a:t>="</a:t>
            </a:r>
            <a:r>
              <a:rPr kumimoji="1" lang="en-US" sz="1600" dirty="0" err="1">
                <a:latin typeface="Courier New" pitchFamily="49" charset="0"/>
                <a:ea typeface="ＭＳ Ｐゴシック" charset="-128"/>
                <a:cs typeface="Courier New" pitchFamily="49" charset="0"/>
              </a:rPr>
              <a:t>index.php?book</a:t>
            </a:r>
            <a:r>
              <a:rPr kumimoji="1" lang="en-US" sz="1600" dirty="0">
                <a:latin typeface="Courier New" pitchFamily="49" charset="0"/>
                <a:ea typeface="ＭＳ Ｐゴシック" charset="-128"/>
                <a:cs typeface="Courier New" pitchFamily="49" charset="0"/>
              </a:rPr>
              <a:t>=' . </a:t>
            </a:r>
          </a:p>
          <a:p>
            <a:r>
              <a:rPr kumimoji="1" lang="en-US" sz="1600" dirty="0">
                <a:latin typeface="Courier New" pitchFamily="49" charset="0"/>
                <a:ea typeface="ＭＳ Ｐゴシック" charset="-128"/>
                <a:cs typeface="Courier New" pitchFamily="49" charset="0"/>
              </a:rPr>
              <a:t>                     </a:t>
            </a:r>
            <a:r>
              <a:rPr kumimoji="1" lang="en-US" sz="1600" dirty="0">
                <a:solidFill>
                  <a:srgbClr val="FF0000"/>
                </a:solidFill>
                <a:latin typeface="Courier New" pitchFamily="49" charset="0"/>
                <a:ea typeface="ＭＳ Ｐゴシック" charset="-128"/>
                <a:cs typeface="Courier New" pitchFamily="49" charset="0"/>
              </a:rPr>
              <a:t>$book</a:t>
            </a:r>
            <a:r>
              <a:rPr kumimoji="1" lang="en-US" sz="1600" dirty="0">
                <a:latin typeface="Courier New" pitchFamily="49" charset="0"/>
                <a:ea typeface="ＭＳ Ｐゴシック" charset="-128"/>
                <a:cs typeface="Courier New" pitchFamily="49" charset="0"/>
              </a:rPr>
              <a:t>-&gt;title . '"&gt;' . </a:t>
            </a:r>
            <a:r>
              <a:rPr kumimoji="1" lang="en-US" sz="1600" dirty="0">
                <a:solidFill>
                  <a:srgbClr val="FF0000"/>
                </a:solidFill>
                <a:latin typeface="Courier New" pitchFamily="49" charset="0"/>
                <a:ea typeface="ＭＳ Ｐゴシック" charset="-128"/>
                <a:cs typeface="Courier New" pitchFamily="49" charset="0"/>
              </a:rPr>
              <a:t>$book</a:t>
            </a:r>
            <a:r>
              <a:rPr kumimoji="1" lang="en-US" sz="1600" dirty="0">
                <a:latin typeface="Courier New" pitchFamily="49" charset="0"/>
                <a:ea typeface="ＭＳ Ｐゴシック" charset="-128"/>
                <a:cs typeface="Courier New" pitchFamily="49" charset="0"/>
              </a:rPr>
              <a:t>-&gt;title . '&lt;/a&gt;&lt;/td&gt;&lt;td&gt;' .</a:t>
            </a:r>
          </a:p>
          <a:p>
            <a:r>
              <a:rPr kumimoji="1" lang="en-US" sz="1600" dirty="0">
                <a:latin typeface="Courier New" pitchFamily="49" charset="0"/>
                <a:ea typeface="ＭＳ Ｐゴシック" charset="-128"/>
                <a:cs typeface="Courier New" pitchFamily="49" charset="0"/>
              </a:rPr>
              <a:t>                     </a:t>
            </a:r>
            <a:r>
              <a:rPr kumimoji="1" lang="en-US" sz="1600" dirty="0">
                <a:solidFill>
                  <a:srgbClr val="FF0000"/>
                </a:solidFill>
                <a:latin typeface="Courier New" pitchFamily="49" charset="0"/>
                <a:ea typeface="ＭＳ Ｐゴシック" charset="-128"/>
                <a:cs typeface="Courier New" pitchFamily="49" charset="0"/>
              </a:rPr>
              <a:t>$book</a:t>
            </a:r>
            <a:r>
              <a:rPr kumimoji="1" lang="en-US" sz="1600" dirty="0">
                <a:latin typeface="Courier New" pitchFamily="49" charset="0"/>
                <a:ea typeface="ＭＳ Ｐゴシック" charset="-128"/>
                <a:cs typeface="Courier New" pitchFamily="49" charset="0"/>
              </a:rPr>
              <a:t>-&gt;author . '&lt;/td&gt;&lt;td&gt;' . </a:t>
            </a:r>
            <a:r>
              <a:rPr kumimoji="1" lang="en-US" sz="1600" dirty="0">
                <a:solidFill>
                  <a:srgbClr val="FF0000"/>
                </a:solidFill>
                <a:latin typeface="Courier New" pitchFamily="49" charset="0"/>
                <a:ea typeface="ＭＳ Ｐゴシック" charset="-128"/>
                <a:cs typeface="Courier New" pitchFamily="49" charset="0"/>
              </a:rPr>
              <a:t>$book</a:t>
            </a:r>
            <a:r>
              <a:rPr kumimoji="1" lang="en-US" sz="1600" dirty="0">
                <a:latin typeface="Courier New" pitchFamily="49" charset="0"/>
                <a:ea typeface="ＭＳ Ｐゴシック" charset="-128"/>
                <a:cs typeface="Courier New" pitchFamily="49" charset="0"/>
              </a:rPr>
              <a:t>-&gt;description . '&lt;/td&gt;&lt;/</a:t>
            </a:r>
            <a:r>
              <a:rPr kumimoji="1" lang="en-US" sz="1600" dirty="0" err="1">
                <a:latin typeface="Courier New" pitchFamily="49" charset="0"/>
                <a:ea typeface="ＭＳ Ｐゴシック" charset="-128"/>
                <a:cs typeface="Courier New" pitchFamily="49" charset="0"/>
              </a:rPr>
              <a:t>tr</a:t>
            </a:r>
            <a:r>
              <a:rPr kumimoji="1" lang="en-US" sz="1600" dirty="0">
                <a:latin typeface="Courier New" pitchFamily="49" charset="0"/>
                <a:ea typeface="ＭＳ Ｐゴシック" charset="-128"/>
                <a:cs typeface="Courier New" pitchFamily="49" charset="0"/>
              </a:rPr>
              <a:t>&gt;';</a:t>
            </a:r>
          </a:p>
          <a:p>
            <a:r>
              <a:rPr kumimoji="1" lang="en-US" sz="1600" dirty="0">
                <a:latin typeface="Courier New" pitchFamily="49" charset="0"/>
                <a:ea typeface="ＭＳ Ｐゴシック" charset="-128"/>
                <a:cs typeface="Courier New" pitchFamily="49" charset="0"/>
              </a:rPr>
              <a:t>            }</a:t>
            </a:r>
          </a:p>
          <a:p>
            <a:r>
              <a:rPr kumimoji="1" lang="en-US" sz="1600" dirty="0">
                <a:latin typeface="Courier New" pitchFamily="49" charset="0"/>
                <a:ea typeface="ＭＳ Ｐゴシック" charset="-128"/>
                <a:cs typeface="Courier New" pitchFamily="49" charset="0"/>
              </a:rPr>
              <a:t>        ?&gt;</a:t>
            </a:r>
          </a:p>
          <a:p>
            <a:r>
              <a:rPr kumimoji="1" lang="en-US" sz="1600" dirty="0">
                <a:latin typeface="Courier New" pitchFamily="49" charset="0"/>
                <a:ea typeface="ＭＳ Ｐゴシック" charset="-128"/>
                <a:cs typeface="Courier New" pitchFamily="49" charset="0"/>
              </a:rPr>
              <a:t>    &lt;/table&gt;</a:t>
            </a:r>
          </a:p>
          <a:p>
            <a:r>
              <a:rPr kumimoji="1" lang="en-US" sz="1600" dirty="0">
                <a:latin typeface="Courier New" pitchFamily="49" charset="0"/>
                <a:ea typeface="ＭＳ Ｐゴシック" charset="-128"/>
                <a:cs typeface="Courier New" pitchFamily="49" charset="0"/>
              </a:rPr>
              <a:t>&lt;/body&gt;</a:t>
            </a:r>
          </a:p>
          <a:p>
            <a:r>
              <a:rPr kumimoji="1" lang="en-US" sz="1600" dirty="0">
                <a:latin typeface="Courier New" pitchFamily="49" charset="0"/>
                <a:ea typeface="ＭＳ Ｐゴシック" charset="-128"/>
                <a:cs typeface="Courier New" pitchFamily="49" charset="0"/>
              </a:rPr>
              <a:t>&lt;/html&gt;</a:t>
            </a:r>
          </a:p>
          <a:p>
            <a:endParaRPr kumimoji="1" lang="en-US" sz="1600" dirty="0">
              <a:latin typeface="Courier New" pitchFamily="49" charset="0"/>
              <a:ea typeface="ＭＳ Ｐゴシック" charset="-128"/>
              <a:cs typeface="Courier New"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Controllers</a:t>
            </a:r>
          </a:p>
        </p:txBody>
      </p:sp>
      <p:sp>
        <p:nvSpPr>
          <p:cNvPr id="15363" name="Content Placeholder 2"/>
          <p:cNvSpPr>
            <a:spLocks noGrp="1"/>
          </p:cNvSpPr>
          <p:nvPr>
            <p:ph sz="quarter" idx="1"/>
          </p:nvPr>
        </p:nvSpPr>
        <p:spPr/>
        <p:txBody>
          <a:bodyPr>
            <a:normAutofit fontScale="92500" lnSpcReduction="10000"/>
          </a:bodyPr>
          <a:lstStyle/>
          <a:p>
            <a:r>
              <a:rPr lang="en-US" dirty="0" smtClean="0"/>
              <a:t>The </a:t>
            </a:r>
            <a:r>
              <a:rPr lang="en-US" b="1" dirty="0" smtClean="0"/>
              <a:t>controller </a:t>
            </a:r>
            <a:r>
              <a:rPr lang="en-US" dirty="0" smtClean="0"/>
              <a:t>handles the model and view layers to work together. The controller receives a request from the client, invokes the model to perform the requested operations and sends the data to the View. The view formats the data to be presented to the user, in a web application as an html output</a:t>
            </a:r>
          </a:p>
          <a:p>
            <a:pPr eaLnBrk="1" hangingPunct="1"/>
            <a:r>
              <a:rPr lang="en-US" dirty="0" smtClean="0"/>
              <a:t>Views </a:t>
            </a:r>
            <a:r>
              <a:rPr lang="en-US" dirty="0" smtClean="0"/>
              <a:t>in MVC are associated with controllers that update the model as necessary when a user interacts with an associated view. </a:t>
            </a:r>
          </a:p>
          <a:p>
            <a:pPr eaLnBrk="1" hangingPunct="1"/>
            <a:r>
              <a:rPr lang="en-US" dirty="0" smtClean="0"/>
              <a:t>The controller can call </a:t>
            </a:r>
            <a:r>
              <a:rPr lang="en-US" dirty="0" err="1" smtClean="0"/>
              <a:t>mutator</a:t>
            </a:r>
            <a:r>
              <a:rPr lang="en-US" dirty="0" smtClean="0"/>
              <a:t> methods of the model to get it to update its state. </a:t>
            </a:r>
          </a:p>
          <a:p>
            <a:pPr eaLnBrk="1" hangingPunct="1"/>
            <a:r>
              <a:rPr lang="en-US" dirty="0" smtClean="0"/>
              <a:t>The model will notify ALL registered views that a change has been made and so they will update what they display to the user as </a:t>
            </a:r>
            <a:r>
              <a:rPr lang="en-US" dirty="0" smtClean="0"/>
              <a:t>appropriate</a:t>
            </a:r>
          </a:p>
          <a:p>
            <a:pPr eaLnBrk="1" hangingPunct="1"/>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Controllers</a:t>
            </a:r>
          </a:p>
        </p:txBody>
      </p:sp>
      <p:sp>
        <p:nvSpPr>
          <p:cNvPr id="16387" name="Content Placeholder 2"/>
          <p:cNvSpPr>
            <a:spLocks noGrp="1"/>
          </p:cNvSpPr>
          <p:nvPr>
            <p:ph sz="quarter" idx="1"/>
          </p:nvPr>
        </p:nvSpPr>
        <p:spPr/>
        <p:txBody>
          <a:bodyPr/>
          <a:lstStyle/>
          <a:p>
            <a:r>
              <a:rPr lang="en-US" sz="2800" dirty="0" smtClean="0"/>
              <a:t>A controller offers facilities to change the state of the model. The controller interprets the mouse and keyboard inputs from the user, commanding the model and/or the view to change as appropriate. </a:t>
            </a:r>
          </a:p>
          <a:p>
            <a:r>
              <a:rPr lang="en-US" sz="2800" dirty="0" smtClean="0"/>
              <a:t>A controller is the means by which the user interacts with the application. A controller accepts input from the user and instructs the model and view to perform actions based on that input. In effect, the controller is responsible for mapping end-user action to application response.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Controllers</a:t>
            </a:r>
          </a:p>
        </p:txBody>
      </p:sp>
      <p:sp>
        <p:nvSpPr>
          <p:cNvPr id="17411" name="Content Placeholder 2"/>
          <p:cNvSpPr>
            <a:spLocks noGrp="1"/>
          </p:cNvSpPr>
          <p:nvPr>
            <p:ph sz="quarter" idx="1"/>
          </p:nvPr>
        </p:nvSpPr>
        <p:spPr/>
        <p:txBody>
          <a:bodyPr/>
          <a:lstStyle/>
          <a:p>
            <a:r>
              <a:rPr lang="en-US" sz="2800" dirty="0" smtClean="0"/>
              <a:t>The controller translates interactions with the view into actions to be performed by the model. In a stand-alone GUI client, user interactions could be button clicks or menu selections, whereas in a Web application they appear as HTTP GET and POST requests. </a:t>
            </a:r>
          </a:p>
          <a:p>
            <a:r>
              <a:rPr lang="en-US" sz="2800" dirty="0" smtClean="0"/>
              <a:t>The actions performed by the model include activating business processes or changing the state of the model.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Controllers</a:t>
            </a:r>
          </a:p>
        </p:txBody>
      </p:sp>
      <p:sp>
        <p:nvSpPr>
          <p:cNvPr id="18435" name="Content Placeholder 2"/>
          <p:cNvSpPr>
            <a:spLocks noGrp="1"/>
          </p:cNvSpPr>
          <p:nvPr>
            <p:ph sz="quarter" idx="1"/>
          </p:nvPr>
        </p:nvSpPr>
        <p:spPr/>
        <p:txBody>
          <a:bodyPr/>
          <a:lstStyle/>
          <a:p>
            <a:r>
              <a:rPr lang="en-US" sz="2800" smtClean="0"/>
              <a:t>Based on the user interactions and the outcome of the model actions, the controller responds by selecting an appropriate view. </a:t>
            </a:r>
          </a:p>
          <a:p>
            <a:r>
              <a:rPr lang="en-US" sz="2800" smtClean="0"/>
              <a:t>The controller is the piece that manages user interaction with the model. It provides the mechanism by which changes are made to the state of the model. </a:t>
            </a:r>
          </a:p>
          <a:p>
            <a:endParaRPr lang="en-US" sz="28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controller/Controller.php</a:t>
            </a:r>
          </a:p>
        </p:txBody>
      </p:sp>
      <p:sp>
        <p:nvSpPr>
          <p:cNvPr id="14339" name="TextBox 2"/>
          <p:cNvSpPr txBox="1">
            <a:spLocks noChangeArrowheads="1"/>
          </p:cNvSpPr>
          <p:nvPr/>
        </p:nvSpPr>
        <p:spPr bwMode="auto">
          <a:xfrm>
            <a:off x="357158" y="1214422"/>
            <a:ext cx="8786842" cy="5693866"/>
          </a:xfrm>
          <a:prstGeom prst="rect">
            <a:avLst/>
          </a:prstGeom>
          <a:noFill/>
          <a:ln w="9525">
            <a:noFill/>
            <a:miter lim="800000"/>
            <a:headEnd/>
            <a:tailEnd/>
          </a:ln>
        </p:spPr>
        <p:txBody>
          <a:bodyPr wrap="square">
            <a:spAutoFit/>
          </a:bodyPr>
          <a:lstStyle/>
          <a:p>
            <a:r>
              <a:rPr kumimoji="1" lang="en-US" sz="1400" dirty="0">
                <a:latin typeface="Courier New" pitchFamily="49" charset="0"/>
                <a:ea typeface="ＭＳ Ｐゴシック" charset="-128"/>
                <a:cs typeface="Courier New" pitchFamily="49" charset="0"/>
              </a:rPr>
              <a:t>&lt;?</a:t>
            </a:r>
            <a:r>
              <a:rPr kumimoji="1" lang="en-US" sz="1400" dirty="0" err="1">
                <a:latin typeface="Courier New" pitchFamily="49" charset="0"/>
                <a:ea typeface="ＭＳ Ｐゴシック" charset="-128"/>
                <a:cs typeface="Courier New" pitchFamily="49" charset="0"/>
              </a:rPr>
              <a:t>php</a:t>
            </a:r>
            <a:endParaRPr kumimoji="1" lang="en-US" sz="1400" dirty="0">
              <a:latin typeface="Courier New" pitchFamily="49" charset="0"/>
              <a:ea typeface="ＭＳ Ｐゴシック" charset="-128"/>
              <a:cs typeface="Courier New" pitchFamily="49" charset="0"/>
            </a:endParaRPr>
          </a:p>
          <a:p>
            <a:r>
              <a:rPr kumimoji="1" lang="en-US" sz="1400" dirty="0" err="1">
                <a:latin typeface="Courier New" pitchFamily="49" charset="0"/>
                <a:ea typeface="ＭＳ Ｐゴシック" charset="-128"/>
                <a:cs typeface="Courier New" pitchFamily="49" charset="0"/>
              </a:rPr>
              <a:t>include_once</a:t>
            </a:r>
            <a:r>
              <a:rPr kumimoji="1" lang="en-US" sz="1400" dirty="0">
                <a:latin typeface="Courier New" pitchFamily="49" charset="0"/>
                <a:ea typeface="ＭＳ Ｐゴシック" charset="-128"/>
                <a:cs typeface="Courier New" pitchFamily="49" charset="0"/>
              </a:rPr>
              <a:t>("model/Model.php");</a:t>
            </a:r>
          </a:p>
          <a:p>
            <a:endParaRPr kumimoji="1" lang="en-US" sz="1400" dirty="0">
              <a:latin typeface="Courier New" pitchFamily="49" charset="0"/>
              <a:ea typeface="ＭＳ Ｐゴシック" charset="-128"/>
              <a:cs typeface="Courier New" pitchFamily="49" charset="0"/>
            </a:endParaRPr>
          </a:p>
          <a:p>
            <a:r>
              <a:rPr kumimoji="1" lang="en-US" sz="1400" dirty="0">
                <a:latin typeface="Courier New" pitchFamily="49" charset="0"/>
                <a:ea typeface="ＭＳ Ｐゴシック" charset="-128"/>
                <a:cs typeface="Courier New" pitchFamily="49" charset="0"/>
              </a:rPr>
              <a:t>class Controller {</a:t>
            </a:r>
          </a:p>
          <a:p>
            <a:r>
              <a:rPr kumimoji="1" lang="en-US" sz="1400" dirty="0">
                <a:latin typeface="Courier New" pitchFamily="49" charset="0"/>
                <a:ea typeface="ＭＳ Ｐゴシック" charset="-128"/>
                <a:cs typeface="Courier New" pitchFamily="49" charset="0"/>
              </a:rPr>
              <a:t>     public $model;</a:t>
            </a:r>
          </a:p>
          <a:p>
            <a:endParaRPr kumimoji="1" lang="en-US" sz="1400" dirty="0">
              <a:latin typeface="Courier New" pitchFamily="49" charset="0"/>
              <a:ea typeface="ＭＳ Ｐゴシック" charset="-128"/>
              <a:cs typeface="Courier New" pitchFamily="49" charset="0"/>
            </a:endParaRPr>
          </a:p>
          <a:p>
            <a:r>
              <a:rPr kumimoji="1" lang="en-US" sz="1400" dirty="0" smtClean="0">
                <a:latin typeface="Courier New" pitchFamily="49" charset="0"/>
                <a:ea typeface="ＭＳ Ｐゴシック" charset="-128"/>
                <a:cs typeface="Courier New" pitchFamily="49" charset="0"/>
              </a:rPr>
              <a:t>public </a:t>
            </a:r>
            <a:r>
              <a:rPr kumimoji="1" lang="en-US" sz="1400" dirty="0">
                <a:latin typeface="Courier New" pitchFamily="49" charset="0"/>
                <a:ea typeface="ＭＳ Ｐゴシック" charset="-128"/>
                <a:cs typeface="Courier New" pitchFamily="49" charset="0"/>
              </a:rPr>
              <a:t>function __construct</a:t>
            </a:r>
            <a:r>
              <a:rPr kumimoji="1" lang="en-US" sz="1400" dirty="0" smtClean="0">
                <a:latin typeface="Courier New" pitchFamily="49" charset="0"/>
                <a:ea typeface="ＭＳ Ｐゴシック" charset="-128"/>
                <a:cs typeface="Courier New" pitchFamily="49" charset="0"/>
              </a:rPr>
              <a:t>(){</a:t>
            </a:r>
            <a:endParaRPr kumimoji="1" lang="en-US" sz="1400" dirty="0">
              <a:latin typeface="Courier New" pitchFamily="49" charset="0"/>
              <a:ea typeface="ＭＳ Ｐゴシック" charset="-128"/>
              <a:cs typeface="Courier New" pitchFamily="49" charset="0"/>
            </a:endParaRPr>
          </a:p>
          <a:p>
            <a:r>
              <a:rPr kumimoji="1" lang="en-US" sz="1400" dirty="0">
                <a:latin typeface="Courier New" pitchFamily="49" charset="0"/>
                <a:ea typeface="ＭＳ Ｐゴシック" charset="-128"/>
                <a:cs typeface="Courier New" pitchFamily="49" charset="0"/>
              </a:rPr>
              <a:t>          $this-&gt;model = new Model();</a:t>
            </a:r>
          </a:p>
          <a:p>
            <a:r>
              <a:rPr kumimoji="1" lang="en-US" sz="1400" dirty="0" smtClean="0">
                <a:latin typeface="Courier New" pitchFamily="49" charset="0"/>
                <a:ea typeface="ＭＳ Ｐゴシック" charset="-128"/>
                <a:cs typeface="Courier New" pitchFamily="49" charset="0"/>
              </a:rPr>
              <a:t>}</a:t>
            </a:r>
          </a:p>
          <a:p>
            <a:r>
              <a:rPr kumimoji="1" lang="en-US" sz="1400" dirty="0" smtClean="0">
                <a:latin typeface="Courier New" pitchFamily="49" charset="0"/>
                <a:ea typeface="ＭＳ Ｐゴシック" charset="-128"/>
                <a:cs typeface="Courier New" pitchFamily="49" charset="0"/>
              </a:rPr>
              <a:t>public function invoke(){</a:t>
            </a:r>
          </a:p>
          <a:p>
            <a:r>
              <a:rPr kumimoji="1" lang="en-US" sz="1400" dirty="0" smtClean="0">
                <a:latin typeface="Courier New" pitchFamily="49" charset="0"/>
                <a:ea typeface="ＭＳ Ｐゴシック" charset="-128"/>
                <a:cs typeface="Courier New" pitchFamily="49" charset="0"/>
              </a:rPr>
              <a:t>          if (!</a:t>
            </a:r>
            <a:r>
              <a:rPr kumimoji="1" lang="en-US" sz="1400" dirty="0" err="1" smtClean="0">
                <a:latin typeface="Courier New" pitchFamily="49" charset="0"/>
                <a:ea typeface="ＭＳ Ｐゴシック" charset="-128"/>
                <a:cs typeface="Courier New" pitchFamily="49" charset="0"/>
              </a:rPr>
              <a:t>isset</a:t>
            </a:r>
            <a:r>
              <a:rPr kumimoji="1" lang="en-US" sz="1400" dirty="0" smtClean="0">
                <a:latin typeface="Courier New" pitchFamily="49" charset="0"/>
                <a:ea typeface="ＭＳ Ｐゴシック" charset="-128"/>
                <a:cs typeface="Courier New" pitchFamily="49" charset="0"/>
              </a:rPr>
              <a:t>($_GET['book'])) {</a:t>
            </a:r>
          </a:p>
          <a:p>
            <a:r>
              <a:rPr kumimoji="1" lang="en-US" sz="1400" dirty="0" smtClean="0">
                <a:latin typeface="Courier New" pitchFamily="49" charset="0"/>
                <a:ea typeface="ＭＳ Ｐゴシック" charset="-128"/>
                <a:cs typeface="Courier New" pitchFamily="49" charset="0"/>
              </a:rPr>
              <a:t>     // no special book is requested, we'll show a list of all available books</a:t>
            </a:r>
          </a:p>
          <a:p>
            <a:r>
              <a:rPr kumimoji="1" lang="en-US" sz="1400" dirty="0" smtClean="0">
                <a:latin typeface="Courier New" pitchFamily="49" charset="0"/>
                <a:ea typeface="ＭＳ Ｐゴシック" charset="-128"/>
                <a:cs typeface="Courier New" pitchFamily="49" charset="0"/>
              </a:rPr>
              <a:t>               $books = $this-&gt;model-&gt;</a:t>
            </a:r>
            <a:r>
              <a:rPr kumimoji="1" lang="en-US" sz="1400" dirty="0" err="1" smtClean="0">
                <a:latin typeface="Courier New" pitchFamily="49" charset="0"/>
                <a:ea typeface="ＭＳ Ｐゴシック" charset="-128"/>
                <a:cs typeface="Courier New" pitchFamily="49" charset="0"/>
              </a:rPr>
              <a:t>getBookList</a:t>
            </a:r>
            <a:r>
              <a:rPr kumimoji="1" lang="en-US" sz="1400" dirty="0" smtClean="0">
                <a:latin typeface="Courier New" pitchFamily="49" charset="0"/>
                <a:ea typeface="ＭＳ Ｐゴシック" charset="-128"/>
                <a:cs typeface="Courier New" pitchFamily="49" charset="0"/>
              </a:rPr>
              <a:t>();</a:t>
            </a:r>
          </a:p>
          <a:p>
            <a:r>
              <a:rPr kumimoji="1" lang="en-US" sz="1400" dirty="0" smtClean="0">
                <a:latin typeface="Courier New" pitchFamily="49" charset="0"/>
                <a:ea typeface="ＭＳ Ｐゴシック" charset="-128"/>
                <a:cs typeface="Courier New" pitchFamily="49" charset="0"/>
              </a:rPr>
              <a:t>               include 'view/booklist.php';</a:t>
            </a:r>
          </a:p>
          <a:p>
            <a:r>
              <a:rPr kumimoji="1" lang="en-US" sz="1400" dirty="0" smtClean="0">
                <a:latin typeface="Courier New" pitchFamily="49" charset="0"/>
                <a:ea typeface="ＭＳ Ｐゴシック" charset="-128"/>
                <a:cs typeface="Courier New" pitchFamily="49" charset="0"/>
              </a:rPr>
              <a:t>          }</a:t>
            </a:r>
          </a:p>
          <a:p>
            <a:r>
              <a:rPr kumimoji="1" lang="en-US" sz="1400" dirty="0" smtClean="0">
                <a:latin typeface="Courier New" pitchFamily="49" charset="0"/>
                <a:ea typeface="ＭＳ Ｐゴシック" charset="-128"/>
                <a:cs typeface="Courier New" pitchFamily="49" charset="0"/>
              </a:rPr>
              <a:t>          else{</a:t>
            </a:r>
          </a:p>
          <a:p>
            <a:r>
              <a:rPr kumimoji="1" lang="en-US" sz="1400" dirty="0" smtClean="0">
                <a:latin typeface="Courier New" pitchFamily="49" charset="0"/>
                <a:ea typeface="ＭＳ Ｐゴシック" charset="-128"/>
                <a:cs typeface="Courier New" pitchFamily="49" charset="0"/>
              </a:rPr>
              <a:t>               // show the requested book</a:t>
            </a:r>
          </a:p>
          <a:p>
            <a:r>
              <a:rPr kumimoji="1" lang="en-US" sz="1400" dirty="0" smtClean="0">
                <a:latin typeface="Courier New" pitchFamily="49" charset="0"/>
                <a:ea typeface="ＭＳ Ｐゴシック" charset="-128"/>
                <a:cs typeface="Courier New" pitchFamily="49" charset="0"/>
              </a:rPr>
              <a:t>               $book = $this-&gt;model-&gt;</a:t>
            </a:r>
            <a:r>
              <a:rPr kumimoji="1" lang="en-US" sz="1400" dirty="0" err="1" smtClean="0">
                <a:latin typeface="Courier New" pitchFamily="49" charset="0"/>
                <a:ea typeface="ＭＳ Ｐゴシック" charset="-128"/>
                <a:cs typeface="Courier New" pitchFamily="49" charset="0"/>
              </a:rPr>
              <a:t>getBook</a:t>
            </a:r>
            <a:r>
              <a:rPr kumimoji="1" lang="en-US" sz="1400" dirty="0" smtClean="0">
                <a:latin typeface="Courier New" pitchFamily="49" charset="0"/>
                <a:ea typeface="ＭＳ Ｐゴシック" charset="-128"/>
                <a:cs typeface="Courier New" pitchFamily="49" charset="0"/>
              </a:rPr>
              <a:t>($_GET['book']);</a:t>
            </a:r>
          </a:p>
          <a:p>
            <a:r>
              <a:rPr kumimoji="1" lang="en-US" sz="1400" dirty="0" smtClean="0">
                <a:latin typeface="Courier New" pitchFamily="49" charset="0"/>
                <a:ea typeface="ＭＳ Ｐゴシック" charset="-128"/>
                <a:cs typeface="Courier New" pitchFamily="49" charset="0"/>
              </a:rPr>
              <a:t>               include 'view/viewbook.php';</a:t>
            </a:r>
          </a:p>
          <a:p>
            <a:r>
              <a:rPr kumimoji="1" lang="en-US" sz="1400" dirty="0" smtClean="0">
                <a:latin typeface="Courier New" pitchFamily="49" charset="0"/>
                <a:ea typeface="ＭＳ Ｐゴシック" charset="-128"/>
                <a:cs typeface="Courier New" pitchFamily="49" charset="0"/>
              </a:rPr>
              <a:t>          }</a:t>
            </a:r>
          </a:p>
          <a:p>
            <a:r>
              <a:rPr kumimoji="1" lang="en-US" sz="1400" dirty="0" smtClean="0">
                <a:latin typeface="Courier New" pitchFamily="49" charset="0"/>
                <a:ea typeface="ＭＳ Ｐゴシック" charset="-128"/>
                <a:cs typeface="Courier New" pitchFamily="49" charset="0"/>
              </a:rPr>
              <a:t>     }</a:t>
            </a:r>
          </a:p>
          <a:p>
            <a:r>
              <a:rPr kumimoji="1" lang="en-US" sz="1400" dirty="0" smtClean="0">
                <a:latin typeface="Courier New" pitchFamily="49" charset="0"/>
                <a:ea typeface="ＭＳ Ｐゴシック" charset="-128"/>
                <a:cs typeface="Courier New" pitchFamily="49" charset="0"/>
              </a:rPr>
              <a:t>}</a:t>
            </a:r>
          </a:p>
          <a:p>
            <a:r>
              <a:rPr kumimoji="1" lang="en-US" sz="1400" dirty="0" smtClean="0">
                <a:latin typeface="Courier New" pitchFamily="49" charset="0"/>
                <a:ea typeface="ＭＳ Ｐゴシック" charset="-128"/>
                <a:cs typeface="Courier New" pitchFamily="49" charset="0"/>
              </a:rPr>
              <a:t>?&gt;</a:t>
            </a:r>
            <a:endParaRPr kumimoji="1" lang="en-US" sz="1400" dirty="0">
              <a:latin typeface="Courier New" pitchFamily="49" charset="0"/>
              <a:ea typeface="ＭＳ Ｐゴシック" charset="-128"/>
              <a:cs typeface="Courier New" pitchFamily="49" charset="0"/>
            </a:endParaRPr>
          </a:p>
          <a:p>
            <a:endParaRPr kumimoji="1" lang="en-US" sz="1400" dirty="0">
              <a:latin typeface="Courier New" pitchFamily="49" charset="0"/>
              <a:ea typeface="ＭＳ Ｐゴシック" charset="-128"/>
              <a:cs typeface="Courier New" pitchFamily="49" charset="0"/>
            </a:endParaRPr>
          </a:p>
          <a:p>
            <a:endParaRPr kumimoji="1" lang="en-US" sz="1400" dirty="0">
              <a:latin typeface="Courier New" pitchFamily="49" charset="0"/>
              <a:ea typeface="ＭＳ Ｐゴシック" charset="-128"/>
              <a:cs typeface="Courier New" pitchFamily="49" charset="0"/>
            </a:endParaRPr>
          </a:p>
          <a:p>
            <a:endParaRPr kumimoji="1" lang="en-US" sz="1400" dirty="0">
              <a:latin typeface="Courier New" pitchFamily="49" charset="0"/>
              <a:ea typeface="ＭＳ Ｐゴシック" charset="-128"/>
              <a:cs typeface="Courier New" pitchFamily="49" charset="0"/>
            </a:endParaRPr>
          </a:p>
        </p:txBody>
      </p:sp>
      <p:sp>
        <p:nvSpPr>
          <p:cNvPr id="4" name="Line Callout 1 3"/>
          <p:cNvSpPr/>
          <p:nvPr/>
        </p:nvSpPr>
        <p:spPr>
          <a:xfrm>
            <a:off x="7429520" y="1242997"/>
            <a:ext cx="1500198" cy="542929"/>
          </a:xfrm>
          <a:prstGeom prst="borderCallout1">
            <a:avLst>
              <a:gd name="adj1" fmla="val 18750"/>
              <a:gd name="adj2" fmla="val -8333"/>
              <a:gd name="adj3" fmla="val 58020"/>
              <a:gd name="adj4" fmla="val -242671"/>
            </a:avLst>
          </a:prstGeom>
          <a:ln w="19050">
            <a:solidFill>
              <a:srgbClr val="FF0000"/>
            </a:solidFill>
            <a:headEnd type="none" w="med" len="med"/>
            <a:tailEnd type="triangle" w="med" len="med"/>
          </a:ln>
        </p:spPr>
        <p:style>
          <a:lnRef idx="2">
            <a:schemeClr val="accent1">
              <a:shade val="50000"/>
            </a:schemeClr>
          </a:lnRef>
          <a:fillRef idx="1001">
            <a:schemeClr val="lt1"/>
          </a:fillRef>
          <a:effectRef idx="0">
            <a:schemeClr val="accent1"/>
          </a:effectRef>
          <a:fontRef idx="minor">
            <a:schemeClr val="lt1"/>
          </a:fontRef>
        </p:style>
        <p:txBody>
          <a:bodyPr lIns="36000" tIns="0" rIns="36000" bIns="0" rtlCol="0" anchor="t"/>
          <a:lstStyle/>
          <a:p>
            <a:r>
              <a:rPr lang="en-GB" sz="1600" dirty="0" smtClean="0">
                <a:solidFill>
                  <a:schemeClr val="tx1"/>
                </a:solidFill>
              </a:rPr>
              <a:t>Include </a:t>
            </a:r>
            <a:r>
              <a:rPr lang="en-GB" sz="1600" dirty="0" err="1" smtClean="0">
                <a:solidFill>
                  <a:schemeClr val="tx1"/>
                </a:solidFill>
              </a:rPr>
              <a:t>Model.php</a:t>
            </a:r>
            <a:r>
              <a:rPr lang="en-GB" sz="1600" dirty="0" smtClean="0">
                <a:solidFill>
                  <a:schemeClr val="tx1"/>
                </a:solidFill>
              </a:rPr>
              <a:t> to access data</a:t>
            </a:r>
            <a:endParaRPr lang="en-GB" sz="1600" dirty="0">
              <a:solidFill>
                <a:schemeClr val="tx1"/>
              </a:solidFill>
            </a:endParaRPr>
          </a:p>
        </p:txBody>
      </p:sp>
      <p:sp>
        <p:nvSpPr>
          <p:cNvPr id="5" name="Line Callout 1 4"/>
          <p:cNvSpPr/>
          <p:nvPr/>
        </p:nvSpPr>
        <p:spPr>
          <a:xfrm>
            <a:off x="7286644" y="3857628"/>
            <a:ext cx="1714480" cy="714380"/>
          </a:xfrm>
          <a:prstGeom prst="borderCallout1">
            <a:avLst>
              <a:gd name="adj1" fmla="val 18750"/>
              <a:gd name="adj2" fmla="val -8333"/>
              <a:gd name="adj3" fmla="val 11611"/>
              <a:gd name="adj4" fmla="val -79259"/>
            </a:avLst>
          </a:prstGeom>
          <a:ln w="19050">
            <a:solidFill>
              <a:srgbClr val="FF0000"/>
            </a:solidFill>
            <a:headEnd type="none" w="med" len="med"/>
            <a:tailEnd type="triangle" w="med" len="med"/>
          </a:ln>
        </p:spPr>
        <p:style>
          <a:lnRef idx="2">
            <a:schemeClr val="accent1">
              <a:shade val="50000"/>
            </a:schemeClr>
          </a:lnRef>
          <a:fillRef idx="1001">
            <a:schemeClr val="lt1"/>
          </a:fillRef>
          <a:effectRef idx="0">
            <a:schemeClr val="accent1"/>
          </a:effectRef>
          <a:fontRef idx="minor">
            <a:schemeClr val="lt1"/>
          </a:fontRef>
        </p:style>
        <p:txBody>
          <a:bodyPr lIns="36000" tIns="0" rIns="36000" bIns="0" rtlCol="0" anchor="t"/>
          <a:lstStyle/>
          <a:p>
            <a:r>
              <a:rPr lang="en-GB" sz="1600" dirty="0" smtClean="0">
                <a:solidFill>
                  <a:schemeClr val="tx1"/>
                </a:solidFill>
              </a:rPr>
              <a:t>Get list of all books using method defined in Model Class</a:t>
            </a:r>
            <a:endParaRPr lang="en-GB" sz="1600" dirty="0">
              <a:solidFill>
                <a:schemeClr val="tx1"/>
              </a:solidFill>
            </a:endParaRPr>
          </a:p>
        </p:txBody>
      </p:sp>
      <p:sp>
        <p:nvSpPr>
          <p:cNvPr id="6" name="Line Callout 1 5"/>
          <p:cNvSpPr/>
          <p:nvPr/>
        </p:nvSpPr>
        <p:spPr>
          <a:xfrm>
            <a:off x="7429520" y="1857364"/>
            <a:ext cx="1500198" cy="571504"/>
          </a:xfrm>
          <a:prstGeom prst="borderCallout1">
            <a:avLst>
              <a:gd name="adj1" fmla="val 18750"/>
              <a:gd name="adj2" fmla="val -8333"/>
              <a:gd name="adj3" fmla="val 154276"/>
              <a:gd name="adj4" fmla="val -209020"/>
            </a:avLst>
          </a:prstGeom>
          <a:ln w="19050">
            <a:solidFill>
              <a:srgbClr val="FF0000"/>
            </a:solidFill>
            <a:headEnd type="none" w="med" len="med"/>
            <a:tailEnd type="triangle" w="med" len="med"/>
          </a:ln>
        </p:spPr>
        <p:style>
          <a:lnRef idx="2">
            <a:schemeClr val="accent1">
              <a:shade val="50000"/>
            </a:schemeClr>
          </a:lnRef>
          <a:fillRef idx="1001">
            <a:schemeClr val="lt1"/>
          </a:fillRef>
          <a:effectRef idx="0">
            <a:schemeClr val="accent1"/>
          </a:effectRef>
          <a:fontRef idx="minor">
            <a:schemeClr val="lt1"/>
          </a:fontRef>
        </p:style>
        <p:txBody>
          <a:bodyPr lIns="36000" tIns="0" rIns="36000" bIns="0" rtlCol="0" anchor="t"/>
          <a:lstStyle/>
          <a:p>
            <a:r>
              <a:rPr lang="en-GB" sz="1600" dirty="0" smtClean="0">
                <a:solidFill>
                  <a:schemeClr val="tx1"/>
                </a:solidFill>
              </a:rPr>
              <a:t>Instantiate class </a:t>
            </a:r>
            <a:r>
              <a:rPr lang="en-GB" sz="1600" i="1" dirty="0" smtClean="0">
                <a:solidFill>
                  <a:schemeClr val="tx1"/>
                </a:solidFill>
              </a:rPr>
              <a:t>Model</a:t>
            </a:r>
            <a:endParaRPr lang="en-GB" sz="1600" i="1" dirty="0">
              <a:solidFill>
                <a:schemeClr val="tx1"/>
              </a:solidFill>
            </a:endParaRPr>
          </a:p>
        </p:txBody>
      </p:sp>
      <p:sp>
        <p:nvSpPr>
          <p:cNvPr id="7" name="Line Callout 1 6"/>
          <p:cNvSpPr/>
          <p:nvPr/>
        </p:nvSpPr>
        <p:spPr>
          <a:xfrm>
            <a:off x="7429520" y="2500306"/>
            <a:ext cx="1500198" cy="714380"/>
          </a:xfrm>
          <a:prstGeom prst="borderCallout1">
            <a:avLst>
              <a:gd name="adj1" fmla="val 18750"/>
              <a:gd name="adj2" fmla="val -8333"/>
              <a:gd name="adj3" fmla="val 124943"/>
              <a:gd name="adj4" fmla="val -233783"/>
            </a:avLst>
          </a:prstGeom>
          <a:ln w="19050">
            <a:solidFill>
              <a:srgbClr val="7030A0"/>
            </a:solidFill>
            <a:headEnd type="none" w="med" len="med"/>
            <a:tailEnd type="triangle" w="med" len="med"/>
          </a:ln>
        </p:spPr>
        <p:style>
          <a:lnRef idx="2">
            <a:schemeClr val="accent1">
              <a:shade val="50000"/>
            </a:schemeClr>
          </a:lnRef>
          <a:fillRef idx="1001">
            <a:schemeClr val="lt1"/>
          </a:fillRef>
          <a:effectRef idx="0">
            <a:schemeClr val="accent1"/>
          </a:effectRef>
          <a:fontRef idx="minor">
            <a:schemeClr val="lt1"/>
          </a:fontRef>
        </p:style>
        <p:txBody>
          <a:bodyPr lIns="36000" tIns="0" rIns="36000" bIns="0" rtlCol="0" anchor="t"/>
          <a:lstStyle/>
          <a:p>
            <a:r>
              <a:rPr lang="en-GB" sz="1600" dirty="0" smtClean="0">
                <a:solidFill>
                  <a:schemeClr val="tx1"/>
                </a:solidFill>
              </a:rPr>
              <a:t>Check if user entered a name of a book to search</a:t>
            </a:r>
            <a:endParaRPr lang="en-GB" sz="1600" dirty="0">
              <a:solidFill>
                <a:schemeClr val="tx1"/>
              </a:solidFill>
            </a:endParaRPr>
          </a:p>
        </p:txBody>
      </p:sp>
      <p:sp>
        <p:nvSpPr>
          <p:cNvPr id="8" name="Line Callout 1 7"/>
          <p:cNvSpPr/>
          <p:nvPr/>
        </p:nvSpPr>
        <p:spPr>
          <a:xfrm>
            <a:off x="7286644" y="4643446"/>
            <a:ext cx="1714480" cy="714380"/>
          </a:xfrm>
          <a:prstGeom prst="borderCallout1">
            <a:avLst>
              <a:gd name="adj1" fmla="val 18750"/>
              <a:gd name="adj2" fmla="val -8333"/>
              <a:gd name="adj3" fmla="val -71055"/>
              <a:gd name="adj4" fmla="val -134260"/>
            </a:avLst>
          </a:prstGeom>
          <a:ln w="19050">
            <a:solidFill>
              <a:srgbClr val="00B050"/>
            </a:solidFill>
            <a:headEnd type="none" w="med" len="med"/>
            <a:tailEnd type="triangle" w="med" len="med"/>
          </a:ln>
        </p:spPr>
        <p:style>
          <a:lnRef idx="2">
            <a:schemeClr val="accent1">
              <a:shade val="50000"/>
            </a:schemeClr>
          </a:lnRef>
          <a:fillRef idx="1001">
            <a:schemeClr val="lt1"/>
          </a:fillRef>
          <a:effectRef idx="0">
            <a:schemeClr val="accent1"/>
          </a:effectRef>
          <a:fontRef idx="minor">
            <a:schemeClr val="lt1"/>
          </a:fontRef>
        </p:style>
        <p:txBody>
          <a:bodyPr lIns="36000" tIns="0" rIns="36000" bIns="0" rtlCol="0" anchor="t"/>
          <a:lstStyle/>
          <a:p>
            <a:r>
              <a:rPr lang="en-GB" sz="1600" dirty="0" smtClean="0">
                <a:solidFill>
                  <a:schemeClr val="tx1"/>
                </a:solidFill>
              </a:rPr>
              <a:t>Display the list of books using View we defined earlier</a:t>
            </a:r>
            <a:endParaRPr lang="en-GB" sz="1600" dirty="0">
              <a:solidFill>
                <a:schemeClr val="tx1"/>
              </a:solidFill>
            </a:endParaRPr>
          </a:p>
        </p:txBody>
      </p:sp>
      <p:sp>
        <p:nvSpPr>
          <p:cNvPr id="9" name="Line Callout 1 8"/>
          <p:cNvSpPr/>
          <p:nvPr/>
        </p:nvSpPr>
        <p:spPr>
          <a:xfrm>
            <a:off x="7286644" y="5500702"/>
            <a:ext cx="1714480" cy="714380"/>
          </a:xfrm>
          <a:prstGeom prst="borderCallout1">
            <a:avLst>
              <a:gd name="adj1" fmla="val 18750"/>
              <a:gd name="adj2" fmla="val -8333"/>
              <a:gd name="adj3" fmla="val -55055"/>
              <a:gd name="adj4" fmla="val -125371"/>
            </a:avLst>
          </a:prstGeom>
          <a:ln w="19050">
            <a:solidFill>
              <a:srgbClr val="FF0000"/>
            </a:solidFill>
            <a:headEnd type="none" w="med" len="med"/>
            <a:tailEnd type="triangle" w="med" len="med"/>
          </a:ln>
        </p:spPr>
        <p:style>
          <a:lnRef idx="2">
            <a:schemeClr val="accent1">
              <a:shade val="50000"/>
            </a:schemeClr>
          </a:lnRef>
          <a:fillRef idx="1001">
            <a:schemeClr val="lt1"/>
          </a:fillRef>
          <a:effectRef idx="0">
            <a:schemeClr val="accent1"/>
          </a:effectRef>
          <a:fontRef idx="minor">
            <a:schemeClr val="lt1"/>
          </a:fontRef>
        </p:style>
        <p:txBody>
          <a:bodyPr lIns="36000" tIns="0" rIns="36000" bIns="0" rtlCol="0" anchor="t"/>
          <a:lstStyle/>
          <a:p>
            <a:r>
              <a:rPr lang="en-GB" sz="1600" dirty="0" smtClean="0">
                <a:solidFill>
                  <a:schemeClr val="tx1"/>
                </a:solidFill>
              </a:rPr>
              <a:t>If user has specified a book, get the details using the Model Class</a:t>
            </a:r>
            <a:endParaRPr lang="en-GB" sz="1600" dirty="0">
              <a:solidFill>
                <a:schemeClr val="tx1"/>
              </a:solidFill>
            </a:endParaRPr>
          </a:p>
        </p:txBody>
      </p:sp>
      <p:sp>
        <p:nvSpPr>
          <p:cNvPr id="10" name="Line Callout 1 9"/>
          <p:cNvSpPr/>
          <p:nvPr/>
        </p:nvSpPr>
        <p:spPr>
          <a:xfrm>
            <a:off x="5357818" y="6000768"/>
            <a:ext cx="1714480" cy="714380"/>
          </a:xfrm>
          <a:prstGeom prst="borderCallout1">
            <a:avLst>
              <a:gd name="adj1" fmla="val 18750"/>
              <a:gd name="adj2" fmla="val -8333"/>
              <a:gd name="adj3" fmla="val -97721"/>
              <a:gd name="adj4" fmla="val -66481"/>
            </a:avLst>
          </a:prstGeom>
          <a:ln w="19050">
            <a:solidFill>
              <a:srgbClr val="00B050"/>
            </a:solidFill>
            <a:headEnd type="none" w="med" len="med"/>
            <a:tailEnd type="triangle" w="med" len="med"/>
          </a:ln>
        </p:spPr>
        <p:style>
          <a:lnRef idx="2">
            <a:schemeClr val="accent1">
              <a:shade val="50000"/>
            </a:schemeClr>
          </a:lnRef>
          <a:fillRef idx="1001">
            <a:schemeClr val="lt1"/>
          </a:fillRef>
          <a:effectRef idx="0">
            <a:schemeClr val="accent1"/>
          </a:effectRef>
          <a:fontRef idx="minor">
            <a:schemeClr val="lt1"/>
          </a:fontRef>
        </p:style>
        <p:txBody>
          <a:bodyPr lIns="36000" tIns="0" rIns="36000" bIns="0" rtlCol="0" anchor="t"/>
          <a:lstStyle/>
          <a:p>
            <a:r>
              <a:rPr lang="en-GB" sz="1600" dirty="0" smtClean="0">
                <a:solidFill>
                  <a:schemeClr val="tx1"/>
                </a:solidFill>
              </a:rPr>
              <a:t>Display the details using View we defined earlier</a:t>
            </a:r>
            <a:endParaRPr lang="en-GB" sz="16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File Upload </a:t>
            </a:r>
            <a:endParaRPr lang="en-GB" dirty="0"/>
          </a:p>
        </p:txBody>
      </p:sp>
      <p:sp>
        <p:nvSpPr>
          <p:cNvPr id="5" name="Content Placeholder 4"/>
          <p:cNvSpPr>
            <a:spLocks noGrp="1"/>
          </p:cNvSpPr>
          <p:nvPr>
            <p:ph sz="quarter" idx="1"/>
          </p:nvPr>
        </p:nvSpPr>
        <p:spPr/>
        <p:txBody>
          <a:bodyPr/>
          <a:lstStyle/>
          <a:p>
            <a:pPr>
              <a:buNone/>
            </a:pPr>
            <a:r>
              <a:rPr lang="en-GB" sz="2000" dirty="0" smtClean="0">
                <a:latin typeface="Consolas" pitchFamily="49" charset="0"/>
                <a:cs typeface="Consolas" pitchFamily="49" charset="0"/>
              </a:rPr>
              <a:t>&lt;html&gt; </a:t>
            </a:r>
          </a:p>
          <a:p>
            <a:pPr>
              <a:buNone/>
            </a:pPr>
            <a:r>
              <a:rPr lang="en-GB" sz="2000" dirty="0" smtClean="0">
                <a:latin typeface="Consolas" pitchFamily="49" charset="0"/>
                <a:cs typeface="Consolas" pitchFamily="49" charset="0"/>
              </a:rPr>
              <a:t>	&lt;body&gt; </a:t>
            </a:r>
          </a:p>
          <a:p>
            <a:pPr>
              <a:buNone/>
            </a:pPr>
            <a:r>
              <a:rPr lang="en-GB" sz="2000" dirty="0" smtClean="0">
                <a:latin typeface="Consolas" pitchFamily="49" charset="0"/>
                <a:cs typeface="Consolas" pitchFamily="49" charset="0"/>
              </a:rPr>
              <a:t>		 &lt;h1&gt;File Upload Example&lt;/h1&gt; </a:t>
            </a:r>
          </a:p>
          <a:p>
            <a:pPr>
              <a:buNone/>
            </a:pPr>
            <a:r>
              <a:rPr lang="en-GB" sz="2000" dirty="0" smtClean="0">
                <a:latin typeface="Consolas" pitchFamily="49" charset="0"/>
                <a:cs typeface="Consolas" pitchFamily="49" charset="0"/>
              </a:rPr>
              <a:t>		 &lt;form </a:t>
            </a:r>
            <a:r>
              <a:rPr lang="en-GB" sz="2000" dirty="0" err="1" smtClean="0">
                <a:latin typeface="Consolas" pitchFamily="49" charset="0"/>
                <a:cs typeface="Consolas" pitchFamily="49" charset="0"/>
              </a:rPr>
              <a:t>enctype</a:t>
            </a:r>
            <a:r>
              <a:rPr lang="en-GB" sz="2000" dirty="0" smtClean="0">
                <a:latin typeface="Consolas" pitchFamily="49" charset="0"/>
                <a:cs typeface="Consolas" pitchFamily="49" charset="0"/>
              </a:rPr>
              <a:t>="multipart/form-data" </a:t>
            </a:r>
          </a:p>
          <a:p>
            <a:pPr>
              <a:buNone/>
            </a:pPr>
            <a:r>
              <a:rPr lang="en-GB" sz="2000" dirty="0" smtClean="0">
                <a:latin typeface="Consolas" pitchFamily="49" charset="0"/>
                <a:cs typeface="Consolas" pitchFamily="49" charset="0"/>
              </a:rPr>
              <a:t> 				action="fileup1.php" method="post"&gt; </a:t>
            </a:r>
          </a:p>
          <a:p>
            <a:pPr>
              <a:buNone/>
            </a:pPr>
            <a:r>
              <a:rPr lang="en-GB" sz="2000" dirty="0" smtClean="0">
                <a:latin typeface="Consolas" pitchFamily="49" charset="0"/>
                <a:cs typeface="Consolas" pitchFamily="49" charset="0"/>
              </a:rPr>
              <a:t> 			</a:t>
            </a:r>
          </a:p>
          <a:p>
            <a:pPr>
              <a:buNone/>
            </a:pPr>
            <a:r>
              <a:rPr lang="en-GB" sz="2000" dirty="0" smtClean="0">
                <a:latin typeface="Consolas" pitchFamily="49" charset="0"/>
                <a:cs typeface="Consolas" pitchFamily="49" charset="0"/>
              </a:rPr>
              <a:t>			File to </a:t>
            </a:r>
            <a:r>
              <a:rPr lang="en-GB" sz="2000" dirty="0" err="1" smtClean="0">
                <a:latin typeface="Consolas" pitchFamily="49" charset="0"/>
                <a:cs typeface="Consolas" pitchFamily="49" charset="0"/>
              </a:rPr>
              <a:t>upload:&amp;nbsp</a:t>
            </a:r>
            <a:r>
              <a:rPr lang="en-GB" sz="2000" dirty="0" smtClean="0">
                <a:latin typeface="Consolas" pitchFamily="49" charset="0"/>
                <a:cs typeface="Consolas" pitchFamily="49" charset="0"/>
              </a:rPr>
              <a:t>; </a:t>
            </a:r>
          </a:p>
          <a:p>
            <a:pPr>
              <a:buNone/>
            </a:pPr>
            <a:r>
              <a:rPr lang="en-GB" sz="2000" dirty="0" smtClean="0">
                <a:latin typeface="Consolas" pitchFamily="49" charset="0"/>
                <a:cs typeface="Consolas" pitchFamily="49" charset="0"/>
              </a:rPr>
              <a:t> 			&lt;input name="</a:t>
            </a:r>
            <a:r>
              <a:rPr lang="en-GB" sz="2000" dirty="0" err="1" smtClean="0">
                <a:solidFill>
                  <a:srgbClr val="FF0000"/>
                </a:solidFill>
                <a:latin typeface="Consolas" pitchFamily="49" charset="0"/>
                <a:cs typeface="Consolas" pitchFamily="49" charset="0"/>
              </a:rPr>
              <a:t>upfile</a:t>
            </a:r>
            <a:r>
              <a:rPr lang="en-GB" sz="2000" dirty="0" smtClean="0">
                <a:latin typeface="Consolas" pitchFamily="49" charset="0"/>
                <a:cs typeface="Consolas" pitchFamily="49" charset="0"/>
              </a:rPr>
              <a:t>" type="</a:t>
            </a:r>
            <a:r>
              <a:rPr lang="en-GB" sz="2000" dirty="0" smtClean="0">
                <a:solidFill>
                  <a:srgbClr val="FF0000"/>
                </a:solidFill>
                <a:latin typeface="Consolas" pitchFamily="49" charset="0"/>
                <a:cs typeface="Consolas" pitchFamily="49" charset="0"/>
              </a:rPr>
              <a:t>file</a:t>
            </a:r>
            <a:r>
              <a:rPr lang="en-GB" sz="2000" dirty="0" smtClean="0">
                <a:latin typeface="Consolas" pitchFamily="49" charset="0"/>
                <a:cs typeface="Consolas" pitchFamily="49" charset="0"/>
              </a:rPr>
              <a:t>"&gt; </a:t>
            </a:r>
          </a:p>
          <a:p>
            <a:pPr>
              <a:buNone/>
            </a:pPr>
            <a:r>
              <a:rPr lang="en-GB" sz="2000" dirty="0" smtClean="0">
                <a:latin typeface="Consolas" pitchFamily="49" charset="0"/>
                <a:cs typeface="Consolas" pitchFamily="49" charset="0"/>
              </a:rPr>
              <a:t> 			&lt;input type="submit" value="Upload file"&gt; </a:t>
            </a:r>
          </a:p>
          <a:p>
            <a:pPr>
              <a:buNone/>
            </a:pPr>
            <a:r>
              <a:rPr lang="en-GB" sz="2000" dirty="0" smtClean="0">
                <a:latin typeface="Consolas" pitchFamily="49" charset="0"/>
                <a:cs typeface="Consolas" pitchFamily="49" charset="0"/>
              </a:rPr>
              <a:t> 		&lt;/form&gt; </a:t>
            </a:r>
          </a:p>
          <a:p>
            <a:pPr>
              <a:buNone/>
            </a:pPr>
            <a:r>
              <a:rPr lang="en-GB" sz="2000" dirty="0" smtClean="0">
                <a:latin typeface="Consolas" pitchFamily="49" charset="0"/>
                <a:cs typeface="Consolas" pitchFamily="49" charset="0"/>
              </a:rPr>
              <a:t>&lt;/body&gt; </a:t>
            </a:r>
          </a:p>
          <a:p>
            <a:pPr>
              <a:buNone/>
            </a:pPr>
            <a:r>
              <a:rPr lang="en-GB" sz="2000" dirty="0" smtClean="0">
                <a:latin typeface="Consolas" pitchFamily="49" charset="0"/>
                <a:cs typeface="Consolas" pitchFamily="49" charset="0"/>
              </a:rPr>
              <a:t>&lt;/html&gt;</a:t>
            </a:r>
            <a:endParaRPr lang="en-GB" sz="2000" dirty="0">
              <a:latin typeface="Consolas" pitchFamily="49" charset="0"/>
              <a:cs typeface="Consolas" pitchFamily="49" charset="0"/>
            </a:endParaRPr>
          </a:p>
        </p:txBody>
      </p:sp>
      <p:graphicFrame>
        <p:nvGraphicFramePr>
          <p:cNvPr id="6" name="Table 5"/>
          <p:cNvGraphicFramePr>
            <a:graphicFrameLocks noGrp="1"/>
          </p:cNvGraphicFramePr>
          <p:nvPr/>
        </p:nvGraphicFramePr>
        <p:xfrm>
          <a:off x="1571604" y="0"/>
          <a:ext cx="7572396" cy="1928802"/>
        </p:xfrm>
        <a:graphic>
          <a:graphicData uri="http://schemas.openxmlformats.org/drawingml/2006/table">
            <a:tbl>
              <a:tblPr/>
              <a:tblGrid>
                <a:gridCol w="1756192"/>
                <a:gridCol w="5816204"/>
              </a:tblGrid>
              <a:tr h="216207">
                <a:tc>
                  <a:txBody>
                    <a:bodyPr/>
                    <a:lstStyle/>
                    <a:p>
                      <a:pPr algn="l" fontAlgn="t"/>
                      <a:r>
                        <a:rPr lang="en-GB" sz="1200" b="1" i="0" u="none" strike="noStrike" dirty="0">
                          <a:solidFill>
                            <a:srgbClr val="FFFFFF"/>
                          </a:solidFill>
                          <a:latin typeface="Verdana"/>
                        </a:rPr>
                        <a:t>Value</a:t>
                      </a:r>
                    </a:p>
                  </a:txBody>
                  <a:tcPr marL="9126" marR="9126" marT="9126" marB="0">
                    <a:lnL w="12700" cap="flat" cmpd="sng" algn="ctr">
                      <a:solidFill>
                        <a:schemeClr val="tx1"/>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en-GB" sz="1200" b="1" i="0" u="none" strike="noStrike">
                          <a:solidFill>
                            <a:srgbClr val="FFFFFF"/>
                          </a:solidFill>
                          <a:latin typeface="Verdana"/>
                        </a:rPr>
                        <a:t>Description</a:t>
                      </a:r>
                    </a:p>
                  </a:txBody>
                  <a:tcPr marL="9126" marR="9126" marT="9126" marB="0">
                    <a:lnL w="12700" cap="flat" cmpd="sng" algn="ctr">
                      <a:solidFill>
                        <a:srgbClr val="555555"/>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731033">
                <a:tc>
                  <a:txBody>
                    <a:bodyPr/>
                    <a:lstStyle/>
                    <a:p>
                      <a:pPr algn="l" fontAlgn="t"/>
                      <a:r>
                        <a:rPr lang="en-GB" sz="1400" b="0" i="0" u="none" strike="noStrike">
                          <a:solidFill>
                            <a:srgbClr val="404040"/>
                          </a:solidFill>
                          <a:latin typeface="Verdana"/>
                        </a:rPr>
                        <a:t>application/x-www-form-urlencoded</a:t>
                      </a:r>
                    </a:p>
                  </a:txBody>
                  <a:tcPr marL="9126" marR="9126" marT="9126" marB="0">
                    <a:lnL w="12700" cap="flat" cmpd="sng" algn="ctr">
                      <a:solidFill>
                        <a:schemeClr val="tx1"/>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gn="l" fontAlgn="t"/>
                      <a:r>
                        <a:rPr lang="en-GB" sz="1400" b="0" i="0" u="none" strike="noStrike" dirty="0">
                          <a:solidFill>
                            <a:srgbClr val="404040"/>
                          </a:solidFill>
                          <a:latin typeface="Verdana"/>
                        </a:rPr>
                        <a:t>Default. All characters are encoded before sent (spaces are converted to "+" symbols, and special characters are converted to ASCII HEX values)</a:t>
                      </a:r>
                    </a:p>
                  </a:txBody>
                  <a:tcPr marL="9126" marR="9126" marT="9126" marB="0">
                    <a:lnL w="12700" cap="flat" cmpd="sng" algn="ctr">
                      <a:solidFill>
                        <a:srgbClr val="D4D4D4"/>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90781">
                <a:tc>
                  <a:txBody>
                    <a:bodyPr/>
                    <a:lstStyle/>
                    <a:p>
                      <a:pPr algn="l" fontAlgn="t"/>
                      <a:r>
                        <a:rPr lang="en-GB" sz="1400" b="0" i="0" u="none" strike="noStrike" dirty="0">
                          <a:solidFill>
                            <a:srgbClr val="FF0000"/>
                          </a:solidFill>
                          <a:latin typeface="Verdana"/>
                        </a:rPr>
                        <a:t>multipart/form-data</a:t>
                      </a:r>
                    </a:p>
                  </a:txBody>
                  <a:tcPr marL="9126" marR="9126" marT="9126" marB="0">
                    <a:lnL w="12700" cap="flat" cmpd="sng" algn="ctr">
                      <a:solidFill>
                        <a:schemeClr val="tx1"/>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gn="l" fontAlgn="t"/>
                      <a:r>
                        <a:rPr lang="en-GB" sz="1400" b="0" i="0" u="none" strike="noStrike" dirty="0">
                          <a:solidFill>
                            <a:srgbClr val="FF0000"/>
                          </a:solidFill>
                          <a:latin typeface="Verdana"/>
                        </a:rPr>
                        <a:t>No characters are encoded. This value is required when you are using forms that have a file upload control</a:t>
                      </a:r>
                    </a:p>
                  </a:txBody>
                  <a:tcPr marL="9126" marR="9126" marT="9126" marB="0">
                    <a:lnL w="12700" cap="flat" cmpd="sng" algn="ctr">
                      <a:solidFill>
                        <a:srgbClr val="D4D4D4"/>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90781">
                <a:tc>
                  <a:txBody>
                    <a:bodyPr/>
                    <a:lstStyle/>
                    <a:p>
                      <a:pPr algn="l" fontAlgn="t"/>
                      <a:r>
                        <a:rPr lang="en-GB" sz="1400" b="0" i="0" u="none" strike="noStrike">
                          <a:solidFill>
                            <a:srgbClr val="404040"/>
                          </a:solidFill>
                          <a:latin typeface="Verdana"/>
                        </a:rPr>
                        <a:t>text/plain</a:t>
                      </a:r>
                    </a:p>
                  </a:txBody>
                  <a:tcPr marL="9126" marR="9126" marT="9126" marB="0">
                    <a:lnL w="12700" cap="flat" cmpd="sng" algn="ctr">
                      <a:solidFill>
                        <a:schemeClr val="tx1"/>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400" b="0" i="0" u="none" strike="noStrike" dirty="0">
                          <a:solidFill>
                            <a:srgbClr val="404040"/>
                          </a:solidFill>
                          <a:latin typeface="Verdana"/>
                        </a:rPr>
                        <a:t>Spaces are converted to "+" symbols, but no special characters are encoded</a:t>
                      </a:r>
                    </a:p>
                  </a:txBody>
                  <a:tcPr marL="9126" marR="9126" marT="9126" marB="0">
                    <a:lnL w="12700" cap="flat" cmpd="sng" algn="ctr">
                      <a:solidFill>
                        <a:srgbClr val="D4D4D4"/>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7" name="Oval 6"/>
          <p:cNvSpPr/>
          <p:nvPr/>
        </p:nvSpPr>
        <p:spPr>
          <a:xfrm>
            <a:off x="3357554" y="2500306"/>
            <a:ext cx="3214710" cy="5715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a:stCxn id="7" idx="0"/>
          </p:cNvCxnSpPr>
          <p:nvPr/>
        </p:nvCxnSpPr>
        <p:spPr>
          <a:xfrm rot="16200000" flipV="1">
            <a:off x="4625579" y="2160975"/>
            <a:ext cx="571504" cy="107157"/>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857884" y="4071942"/>
            <a:ext cx="928694" cy="42862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MVC Program Flow</a:t>
            </a:r>
            <a:endParaRPr lang="en-GB" dirty="0"/>
          </a:p>
        </p:txBody>
      </p:sp>
      <p:pic>
        <p:nvPicPr>
          <p:cNvPr id="11266" name="Picture 2" descr="https://developer.apple.com/library/ios/documentation/general/conceptual/CocoaEncyclopedia/Art/cocoa_mvc.gif"/>
          <p:cNvPicPr>
            <a:picLocks noChangeAspect="1" noChangeArrowheads="1"/>
          </p:cNvPicPr>
          <p:nvPr/>
        </p:nvPicPr>
        <p:blipFill>
          <a:blip r:embed="rId2"/>
          <a:srcRect l="11777" t="15982" r="10068"/>
          <a:stretch>
            <a:fillRect/>
          </a:stretch>
        </p:blipFill>
        <p:spPr bwMode="auto">
          <a:xfrm>
            <a:off x="1454509" y="2071678"/>
            <a:ext cx="6757873" cy="2628907"/>
          </a:xfrm>
          <a:prstGeom prst="rect">
            <a:avLst/>
          </a:prstGeom>
          <a:noFill/>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PHP &amp; MVC</a:t>
            </a:r>
            <a:endParaRPr lang="id-ID" smtClean="0"/>
          </a:p>
        </p:txBody>
      </p:sp>
      <p:sp>
        <p:nvSpPr>
          <p:cNvPr id="4" name="Content Placeholder 3"/>
          <p:cNvSpPr>
            <a:spLocks noGrp="1"/>
          </p:cNvSpPr>
          <p:nvPr>
            <p:ph sz="quarter" idx="1"/>
          </p:nvPr>
        </p:nvSpPr>
        <p:spPr/>
        <p:txBody>
          <a:bodyPr/>
          <a:lstStyle/>
          <a:p>
            <a:endParaRPr lang="en-GB"/>
          </a:p>
        </p:txBody>
      </p:sp>
      <p:pic>
        <p:nvPicPr>
          <p:cNvPr id="9219" name="Picture 6"/>
          <p:cNvPicPr>
            <a:picLocks noChangeAspect="1"/>
          </p:cNvPicPr>
          <p:nvPr/>
        </p:nvPicPr>
        <p:blipFill>
          <a:blip r:embed="rId2"/>
          <a:srcRect/>
          <a:stretch>
            <a:fillRect/>
          </a:stretch>
        </p:blipFill>
        <p:spPr bwMode="auto">
          <a:xfrm>
            <a:off x="2357422" y="1500174"/>
            <a:ext cx="4392612" cy="4286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Advantages</a:t>
            </a:r>
          </a:p>
        </p:txBody>
      </p:sp>
      <p:sp>
        <p:nvSpPr>
          <p:cNvPr id="10244" name="Footer Placeholder 3"/>
          <p:cNvSpPr>
            <a:spLocks noGrp="1"/>
          </p:cNvSpPr>
          <p:nvPr>
            <p:ph type="ftr" sz="quarter" idx="11"/>
          </p:nvPr>
        </p:nvSpPr>
        <p:spPr>
          <a:prstGeom prst="rect">
            <a:avLst/>
          </a:prstGeom>
          <a:noFill/>
        </p:spPr>
        <p:txBody>
          <a:bodyPr/>
          <a:lstStyle/>
          <a:p>
            <a:endParaRPr lang="en-US" smtClean="0"/>
          </a:p>
        </p:txBody>
      </p:sp>
      <p:sp>
        <p:nvSpPr>
          <p:cNvPr id="10245" name="Slide Number Placeholder 4"/>
          <p:cNvSpPr>
            <a:spLocks noGrp="1"/>
          </p:cNvSpPr>
          <p:nvPr>
            <p:ph type="sldNum" sz="quarter" idx="12"/>
          </p:nvPr>
        </p:nvSpPr>
        <p:spPr>
          <a:prstGeom prst="rect">
            <a:avLst/>
          </a:prstGeom>
          <a:noFill/>
        </p:spPr>
        <p:txBody>
          <a:bodyPr/>
          <a:lstStyle/>
          <a:p>
            <a:fld id="{1F46CA67-1E23-4967-A44A-63A02A0AE0DF}" type="slidenum">
              <a:rPr lang="he-IL" smtClean="0"/>
              <a:pPr/>
              <a:t>42</a:t>
            </a:fld>
            <a:endParaRPr lang="en-US" smtClean="0"/>
          </a:p>
        </p:txBody>
      </p:sp>
      <p:sp>
        <p:nvSpPr>
          <p:cNvPr id="10243" name="Content Placeholder 2"/>
          <p:cNvSpPr>
            <a:spLocks noGrp="1"/>
          </p:cNvSpPr>
          <p:nvPr>
            <p:ph sz="quarter" idx="1"/>
          </p:nvPr>
        </p:nvSpPr>
        <p:spPr/>
        <p:txBody>
          <a:bodyPr/>
          <a:lstStyle/>
          <a:p>
            <a:r>
              <a:rPr lang="en-US" dirty="0" smtClean="0"/>
              <a:t>Multiple view using the same model: the separation of model and view allows multiple views (Web, Mobile etc) to use the same enterprise model.</a:t>
            </a:r>
          </a:p>
          <a:p>
            <a:endParaRPr lang="en-US" dirty="0" smtClean="0"/>
          </a:p>
          <a:p>
            <a:r>
              <a:rPr lang="en-US" dirty="0" smtClean="0"/>
              <a:t>Clear separation between presentation logic and business logic so easy to maintain the code and future improvements.</a:t>
            </a:r>
          </a:p>
          <a:p>
            <a:endParaRPr lang="en-US" dirty="0" smtClean="0"/>
          </a:p>
          <a:p>
            <a:r>
              <a:rPr lang="en-US" dirty="0" smtClean="0"/>
              <a:t>Allows parallel development of different components by many developers.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z="3000" smtClean="0"/>
              <a:t>Some Examples of PHP MVC Framework</a:t>
            </a:r>
          </a:p>
        </p:txBody>
      </p:sp>
      <p:sp>
        <p:nvSpPr>
          <p:cNvPr id="12293" name="Slide Number Placeholder 4"/>
          <p:cNvSpPr>
            <a:spLocks noGrp="1"/>
          </p:cNvSpPr>
          <p:nvPr>
            <p:ph type="sldNum" sz="quarter" idx="12"/>
          </p:nvPr>
        </p:nvSpPr>
        <p:spPr>
          <a:prstGeom prst="rect">
            <a:avLst/>
          </a:prstGeom>
          <a:noFill/>
        </p:spPr>
        <p:txBody>
          <a:bodyPr/>
          <a:lstStyle/>
          <a:p>
            <a:fld id="{747919A7-51B1-41DC-845E-2313B9DA89DB}" type="slidenum">
              <a:rPr lang="he-IL" smtClean="0"/>
              <a:pPr/>
              <a:t>43</a:t>
            </a:fld>
            <a:endParaRPr lang="en-US" smtClean="0"/>
          </a:p>
        </p:txBody>
      </p:sp>
      <p:sp>
        <p:nvSpPr>
          <p:cNvPr id="12291" name="Content Placeholder 2"/>
          <p:cNvSpPr>
            <a:spLocks noGrp="1"/>
          </p:cNvSpPr>
          <p:nvPr>
            <p:ph sz="quarter" idx="1"/>
          </p:nvPr>
        </p:nvSpPr>
        <p:spPr/>
        <p:txBody>
          <a:bodyPr>
            <a:normAutofit/>
          </a:bodyPr>
          <a:lstStyle/>
          <a:p>
            <a:r>
              <a:rPr lang="en-US" sz="2800" dirty="0" err="1" smtClean="0"/>
              <a:t>Zend</a:t>
            </a:r>
            <a:r>
              <a:rPr lang="en-US" sz="2800" dirty="0" smtClean="0"/>
              <a:t> Framework An open-source PHP 5-based framework featuring an MVC.</a:t>
            </a:r>
          </a:p>
          <a:p>
            <a:endParaRPr lang="en-US" sz="2500" dirty="0" smtClean="0"/>
          </a:p>
          <a:p>
            <a:r>
              <a:rPr lang="en-US" sz="2500" dirty="0" err="1" smtClean="0"/>
              <a:t>CodeIgniter</a:t>
            </a:r>
            <a:r>
              <a:rPr lang="en-US" sz="2500" dirty="0" smtClean="0"/>
              <a:t> A simple, light, fast, open source MVC framework for building websites using PHP.</a:t>
            </a:r>
          </a:p>
          <a:p>
            <a:endParaRPr lang="en-US" sz="2500" dirty="0" smtClean="0"/>
          </a:p>
          <a:p>
            <a:r>
              <a:rPr lang="en-US" sz="2500" dirty="0" err="1" smtClean="0"/>
              <a:t>Joomla</a:t>
            </a:r>
            <a:r>
              <a:rPr lang="en-US" sz="2500" dirty="0" smtClean="0"/>
              <a:t> v1.5.x is an open source content management system that employs the MVC model.</a:t>
            </a:r>
          </a:p>
          <a:p>
            <a:endParaRPr lang="en-US" sz="2500" dirty="0" smtClean="0"/>
          </a:p>
          <a:p>
            <a:r>
              <a:rPr lang="en-US" sz="2500" dirty="0" err="1" smtClean="0"/>
              <a:t>Symfony</a:t>
            </a:r>
            <a:r>
              <a:rPr lang="en-US" sz="2500" dirty="0" smtClean="0"/>
              <a:t> Framework A PHP 5 MVC framework.</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sz="3000" dirty="0"/>
              <a:t>What is </a:t>
            </a:r>
            <a:r>
              <a:rPr lang="en-US" sz="3000" dirty="0" err="1" smtClean="0"/>
              <a:t>Zend</a:t>
            </a:r>
            <a:r>
              <a:rPr lang="en-US" sz="3000" dirty="0" smtClean="0"/>
              <a:t> Framework?</a:t>
            </a:r>
            <a:endParaRPr lang="en-US" sz="3000" dirty="0"/>
          </a:p>
        </p:txBody>
      </p:sp>
      <p:sp>
        <p:nvSpPr>
          <p:cNvPr id="316419" name="Rectangle 3"/>
          <p:cNvSpPr>
            <a:spLocks noGrp="1" noChangeArrowheads="1"/>
          </p:cNvSpPr>
          <p:nvPr>
            <p:ph sz="quarter" idx="1"/>
          </p:nvPr>
        </p:nvSpPr>
        <p:spPr/>
        <p:txBody>
          <a:bodyPr/>
          <a:lstStyle/>
          <a:p>
            <a:r>
              <a:rPr lang="en-US" dirty="0"/>
              <a:t>An open source, MVC-based PHP </a:t>
            </a:r>
            <a:r>
              <a:rPr lang="en-US" dirty="0" smtClean="0"/>
              <a:t>framework</a:t>
            </a:r>
            <a:endParaRPr lang="en-US" dirty="0"/>
          </a:p>
          <a:p>
            <a:pPr lvl="1"/>
            <a:r>
              <a:rPr lang="en-US" dirty="0" smtClean="0"/>
              <a:t>Components </a:t>
            </a:r>
            <a:r>
              <a:rPr lang="en-US" dirty="0"/>
              <a:t>developed, tested, distributed together</a:t>
            </a:r>
            <a:br>
              <a:rPr lang="en-US" dirty="0"/>
            </a:br>
            <a:endParaRPr lang="en-US" dirty="0"/>
          </a:p>
          <a:p>
            <a:r>
              <a:rPr lang="en-US" dirty="0"/>
              <a:t>But loosely coupled</a:t>
            </a:r>
          </a:p>
          <a:p>
            <a:pPr lvl="1"/>
            <a:r>
              <a:rPr lang="en-US" dirty="0"/>
              <a:t>“Use at will” architecture</a:t>
            </a:r>
          </a:p>
          <a:p>
            <a:pPr lvl="1"/>
            <a:endParaRPr lang="en-US" dirty="0"/>
          </a:p>
          <a:p>
            <a:pPr lvl="1"/>
            <a:endParaRPr lang="en-US" dirty="0"/>
          </a:p>
          <a:p>
            <a:endParaRPr lang="en-US" dirty="0"/>
          </a:p>
          <a:p>
            <a:pPr>
              <a:buFontTx/>
              <a:buNone/>
            </a:pP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How is MVC Mapped to the Web?</a:t>
            </a:r>
            <a:endParaRPr lang="en-GB" sz="3200" dirty="0"/>
          </a:p>
        </p:txBody>
      </p:sp>
      <p:sp>
        <p:nvSpPr>
          <p:cNvPr id="3" name="Content Placeholder 2"/>
          <p:cNvSpPr>
            <a:spLocks noGrp="1"/>
          </p:cNvSpPr>
          <p:nvPr>
            <p:ph sz="quarter" idx="1"/>
          </p:nvPr>
        </p:nvSpPr>
        <p:spPr/>
        <p:txBody>
          <a:bodyPr/>
          <a:lstStyle/>
          <a:p>
            <a:r>
              <a:rPr lang="en-GB" dirty="0" smtClean="0"/>
              <a:t>To implement MVC on the web, URLs must be mapped to Controllers</a:t>
            </a:r>
          </a:p>
          <a:p>
            <a:r>
              <a:rPr lang="en-GB" dirty="0" err="1" smtClean="0"/>
              <a:t>Zend</a:t>
            </a:r>
            <a:r>
              <a:rPr lang="en-GB" dirty="0" smtClean="0"/>
              <a:t> Framework uses the following approach…</a:t>
            </a:r>
            <a:endParaRPr lang="en-GB" dirty="0"/>
          </a:p>
        </p:txBody>
      </p:sp>
      <p:pic>
        <p:nvPicPr>
          <p:cNvPr id="2050" name="Picture 2"/>
          <p:cNvPicPr>
            <a:picLocks noChangeAspect="1" noChangeArrowheads="1"/>
          </p:cNvPicPr>
          <p:nvPr/>
        </p:nvPicPr>
        <p:blipFill>
          <a:blip r:embed="rId2"/>
          <a:srcRect/>
          <a:stretch>
            <a:fillRect/>
          </a:stretch>
        </p:blipFill>
        <p:spPr bwMode="auto">
          <a:xfrm>
            <a:off x="1093783" y="3071810"/>
            <a:ext cx="7050117" cy="305276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File Upload</a:t>
            </a:r>
            <a:endParaRPr lang="en-GB" dirty="0"/>
          </a:p>
        </p:txBody>
      </p:sp>
      <p:sp>
        <p:nvSpPr>
          <p:cNvPr id="6" name="Content Placeholder 5"/>
          <p:cNvSpPr>
            <a:spLocks noGrp="1"/>
          </p:cNvSpPr>
          <p:nvPr>
            <p:ph sz="quarter" idx="1"/>
          </p:nvPr>
        </p:nvSpPr>
        <p:spPr/>
        <p:txBody>
          <a:bodyPr/>
          <a:lstStyle/>
          <a:p>
            <a:endParaRPr lang="en-GB" dirty="0"/>
          </a:p>
        </p:txBody>
      </p:sp>
      <p:grpSp>
        <p:nvGrpSpPr>
          <p:cNvPr id="7" name="Group 6"/>
          <p:cNvGrpSpPr/>
          <p:nvPr/>
        </p:nvGrpSpPr>
        <p:grpSpPr>
          <a:xfrm>
            <a:off x="1214414" y="1571612"/>
            <a:ext cx="7048500" cy="3905250"/>
            <a:chOff x="1214414" y="1571612"/>
            <a:chExt cx="7048500" cy="3905250"/>
          </a:xfrm>
        </p:grpSpPr>
        <p:pic>
          <p:nvPicPr>
            <p:cNvPr id="4098" name="Picture 2"/>
            <p:cNvPicPr>
              <a:picLocks noChangeAspect="1" noChangeArrowheads="1"/>
            </p:cNvPicPr>
            <p:nvPr/>
          </p:nvPicPr>
          <p:blipFill>
            <a:blip r:embed="rId2"/>
            <a:srcRect/>
            <a:stretch>
              <a:fillRect/>
            </a:stretch>
          </p:blipFill>
          <p:spPr bwMode="auto">
            <a:xfrm>
              <a:off x="1214414" y="1571612"/>
              <a:ext cx="7048500" cy="3905250"/>
            </a:xfrm>
            <a:prstGeom prst="rect">
              <a:avLst/>
            </a:prstGeom>
            <a:noFill/>
            <a:ln w="9525">
              <a:noFill/>
              <a:miter lim="800000"/>
              <a:headEnd/>
              <a:tailEnd/>
            </a:ln>
            <a:effectLst/>
          </p:spPr>
        </p:pic>
        <p:sp>
          <p:nvSpPr>
            <p:cNvPr id="5" name="Rectangle 4"/>
            <p:cNvSpPr/>
            <p:nvPr/>
          </p:nvSpPr>
          <p:spPr>
            <a:xfrm>
              <a:off x="2643174" y="4562482"/>
              <a:ext cx="928694" cy="5095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upfile</a:t>
              </a:r>
              <a:endParaRPr lang="en-GB" dirty="0">
                <a:solidFill>
                  <a:schemeClr val="tx1"/>
                </a:solidFill>
              </a:endParaRPr>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$_FILES </a:t>
            </a:r>
            <a:r>
              <a:rPr lang="en-GB" dirty="0" err="1" smtClean="0"/>
              <a:t>superglobal</a:t>
            </a:r>
            <a:r>
              <a:rPr lang="en-GB" dirty="0" smtClean="0"/>
              <a:t> </a:t>
            </a:r>
            <a:endParaRPr lang="en-GB" dirty="0"/>
          </a:p>
        </p:txBody>
      </p:sp>
      <p:sp>
        <p:nvSpPr>
          <p:cNvPr id="5" name="Content Placeholder 4"/>
          <p:cNvSpPr>
            <a:spLocks noGrp="1"/>
          </p:cNvSpPr>
          <p:nvPr>
            <p:ph sz="quarter" idx="1"/>
          </p:nvPr>
        </p:nvSpPr>
        <p:spPr/>
        <p:txBody>
          <a:bodyPr>
            <a:normAutofit/>
          </a:bodyPr>
          <a:lstStyle/>
          <a:p>
            <a:pPr>
              <a:lnSpc>
                <a:spcPct val="150000"/>
              </a:lnSpc>
            </a:pPr>
            <a:r>
              <a:rPr lang="en-GB" sz="2400" b="0" dirty="0" smtClean="0"/>
              <a:t>Stores information about uploaded file </a:t>
            </a:r>
          </a:p>
          <a:p>
            <a:pPr>
              <a:lnSpc>
                <a:spcPct val="150000"/>
              </a:lnSpc>
            </a:pPr>
            <a:r>
              <a:rPr lang="en-GB" sz="2400" b="0" dirty="0" smtClean="0"/>
              <a:t>Multidimensional associative array </a:t>
            </a:r>
          </a:p>
          <a:p>
            <a:pPr>
              <a:lnSpc>
                <a:spcPct val="150000"/>
              </a:lnSpc>
            </a:pPr>
            <a:r>
              <a:rPr lang="en-GB" sz="2400" b="0" dirty="0" smtClean="0"/>
              <a:t>Uses name from HTML form: </a:t>
            </a:r>
          </a:p>
          <a:p>
            <a:pPr>
              <a:lnSpc>
                <a:spcPct val="150000"/>
              </a:lnSpc>
              <a:buNone/>
            </a:pPr>
            <a:r>
              <a:rPr lang="en-GB" sz="2400" b="0" dirty="0" smtClean="0"/>
              <a:t>	</a:t>
            </a:r>
            <a:r>
              <a:rPr lang="en-GB" sz="2400" b="0" dirty="0" smtClean="0">
                <a:latin typeface="Consolas" pitchFamily="49" charset="0"/>
                <a:cs typeface="Consolas" pitchFamily="49" charset="0"/>
              </a:rPr>
              <a:t>&lt;input name="</a:t>
            </a:r>
            <a:r>
              <a:rPr lang="en-GB" sz="2400" b="0" dirty="0" err="1" smtClean="0">
                <a:latin typeface="Consolas" pitchFamily="49" charset="0"/>
                <a:cs typeface="Consolas" pitchFamily="49" charset="0"/>
              </a:rPr>
              <a:t>upfile</a:t>
            </a:r>
            <a:r>
              <a:rPr lang="en-GB" sz="2400" b="0" dirty="0" smtClean="0">
                <a:latin typeface="Consolas" pitchFamily="49" charset="0"/>
                <a:cs typeface="Consolas" pitchFamily="49" charset="0"/>
              </a:rPr>
              <a:t>" type="file"&gt; </a:t>
            </a:r>
          </a:p>
          <a:p>
            <a:pPr>
              <a:lnSpc>
                <a:spcPct val="150000"/>
              </a:lnSpc>
            </a:pPr>
            <a:r>
              <a:rPr lang="en-GB" sz="2400" b="0" dirty="0" smtClean="0"/>
              <a:t>Name, </a:t>
            </a:r>
            <a:r>
              <a:rPr lang="en-GB" sz="2400" b="0" dirty="0" err="1" smtClean="0"/>
              <a:t>tmp</a:t>
            </a:r>
            <a:r>
              <a:rPr lang="en-GB" sz="2400" b="0" dirty="0" smtClean="0"/>
              <a:t> name on server, size, type, error </a:t>
            </a:r>
          </a:p>
          <a:p>
            <a:pPr lvl="1">
              <a:lnSpc>
                <a:spcPct val="150000"/>
              </a:lnSpc>
              <a:buNone/>
            </a:pPr>
            <a:r>
              <a:rPr lang="en-GB" sz="2000" dirty="0" smtClean="0">
                <a:latin typeface="Consolas" pitchFamily="49" charset="0"/>
                <a:cs typeface="Consolas" pitchFamily="49" charset="0"/>
              </a:rPr>
              <a:t>$_FILES['</a:t>
            </a:r>
            <a:r>
              <a:rPr lang="en-GB" sz="2000" dirty="0" err="1" smtClean="0">
                <a:latin typeface="Consolas" pitchFamily="49" charset="0"/>
                <a:cs typeface="Consolas" pitchFamily="49" charset="0"/>
              </a:rPr>
              <a:t>upfile</a:t>
            </a:r>
            <a:r>
              <a:rPr lang="en-GB" sz="2000" dirty="0" smtClean="0">
                <a:latin typeface="Consolas" pitchFamily="49" charset="0"/>
                <a:cs typeface="Consolas" pitchFamily="49" charset="0"/>
              </a:rPr>
              <a:t>']['size'] </a:t>
            </a:r>
            <a:endParaRPr lang="en-GB" sz="2000" dirty="0">
              <a:latin typeface="Consolas" pitchFamily="49" charset="0"/>
              <a:cs typeface="Consolas" pitchFamily="49" charset="0"/>
            </a:endParaRPr>
          </a:p>
        </p:txBody>
      </p:sp>
      <p:sp>
        <p:nvSpPr>
          <p:cNvPr id="6" name="Oval 5"/>
          <p:cNvSpPr/>
          <p:nvPr/>
        </p:nvSpPr>
        <p:spPr bwMode="auto">
          <a:xfrm>
            <a:off x="2714612" y="3429000"/>
            <a:ext cx="1357322" cy="519351"/>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Century Gothic" pitchFamily="34" charset="0"/>
              <a:cs typeface="Arial"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$_FILES </a:t>
            </a:r>
            <a:r>
              <a:rPr lang="en-GB" dirty="0" err="1" smtClean="0"/>
              <a:t>superglobal</a:t>
            </a:r>
            <a:r>
              <a:rPr lang="en-GB" dirty="0" smtClean="0"/>
              <a:t> </a:t>
            </a:r>
            <a:endParaRPr lang="en-GB" dirty="0"/>
          </a:p>
        </p:txBody>
      </p:sp>
      <p:sp>
        <p:nvSpPr>
          <p:cNvPr id="5" name="Content Placeholder 4"/>
          <p:cNvSpPr>
            <a:spLocks noGrp="1"/>
          </p:cNvSpPr>
          <p:nvPr>
            <p:ph sz="quarter" idx="1"/>
          </p:nvPr>
        </p:nvSpPr>
        <p:spPr/>
        <p:txBody>
          <a:bodyPr>
            <a:normAutofit/>
          </a:bodyPr>
          <a:lstStyle/>
          <a:p>
            <a:r>
              <a:rPr lang="en-GB" sz="2000" dirty="0" smtClean="0"/>
              <a:t>By using the global PHP $_FILES array you can upload files from a client computer to the remote server.</a:t>
            </a:r>
          </a:p>
          <a:p>
            <a:r>
              <a:rPr lang="en-GB" sz="2000" dirty="0" smtClean="0"/>
              <a:t>The first parameter is the form's input name and the second index can be either "name", "type", "size", "</a:t>
            </a:r>
            <a:r>
              <a:rPr lang="en-GB" sz="2000" dirty="0" err="1" smtClean="0"/>
              <a:t>tmp_name</a:t>
            </a:r>
            <a:r>
              <a:rPr lang="en-GB" sz="2000" dirty="0" smtClean="0"/>
              <a:t>" or "error". Like this:</a:t>
            </a:r>
          </a:p>
          <a:p>
            <a:pPr lvl="1"/>
            <a:r>
              <a:rPr lang="en-GB" sz="1800" dirty="0" smtClean="0"/>
              <a:t>$_FILES["file"]["name"] - the name of the uploaded file</a:t>
            </a:r>
          </a:p>
          <a:p>
            <a:pPr lvl="1"/>
            <a:r>
              <a:rPr lang="en-GB" sz="1800" dirty="0" smtClean="0"/>
              <a:t>$_FILES["file"]["type"] - the type of the uploaded file</a:t>
            </a:r>
          </a:p>
          <a:p>
            <a:pPr lvl="1"/>
            <a:r>
              <a:rPr lang="en-GB" sz="1800" dirty="0" smtClean="0"/>
              <a:t>$_FILES["file"]["size"] - the size in bytes of the uploaded file</a:t>
            </a:r>
          </a:p>
          <a:p>
            <a:pPr lvl="1"/>
            <a:r>
              <a:rPr lang="en-GB" sz="1800" dirty="0" smtClean="0"/>
              <a:t>$_FILES["file"]["</a:t>
            </a:r>
            <a:r>
              <a:rPr lang="en-GB" sz="1800" dirty="0" err="1" smtClean="0"/>
              <a:t>tmp_name</a:t>
            </a:r>
            <a:r>
              <a:rPr lang="en-GB" sz="1800" dirty="0" smtClean="0"/>
              <a:t>"] - the name of the temporary copy of the file stored on the server</a:t>
            </a:r>
          </a:p>
          <a:p>
            <a:pPr lvl="1"/>
            <a:r>
              <a:rPr lang="en-GB" sz="1800" dirty="0" smtClean="0"/>
              <a:t>$_FILES["file"]["error"] - the error code resulting from the file upload</a:t>
            </a:r>
          </a:p>
          <a:p>
            <a:pPr>
              <a:lnSpc>
                <a:spcPct val="150000"/>
              </a:lnSpc>
            </a:pPr>
            <a:endParaRPr lang="en-GB" sz="2000" dirty="0">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Fileup1.php</a:t>
            </a:r>
            <a:endParaRPr lang="en-GB" dirty="0"/>
          </a:p>
        </p:txBody>
      </p:sp>
      <p:sp>
        <p:nvSpPr>
          <p:cNvPr id="5" name="Content Placeholder 4"/>
          <p:cNvSpPr>
            <a:spLocks noGrp="1"/>
          </p:cNvSpPr>
          <p:nvPr>
            <p:ph sz="quarter" idx="1"/>
          </p:nvPr>
        </p:nvSpPr>
        <p:spPr/>
        <p:txBody>
          <a:bodyPr>
            <a:normAutofit fontScale="92500" lnSpcReduction="20000"/>
          </a:bodyPr>
          <a:lstStyle/>
          <a:p>
            <a:pPr>
              <a:buNone/>
            </a:pPr>
            <a:r>
              <a:rPr lang="en-GB" sz="2000" b="0" dirty="0" smtClean="0"/>
              <a:t>&lt;h1&gt;Uploaded file information&lt;/h1&gt; </a:t>
            </a:r>
          </a:p>
          <a:p>
            <a:pPr>
              <a:buNone/>
            </a:pPr>
            <a:r>
              <a:rPr lang="en-GB" sz="2000" b="0" dirty="0" smtClean="0"/>
              <a:t>&lt;?</a:t>
            </a:r>
            <a:r>
              <a:rPr lang="en-GB" sz="2000" b="0" dirty="0" err="1" smtClean="0"/>
              <a:t>php</a:t>
            </a:r>
            <a:r>
              <a:rPr lang="en-GB" sz="2000" b="0" dirty="0" smtClean="0"/>
              <a:t> </a:t>
            </a:r>
          </a:p>
          <a:p>
            <a:pPr>
              <a:buNone/>
            </a:pPr>
            <a:r>
              <a:rPr lang="en-GB" sz="2000" b="0" dirty="0" smtClean="0"/>
              <a:t>	echo "&lt;</a:t>
            </a:r>
            <a:r>
              <a:rPr lang="en-GB" sz="2000" b="0" dirty="0" err="1" smtClean="0"/>
              <a:t>br</a:t>
            </a:r>
            <a:r>
              <a:rPr lang="en-GB" sz="2000" b="0" dirty="0" smtClean="0"/>
              <a:t>&gt;user's file name: " . </a:t>
            </a:r>
            <a:r>
              <a:rPr lang="en-GB" sz="2000" b="0" dirty="0" smtClean="0">
                <a:solidFill>
                  <a:srgbClr val="FF0000"/>
                </a:solidFill>
              </a:rPr>
              <a:t>$_FILES</a:t>
            </a:r>
            <a:r>
              <a:rPr lang="en-GB" sz="2000" b="0" dirty="0" smtClean="0"/>
              <a:t>['</a:t>
            </a:r>
            <a:r>
              <a:rPr lang="en-GB" sz="2000" b="0" dirty="0" err="1" smtClean="0"/>
              <a:t>upfile</a:t>
            </a:r>
            <a:r>
              <a:rPr lang="en-GB" sz="2000" b="0" dirty="0" smtClean="0"/>
              <a:t>']['name']; </a:t>
            </a:r>
          </a:p>
          <a:p>
            <a:pPr>
              <a:buNone/>
            </a:pPr>
            <a:r>
              <a:rPr lang="en-GB" sz="2000" b="0" dirty="0" smtClean="0"/>
              <a:t>	echo "&lt;</a:t>
            </a:r>
            <a:r>
              <a:rPr lang="en-GB" sz="2000" b="0" dirty="0" err="1" smtClean="0"/>
              <a:t>br</a:t>
            </a:r>
            <a:r>
              <a:rPr lang="en-GB" sz="2000" b="0" dirty="0" smtClean="0"/>
              <a:t>&gt;</a:t>
            </a:r>
            <a:r>
              <a:rPr lang="en-GB" sz="2000" b="0" dirty="0" err="1" smtClean="0"/>
              <a:t>tmp</a:t>
            </a:r>
            <a:r>
              <a:rPr lang="en-GB" sz="2000" b="0" dirty="0" smtClean="0"/>
              <a:t> name on server: " . </a:t>
            </a:r>
            <a:r>
              <a:rPr lang="en-GB" sz="2000" b="0" dirty="0" smtClean="0">
                <a:solidFill>
                  <a:srgbClr val="FF0000"/>
                </a:solidFill>
              </a:rPr>
              <a:t>$_FILES</a:t>
            </a:r>
            <a:r>
              <a:rPr lang="en-GB" sz="2000" b="0" dirty="0" smtClean="0"/>
              <a:t>['</a:t>
            </a:r>
            <a:r>
              <a:rPr lang="en-GB" sz="2000" b="0" dirty="0" err="1" smtClean="0"/>
              <a:t>upfile</a:t>
            </a:r>
            <a:r>
              <a:rPr lang="en-GB" sz="2000" b="0" dirty="0" smtClean="0"/>
              <a:t>']['</a:t>
            </a:r>
            <a:r>
              <a:rPr lang="en-GB" sz="2000" b="0" dirty="0" err="1" smtClean="0"/>
              <a:t>tmp_name</a:t>
            </a:r>
            <a:r>
              <a:rPr lang="en-GB" sz="2000" b="0" dirty="0" smtClean="0"/>
              <a:t>']; </a:t>
            </a:r>
          </a:p>
          <a:p>
            <a:pPr>
              <a:buNone/>
            </a:pPr>
            <a:r>
              <a:rPr lang="en-GB" sz="2000" b="0" dirty="0" smtClean="0"/>
              <a:t>	echo "&lt;</a:t>
            </a:r>
            <a:r>
              <a:rPr lang="en-GB" sz="2000" b="0" dirty="0" err="1" smtClean="0"/>
              <a:t>br</a:t>
            </a:r>
            <a:r>
              <a:rPr lang="en-GB" sz="2000" b="0" dirty="0" smtClean="0"/>
              <a:t>&gt;size: " . </a:t>
            </a:r>
            <a:r>
              <a:rPr lang="en-GB" sz="2000" b="0" dirty="0" smtClean="0">
                <a:solidFill>
                  <a:srgbClr val="FF0000"/>
                </a:solidFill>
              </a:rPr>
              <a:t>$_FILES</a:t>
            </a:r>
            <a:r>
              <a:rPr lang="en-GB" sz="2000" b="0" dirty="0" smtClean="0"/>
              <a:t>['</a:t>
            </a:r>
            <a:r>
              <a:rPr lang="en-GB" sz="2000" b="0" dirty="0" err="1" smtClean="0"/>
              <a:t>upfile</a:t>
            </a:r>
            <a:r>
              <a:rPr lang="en-GB" sz="2000" b="0" dirty="0" smtClean="0"/>
              <a:t>']['size']; </a:t>
            </a:r>
          </a:p>
          <a:p>
            <a:pPr>
              <a:buNone/>
            </a:pPr>
            <a:r>
              <a:rPr lang="en-GB" sz="2000" b="0" dirty="0" smtClean="0"/>
              <a:t>	echo "&lt;</a:t>
            </a:r>
            <a:r>
              <a:rPr lang="en-GB" sz="2000" b="0" dirty="0" err="1" smtClean="0"/>
              <a:t>br</a:t>
            </a:r>
            <a:r>
              <a:rPr lang="en-GB" sz="2000" b="0" dirty="0" smtClean="0"/>
              <a:t>&gt;type: " . </a:t>
            </a:r>
            <a:r>
              <a:rPr lang="en-GB" sz="2000" b="0" dirty="0" smtClean="0">
                <a:solidFill>
                  <a:srgbClr val="FF0000"/>
                </a:solidFill>
              </a:rPr>
              <a:t>$_FILES</a:t>
            </a:r>
            <a:r>
              <a:rPr lang="en-GB" sz="2000" b="0" dirty="0" smtClean="0"/>
              <a:t>['</a:t>
            </a:r>
            <a:r>
              <a:rPr lang="en-GB" sz="2000" b="0" dirty="0" err="1" smtClean="0"/>
              <a:t>upfile</a:t>
            </a:r>
            <a:r>
              <a:rPr lang="en-GB" sz="2000" b="0" dirty="0" smtClean="0"/>
              <a:t>']['type']; </a:t>
            </a:r>
          </a:p>
          <a:p>
            <a:pPr>
              <a:buNone/>
            </a:pPr>
            <a:r>
              <a:rPr lang="es-ES" sz="2000" b="0" dirty="0" smtClean="0"/>
              <a:t>	echo "&lt;</a:t>
            </a:r>
            <a:r>
              <a:rPr lang="es-ES" sz="2000" b="0" dirty="0" err="1" smtClean="0"/>
              <a:t>br</a:t>
            </a:r>
            <a:r>
              <a:rPr lang="es-ES" sz="2000" b="0" dirty="0" smtClean="0"/>
              <a:t>&gt;error: " . </a:t>
            </a:r>
            <a:r>
              <a:rPr lang="es-ES" sz="2000" b="0" dirty="0" smtClean="0">
                <a:solidFill>
                  <a:srgbClr val="FF0000"/>
                </a:solidFill>
              </a:rPr>
              <a:t>$_FILES</a:t>
            </a:r>
            <a:r>
              <a:rPr lang="es-ES" sz="2000" b="0" dirty="0" smtClean="0"/>
              <a:t>['</a:t>
            </a:r>
            <a:r>
              <a:rPr lang="es-ES" sz="2000" b="0" dirty="0" err="1" smtClean="0"/>
              <a:t>upfile</a:t>
            </a:r>
            <a:r>
              <a:rPr lang="es-ES" sz="2000" b="0" dirty="0" smtClean="0"/>
              <a:t>']['error']; </a:t>
            </a:r>
          </a:p>
          <a:p>
            <a:pPr>
              <a:buNone/>
            </a:pPr>
            <a:r>
              <a:rPr lang="en-GB" sz="2000" b="0" dirty="0" smtClean="0"/>
              <a:t>	echo "&lt;</a:t>
            </a:r>
            <a:r>
              <a:rPr lang="en-GB" sz="2000" b="0" dirty="0" err="1" smtClean="0"/>
              <a:t>br</a:t>
            </a:r>
            <a:r>
              <a:rPr lang="en-GB" sz="2000" b="0" dirty="0" smtClean="0"/>
              <a:t>&gt;contents:"; </a:t>
            </a:r>
          </a:p>
          <a:p>
            <a:pPr>
              <a:buNone/>
            </a:pPr>
            <a:r>
              <a:rPr lang="en-GB" sz="2000" b="0" dirty="0" smtClean="0"/>
              <a:t>	echo "&lt;</a:t>
            </a:r>
            <a:r>
              <a:rPr lang="en-GB" sz="2000" b="0" dirty="0" err="1" smtClean="0"/>
              <a:t>br</a:t>
            </a:r>
            <a:r>
              <a:rPr lang="en-GB" sz="2000" b="0" dirty="0" smtClean="0"/>
              <a:t>&gt;&lt;pre&gt;"; </a:t>
            </a:r>
          </a:p>
          <a:p>
            <a:pPr>
              <a:buNone/>
            </a:pPr>
            <a:r>
              <a:rPr lang="en-GB" sz="2000" b="0" dirty="0" smtClean="0"/>
              <a:t>	$contents = </a:t>
            </a:r>
          </a:p>
          <a:p>
            <a:pPr>
              <a:buNone/>
            </a:pPr>
            <a:r>
              <a:rPr lang="en-GB" sz="2000" b="0" dirty="0" smtClean="0"/>
              <a:t>		</a:t>
            </a:r>
            <a:r>
              <a:rPr lang="en-GB" sz="2000" b="0" dirty="0" err="1" smtClean="0"/>
              <a:t>strip_tags</a:t>
            </a:r>
            <a:r>
              <a:rPr lang="en-GB" sz="2000" b="0" dirty="0" smtClean="0"/>
              <a:t>(</a:t>
            </a:r>
            <a:r>
              <a:rPr lang="en-GB" sz="2000" b="0" dirty="0" err="1" smtClean="0"/>
              <a:t>file_get_contents</a:t>
            </a:r>
            <a:r>
              <a:rPr lang="en-GB" sz="2000" b="0" dirty="0" smtClean="0"/>
              <a:t>(</a:t>
            </a:r>
            <a:r>
              <a:rPr lang="en-GB" sz="2000" b="0" dirty="0" smtClean="0">
                <a:solidFill>
                  <a:srgbClr val="FF0000"/>
                </a:solidFill>
              </a:rPr>
              <a:t>$_FILES</a:t>
            </a:r>
            <a:r>
              <a:rPr lang="en-GB" sz="2000" b="0" dirty="0" smtClean="0"/>
              <a:t>['</a:t>
            </a:r>
            <a:r>
              <a:rPr lang="en-GB" sz="2000" b="0" dirty="0" err="1" smtClean="0"/>
              <a:t>upfile</a:t>
            </a:r>
            <a:r>
              <a:rPr lang="en-GB" sz="2000" b="0" dirty="0" smtClean="0"/>
              <a:t>']['</a:t>
            </a:r>
            <a:r>
              <a:rPr lang="en-GB" sz="2000" b="0" dirty="0" err="1" smtClean="0"/>
              <a:t>tmp_name</a:t>
            </a:r>
            <a:r>
              <a:rPr lang="en-GB" sz="2000" b="0" dirty="0" smtClean="0"/>
              <a:t>'])); </a:t>
            </a:r>
          </a:p>
          <a:p>
            <a:pPr>
              <a:buNone/>
            </a:pPr>
            <a:r>
              <a:rPr lang="en-GB" sz="2000" b="0" dirty="0" smtClean="0"/>
              <a:t>	echo $contents; </a:t>
            </a:r>
          </a:p>
          <a:p>
            <a:pPr>
              <a:buNone/>
            </a:pPr>
            <a:r>
              <a:rPr lang="en-GB" sz="2000" b="0" dirty="0" smtClean="0"/>
              <a:t>	echo "&lt;/pre&gt;"; </a:t>
            </a:r>
          </a:p>
          <a:p>
            <a:pPr>
              <a:buNone/>
            </a:pPr>
            <a:r>
              <a:rPr lang="en-GB" sz="2000" b="0" dirty="0" smtClean="0"/>
              <a:t>?&gt; </a:t>
            </a:r>
            <a:endParaRPr lang="en-GB" sz="2000" b="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Error Checking &amp; Security</a:t>
            </a:r>
            <a:endParaRPr lang="en-GB" dirty="0"/>
          </a:p>
        </p:txBody>
      </p:sp>
      <p:sp>
        <p:nvSpPr>
          <p:cNvPr id="5" name="Content Placeholder 4"/>
          <p:cNvSpPr>
            <a:spLocks noGrp="1"/>
          </p:cNvSpPr>
          <p:nvPr>
            <p:ph sz="quarter" idx="1"/>
          </p:nvPr>
        </p:nvSpPr>
        <p:spPr/>
        <p:txBody>
          <a:bodyPr/>
          <a:lstStyle/>
          <a:p>
            <a:r>
              <a:rPr lang="en-GB" b="0" dirty="0" smtClean="0"/>
              <a:t>Check for file upload errors </a:t>
            </a:r>
          </a:p>
          <a:p>
            <a:r>
              <a:rPr lang="en-GB" b="0" dirty="0" smtClean="0"/>
              <a:t>Check the file type (error, not security) </a:t>
            </a:r>
          </a:p>
          <a:p>
            <a:r>
              <a:rPr lang="en-GB" b="0" dirty="0" smtClean="0"/>
              <a:t>Verify that file was uploaded </a:t>
            </a:r>
          </a:p>
          <a:p>
            <a:r>
              <a:rPr lang="en-GB" b="0" dirty="0" smtClean="0"/>
              <a:t>Move/Rename the file if storing it </a:t>
            </a:r>
          </a:p>
          <a:p>
            <a:pPr lvl="1"/>
            <a:r>
              <a:rPr lang="en-GB" b="0" dirty="0" smtClean="0"/>
              <a:t>Name should include rand #, date </a:t>
            </a:r>
          </a:p>
          <a:p>
            <a:r>
              <a:rPr lang="en-GB" b="0" dirty="0" smtClean="0"/>
              <a:t>Clean the contents (if displaying) </a:t>
            </a:r>
          </a:p>
          <a:p>
            <a:pPr lvl="1"/>
            <a:r>
              <a:rPr lang="en-GB" b="0" dirty="0" err="1" smtClean="0"/>
              <a:t>strip_tags</a:t>
            </a:r>
            <a:r>
              <a:rPr lang="en-GB" b="0" dirty="0" smtClean="0"/>
              <a:t> </a:t>
            </a:r>
          </a:p>
          <a:p>
            <a:pPr lvl="1"/>
            <a:r>
              <a:rPr lang="en-GB" b="0" dirty="0" err="1" smtClean="0"/>
              <a:t>htmlentities</a:t>
            </a:r>
            <a:r>
              <a:rPr lang="en-GB" b="0" dirty="0" smtClean="0"/>
              <a:t> </a:t>
            </a:r>
          </a:p>
          <a:p>
            <a:endParaRPr lang="en-GB" b="0" dirty="0"/>
          </a:p>
        </p:txBody>
      </p:sp>
      <p:sp>
        <p:nvSpPr>
          <p:cNvPr id="6" name="Rectangle 5"/>
          <p:cNvSpPr/>
          <p:nvPr/>
        </p:nvSpPr>
        <p:spPr bwMode="auto">
          <a:xfrm>
            <a:off x="3071802" y="4929198"/>
            <a:ext cx="2357454" cy="923330"/>
          </a:xfrm>
          <a:prstGeom prst="rect">
            <a:avLst/>
          </a:prstGeom>
          <a:noFill/>
          <a:ln w="9525" cap="flat" cmpd="sng" algn="ctr">
            <a:solidFill>
              <a:srgbClr val="0171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just"/>
            <a:r>
              <a:rPr lang="en-GB" b="1" dirty="0" smtClean="0"/>
              <a:t>NOTE</a:t>
            </a:r>
            <a:r>
              <a:rPr lang="en-GB" dirty="0" smtClean="0"/>
              <a:t>: If you don't move the file, it will be deleted!!!</a:t>
            </a:r>
            <a:endParaRPr kumimoji="0" lang="en-GB" sz="1800" b="0" i="0" u="none" strike="noStrike" cap="none" normalizeH="0" baseline="0" dirty="0" smtClean="0">
              <a:ln>
                <a:noFill/>
              </a:ln>
              <a:solidFill>
                <a:schemeClr val="tx1"/>
              </a:solidFill>
              <a:effectLst/>
              <a:latin typeface="Century Gothic" pitchFamily="34" charset="0"/>
              <a:cs typeface="Arial" charset="0"/>
            </a:endParaRPr>
          </a:p>
        </p:txBody>
      </p:sp>
    </p:spTree>
  </p:cSld>
  <p:clrMapOvr>
    <a:masterClrMapping/>
  </p:clrMapOvr>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Zend_template">
  <a:themeElements>
    <a:clrScheme name="Zend_template 1">
      <a:dk1>
        <a:srgbClr val="333300"/>
      </a:dk1>
      <a:lt1>
        <a:srgbClr val="FFFFFF"/>
      </a:lt1>
      <a:dk2>
        <a:srgbClr val="000000"/>
      </a:dk2>
      <a:lt2>
        <a:srgbClr val="969696"/>
      </a:lt2>
      <a:accent1>
        <a:srgbClr val="E5D58A"/>
      </a:accent1>
      <a:accent2>
        <a:srgbClr val="CCCC00"/>
      </a:accent2>
      <a:accent3>
        <a:srgbClr val="FFFFFF"/>
      </a:accent3>
      <a:accent4>
        <a:srgbClr val="2A2A00"/>
      </a:accent4>
      <a:accent5>
        <a:srgbClr val="F0E7C4"/>
      </a:accent5>
      <a:accent6>
        <a:srgbClr val="B9B900"/>
      </a:accent6>
      <a:hlink>
        <a:srgbClr val="999933"/>
      </a:hlink>
      <a:folHlink>
        <a:srgbClr val="666633"/>
      </a:folHlink>
    </a:clrScheme>
    <a:fontScheme name="Zend_template">
      <a:majorFont>
        <a:latin typeface="Arial"/>
        <a:ea typeface="Arial Unicode MS"/>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171A0"/>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noFill/>
        <a:ln w="9525" cap="flat" cmpd="sng" algn="ctr">
          <a:solidFill>
            <a:srgbClr val="0171A0"/>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Zend_template 1">
        <a:dk1>
          <a:srgbClr val="333300"/>
        </a:dk1>
        <a:lt1>
          <a:srgbClr val="FFFFFF"/>
        </a:lt1>
        <a:dk2>
          <a:srgbClr val="000000"/>
        </a:dk2>
        <a:lt2>
          <a:srgbClr val="969696"/>
        </a:lt2>
        <a:accent1>
          <a:srgbClr val="E5D58A"/>
        </a:accent1>
        <a:accent2>
          <a:srgbClr val="CCCC00"/>
        </a:accent2>
        <a:accent3>
          <a:srgbClr val="FFFFFF"/>
        </a:accent3>
        <a:accent4>
          <a:srgbClr val="2A2A00"/>
        </a:accent4>
        <a:accent5>
          <a:srgbClr val="F0E7C4"/>
        </a:accent5>
        <a:accent6>
          <a:srgbClr val="B9B900"/>
        </a:accent6>
        <a:hlink>
          <a:srgbClr val="999933"/>
        </a:hlink>
        <a:folHlink>
          <a:srgbClr val="666633"/>
        </a:folHlink>
      </a:clrScheme>
      <a:clrMap bg1="lt1" tx1="dk1" bg2="lt2" tx2="dk2" accent1="accent1" accent2="accent2" accent3="accent3" accent4="accent4" accent5="accent5" accent6="accent6" hlink="hlink" folHlink="folHlink"/>
    </a:extraClrScheme>
    <a:extraClrScheme>
      <a:clrScheme name="Zend_template 2">
        <a:dk1>
          <a:srgbClr val="000000"/>
        </a:dk1>
        <a:lt1>
          <a:srgbClr val="8EA1C0"/>
        </a:lt1>
        <a:dk2>
          <a:srgbClr val="FFFFFF"/>
        </a:dk2>
        <a:lt2>
          <a:srgbClr val="5F5F5F"/>
        </a:lt2>
        <a:accent1>
          <a:srgbClr val="B6CDDE"/>
        </a:accent1>
        <a:accent2>
          <a:srgbClr val="8A7CA2"/>
        </a:accent2>
        <a:accent3>
          <a:srgbClr val="C6CDDC"/>
        </a:accent3>
        <a:accent4>
          <a:srgbClr val="000000"/>
        </a:accent4>
        <a:accent5>
          <a:srgbClr val="D7E3EC"/>
        </a:accent5>
        <a:accent6>
          <a:srgbClr val="7D7092"/>
        </a:accent6>
        <a:hlink>
          <a:srgbClr val="336699"/>
        </a:hlink>
        <a:folHlink>
          <a:srgbClr val="009999"/>
        </a:folHlink>
      </a:clrScheme>
      <a:clrMap bg1="lt1" tx1="dk1" bg2="lt2" tx2="dk2" accent1="accent1" accent2="accent2" accent3="accent3" accent4="accent4" accent5="accent5" accent6="accent6" hlink="hlink" folHlink="folHlink"/>
    </a:extraClrScheme>
    <a:extraClrScheme>
      <a:clrScheme name="Zend_template 3">
        <a:dk1>
          <a:srgbClr val="333300"/>
        </a:dk1>
        <a:lt1>
          <a:srgbClr val="FFFFFF"/>
        </a:lt1>
        <a:dk2>
          <a:srgbClr val="000000"/>
        </a:dk2>
        <a:lt2>
          <a:srgbClr val="969696"/>
        </a:lt2>
        <a:accent1>
          <a:srgbClr val="EAEAEA"/>
        </a:accent1>
        <a:accent2>
          <a:srgbClr val="969696"/>
        </a:accent2>
        <a:accent3>
          <a:srgbClr val="FFFFFF"/>
        </a:accent3>
        <a:accent4>
          <a:srgbClr val="2A2A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4614</TotalTime>
  <Words>2170</Words>
  <Application>Microsoft Office PowerPoint</Application>
  <PresentationFormat>On-screen Show (4:3)</PresentationFormat>
  <Paragraphs>405</Paragraphs>
  <Slides>45</Slides>
  <Notes>13</Notes>
  <HiddenSlides>1</HiddenSlides>
  <MMClips>0</MMClips>
  <ScaleCrop>false</ScaleCrop>
  <HeadingPairs>
    <vt:vector size="4" baseType="variant">
      <vt:variant>
        <vt:lpstr>Theme</vt:lpstr>
      </vt:variant>
      <vt:variant>
        <vt:i4>2</vt:i4>
      </vt:variant>
      <vt:variant>
        <vt:lpstr>Slide Titles</vt:lpstr>
      </vt:variant>
      <vt:variant>
        <vt:i4>45</vt:i4>
      </vt:variant>
    </vt:vector>
  </HeadingPairs>
  <TitlesOfParts>
    <vt:vector size="47" baseType="lpstr">
      <vt:lpstr>Zend_template</vt:lpstr>
      <vt:lpstr>1_Equity</vt:lpstr>
      <vt:lpstr>PHP : File Upload</vt:lpstr>
      <vt:lpstr>Who should be allowed up upload?</vt:lpstr>
      <vt:lpstr>File Upload</vt:lpstr>
      <vt:lpstr>File Upload </vt:lpstr>
      <vt:lpstr>File Upload</vt:lpstr>
      <vt:lpstr>$_FILES superglobal </vt:lpstr>
      <vt:lpstr>$_FILES superglobal </vt:lpstr>
      <vt:lpstr>Fileup1.php</vt:lpstr>
      <vt:lpstr>Error Checking &amp; Security</vt:lpstr>
      <vt:lpstr>Random numbers and Dates</vt:lpstr>
      <vt:lpstr>Error Checking and Security</vt:lpstr>
      <vt:lpstr>Error Checking and Security</vt:lpstr>
      <vt:lpstr>File upload with other form data</vt:lpstr>
      <vt:lpstr>File upload with other form data</vt:lpstr>
      <vt:lpstr>File upload with other form data </vt:lpstr>
      <vt:lpstr>File upload with other form data </vt:lpstr>
      <vt:lpstr>Model-View-Controller Framework</vt:lpstr>
      <vt:lpstr>What is a Framework?</vt:lpstr>
      <vt:lpstr>Why use it?</vt:lpstr>
      <vt:lpstr>PHP &amp; MVC</vt:lpstr>
      <vt:lpstr>Model View Controller (MVC)</vt:lpstr>
      <vt:lpstr>Model View Controller (MVC)</vt:lpstr>
      <vt:lpstr>Model View Controller (MVC)</vt:lpstr>
      <vt:lpstr>The Model</vt:lpstr>
      <vt:lpstr>The Model</vt:lpstr>
      <vt:lpstr>The Model</vt:lpstr>
      <vt:lpstr>The Model</vt:lpstr>
      <vt:lpstr>model/Book.php</vt:lpstr>
      <vt:lpstr>model/Model.php</vt:lpstr>
      <vt:lpstr>What is View?</vt:lpstr>
      <vt:lpstr>View</vt:lpstr>
      <vt:lpstr>View</vt:lpstr>
      <vt:lpstr>view/viewbook.php</vt:lpstr>
      <vt:lpstr>view/booklist.php</vt:lpstr>
      <vt:lpstr>Controllers</vt:lpstr>
      <vt:lpstr>Controllers</vt:lpstr>
      <vt:lpstr>Controllers</vt:lpstr>
      <vt:lpstr>Controllers</vt:lpstr>
      <vt:lpstr>controller/Controller.php</vt:lpstr>
      <vt:lpstr>MVC Program Flow</vt:lpstr>
      <vt:lpstr>PHP &amp; MVC</vt:lpstr>
      <vt:lpstr>Advantages</vt:lpstr>
      <vt:lpstr>Some Examples of PHP MVC Framework</vt:lpstr>
      <vt:lpstr>What is Zend Framework?</vt:lpstr>
      <vt:lpstr>How is MVC Mapped to the Web?</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Model</dc:title>
  <dc:creator>SB</dc:creator>
  <cp:lastModifiedBy>naima</cp:lastModifiedBy>
  <cp:revision>20</cp:revision>
  <dcterms:created xsi:type="dcterms:W3CDTF">2013-11-28T16:38:43Z</dcterms:created>
  <dcterms:modified xsi:type="dcterms:W3CDTF">2013-12-04T08:11:54Z</dcterms:modified>
</cp:coreProperties>
</file>