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1"/>
  </p:notesMasterIdLst>
  <p:sldIdLst>
    <p:sldId id="256" r:id="rId3"/>
    <p:sldId id="307" r:id="rId4"/>
    <p:sldId id="308" r:id="rId5"/>
    <p:sldId id="364" r:id="rId6"/>
    <p:sldId id="353" r:id="rId7"/>
    <p:sldId id="354" r:id="rId8"/>
    <p:sldId id="309" r:id="rId9"/>
    <p:sldId id="262" r:id="rId10"/>
    <p:sldId id="313" r:id="rId11"/>
    <p:sldId id="312" r:id="rId12"/>
    <p:sldId id="314" r:id="rId13"/>
    <p:sldId id="316" r:id="rId14"/>
    <p:sldId id="315" r:id="rId15"/>
    <p:sldId id="296" r:id="rId16"/>
    <p:sldId id="297" r:id="rId17"/>
    <p:sldId id="298" r:id="rId18"/>
    <p:sldId id="304" r:id="rId19"/>
    <p:sldId id="305" r:id="rId20"/>
    <p:sldId id="351" r:id="rId21"/>
    <p:sldId id="318" r:id="rId22"/>
    <p:sldId id="317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30" r:id="rId32"/>
    <p:sldId id="329" r:id="rId33"/>
    <p:sldId id="361" r:id="rId34"/>
    <p:sldId id="362" r:id="rId35"/>
    <p:sldId id="363" r:id="rId36"/>
    <p:sldId id="358" r:id="rId37"/>
    <p:sldId id="359" r:id="rId38"/>
    <p:sldId id="365" r:id="rId39"/>
    <p:sldId id="35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71186" autoAdjust="0"/>
  </p:normalViewPr>
  <p:slideViewPr>
    <p:cSldViewPr>
      <p:cViewPr>
        <p:scale>
          <a:sx n="50" d="100"/>
          <a:sy n="50" d="100"/>
        </p:scale>
        <p:origin x="-1032" y="-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E147F-AEAB-49C6-B34A-D9ADDCD12F8A}" type="datetimeFigureOut">
              <a:rPr lang="en-US" smtClean="0"/>
              <a:pPr/>
              <a:t>9/24/2013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92A30-1B27-43BF-9816-05A5586F24A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9ED844-3F0D-4645-A99B-5C9A39EC7CF7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this example, we have three styles, the default, the class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the class bar.  So the text starts with the default because the &lt;p&gt; section does not include a style=“…”.  After “And now,” we use &lt;div&gt; to start a new division using the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style.  Because of the &lt;div&gt;…&lt;/div&gt;, this set of text has a line break before and after, and therefore “we enter” starts a new line and “line break” ends a line.  In the middle of the &lt;div&gt;…&lt;/div&gt; section, we have a &lt;span&gt;…&lt;/span&gt; section.  This section changes the style to that of “bar” but does so without introducing line breaks.  So you can see “we enter a bar section” and “not include a line break” are in the “bar” style but without line breaks before or after.</a:t>
            </a:r>
          </a:p>
          <a:p>
            <a:pPr eaLnBrk="1" hangingPunct="1">
              <a:spcBef>
                <a:spcPct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general, you are not going to want to use &lt;div&gt; because you don’t need to insert line breaks in the middle of text.  If the text should use a different style, you can use &lt;span&gt;.  If you want to separate the text out, the &lt;p&gt; tag is better because it separates the sections with an additional line break.  You will experiment with these in the next exercise.</a:t>
            </a:r>
          </a:p>
          <a:p>
            <a:pPr eaLnBrk="1" hangingPunct="1">
              <a:spcBef>
                <a:spcPct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Take a look at embeddedexamplewithdivspan.html on the chapter 3 sample pages.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30989F-B62D-42F3-ACD0-413DFA91C9C0}" type="slidenum">
              <a:rPr lang="en-US" smtClean="0">
                <a:latin typeface="Arial" pitchFamily="34" charset="0"/>
              </a:rPr>
              <a:pPr/>
              <a:t>38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1B3F068-042B-487F-A366-B71B270BE783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54DD-9349-41D5-9ABA-03A7B3098C5F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8BBA-24D9-4760-B838-67E4A6489A40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3F068-042B-487F-A366-B71B270BE783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7B5EF-34BC-498E-8096-3AA08486BCEB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0326E-5DE0-4F3D-AA16-DAC530A3EEBF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5D29E-B7A3-49CF-B431-2BCCAF033C67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DBE8A-3B24-43D2-A998-57F2B2886FDD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B44F2-345C-485C-840E-1F9EFCD567D7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4EDF7-9A5C-4BAB-B655-7E131148E8D7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F4705-34F3-48DE-8B6A-E76FAD5BD5D1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87D50-3457-4E9D-8A7F-0A130048B331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C754DD-9349-41D5-9ABA-03A7B3098C5F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C8BBA-24D9-4760-B838-67E4A6489A40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263C73A-50BF-4384-A958-A4F26C73D02F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B2C9DCE-2B66-4505-A885-22CE96D788CA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AA0326E-5DE0-4F3D-AA16-DAC530A3EEBF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D29E-B7A3-49CF-B431-2BCCAF033C67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BE8A-3B24-43D2-A998-57F2B2886FDD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44F2-345C-485C-840E-1F9EFCD567D7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EDF7-9A5C-4BAB-B655-7E131148E8D7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4705-34F3-48DE-8B6A-E76FAD5BD5D1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7387D50-3457-4E9D-8A7F-0A130048B331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2450" y="76200"/>
            <a:ext cx="9036000" cy="1143000"/>
          </a:xfrm>
          <a:prstGeom prst="roundRect">
            <a:avLst>
              <a:gd name="adj" fmla="val 3432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104900"/>
            <a:ext cx="7772400" cy="1143000"/>
          </a:xfrm>
          <a:prstGeom prst="rect">
            <a:avLst/>
          </a:prstGeom>
        </p:spPr>
        <p:txBody>
          <a:bodyPr bIns="91440" anchor="ctr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1212600-C682-43F7-9A9C-D2AC1F4E28A0}" type="slidenum">
              <a:rPr lang="ar-SA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ar-SA" smtClean="0"/>
              <a:t>انقر لتحرير نمط العنوان الرئيسي</a:t>
            </a:r>
            <a:endParaRPr lang="en-US" smtClean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ar-SA" smtClean="0"/>
              <a:t>انقر لتحرير أنماط النص الرئيسي</a:t>
            </a:r>
            <a:endParaRPr lang="en-US" smtClean="0"/>
          </a:p>
          <a:p>
            <a:pPr lvl="1"/>
            <a:r>
              <a:rPr lang="ar-SA" smtClean="0"/>
              <a:t>المستوى الثاني</a:t>
            </a:r>
            <a:endParaRPr lang="en-US" smtClean="0"/>
          </a:p>
          <a:p>
            <a:pPr lvl="2"/>
            <a:r>
              <a:rPr lang="ar-SA" smtClean="0"/>
              <a:t>المستوى الثالث</a:t>
            </a:r>
            <a:endParaRPr lang="en-US" smtClean="0"/>
          </a:p>
          <a:p>
            <a:pPr lvl="3"/>
            <a:r>
              <a:rPr lang="ar-SA" smtClean="0"/>
              <a:t>المستوى الرابع</a:t>
            </a:r>
            <a:endParaRPr lang="en-US" smtClean="0"/>
          </a:p>
          <a:p>
            <a:pPr lvl="4"/>
            <a:r>
              <a:rPr lang="ar-SA" smtClean="0"/>
              <a:t>المستوى الخامس</a:t>
            </a:r>
            <a:endParaRPr lang="en-US" smtClean="0"/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D1212600-C682-43F7-9A9C-D2AC1F4E28A0}" type="slidenum">
              <a:rPr lang="ar-SA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tag_option.asp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Lecture 3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>
                <a:solidFill>
                  <a:schemeClr val="bg1"/>
                </a:solidFill>
              </a:rPr>
              <a:t>Introduction to</a:t>
            </a:r>
            <a:br>
              <a:rPr smtClean="0">
                <a:solidFill>
                  <a:schemeClr val="bg1"/>
                </a:solidFill>
              </a:rPr>
            </a:br>
            <a:r>
              <a:rPr smtClean="0">
                <a:solidFill>
                  <a:schemeClr val="bg1"/>
                </a:solidFill>
              </a:rPr>
              <a:t> HTML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457200" y="76200"/>
            <a:ext cx="8153400" cy="6781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 smtClean="0"/>
              <a:t>&lt;</a:t>
            </a:r>
            <a:r>
              <a:rPr lang="en-GB" sz="1600" dirty="0" smtClean="0">
                <a:solidFill>
                  <a:srgbClr val="FF0000"/>
                </a:solidFill>
              </a:rPr>
              <a:t>html</a:t>
            </a:r>
            <a:r>
              <a:rPr lang="en-GB" sz="1600" dirty="0" smtClean="0"/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 smtClean="0"/>
              <a:t>&lt;</a:t>
            </a:r>
            <a:r>
              <a:rPr lang="en-GB" sz="1600" dirty="0" smtClean="0">
                <a:solidFill>
                  <a:srgbClr val="FF0000"/>
                </a:solidFill>
              </a:rPr>
              <a:t>head</a:t>
            </a:r>
            <a:r>
              <a:rPr lang="en-GB" sz="1600" dirty="0" smtClean="0"/>
              <a:t>&gt;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 smtClean="0"/>
              <a:t>	&lt;title&gt;Using the form Tag with the &lt;/title&gt;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 smtClean="0"/>
              <a:t>	&lt;/</a:t>
            </a:r>
            <a:r>
              <a:rPr lang="en-GB" sz="1600" dirty="0" smtClean="0">
                <a:solidFill>
                  <a:srgbClr val="FF0000"/>
                </a:solidFill>
              </a:rPr>
              <a:t>head</a:t>
            </a:r>
            <a:r>
              <a:rPr lang="en-GB" sz="1600" dirty="0" smtClean="0"/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 smtClean="0"/>
              <a:t>&lt;</a:t>
            </a:r>
            <a:r>
              <a:rPr lang="en-GB" sz="1600" dirty="0" smtClean="0">
                <a:solidFill>
                  <a:srgbClr val="FF0000"/>
                </a:solidFill>
              </a:rPr>
              <a:t>body</a:t>
            </a:r>
            <a:r>
              <a:rPr lang="en-GB" sz="1600" dirty="0" smtClean="0"/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 smtClean="0"/>
              <a:t>       &lt;h1&gt;Forms&lt;/h1&gt;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 smtClean="0"/>
              <a:t>       &lt;h2&gt;Using the &amp;</a:t>
            </a:r>
            <a:r>
              <a:rPr lang="en-GB" sz="1600" dirty="0" err="1" smtClean="0"/>
              <a:t>lt;form&amp;gt</a:t>
            </a:r>
            <a:r>
              <a:rPr lang="en-GB" sz="1600" dirty="0" smtClean="0"/>
              <a:t>; tag and the &amp;</a:t>
            </a:r>
            <a:r>
              <a:rPr lang="en-GB" sz="1600" dirty="0" err="1" smtClean="0"/>
              <a:t>lt;input</a:t>
            </a:r>
            <a:r>
              <a:rPr lang="en-GB" sz="1600" dirty="0" smtClean="0"/>
              <a:t> /&amp;</a:t>
            </a:r>
            <a:r>
              <a:rPr lang="en-GB" sz="1600" dirty="0" err="1" smtClean="0"/>
              <a:t>gt</a:t>
            </a:r>
            <a:r>
              <a:rPr lang="en-GB" sz="1600" dirty="0" smtClean="0"/>
              <a:t>; tag&lt;/h2&gt;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 smtClean="0"/>
              <a:t>	 &lt;</a:t>
            </a:r>
            <a:r>
              <a:rPr lang="en-GB" sz="1600" dirty="0" smtClean="0">
                <a:solidFill>
                  <a:srgbClr val="FF0000"/>
                </a:solidFill>
              </a:rPr>
              <a:t>form</a:t>
            </a:r>
            <a:r>
              <a:rPr lang="en-GB" sz="1600" dirty="0" smtClean="0"/>
              <a:t> name="</a:t>
            </a:r>
            <a:r>
              <a:rPr lang="en-GB" sz="1600" dirty="0" err="1" smtClean="0"/>
              <a:t>feedbackfrm</a:t>
            </a:r>
            <a:r>
              <a:rPr lang="en-GB" sz="1600" dirty="0" smtClean="0"/>
              <a:t>"&gt;</a:t>
            </a:r>
          </a:p>
          <a:p>
            <a:pPr marL="1427163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 smtClean="0"/>
              <a:t>Your Name: &lt;</a:t>
            </a:r>
            <a:r>
              <a:rPr lang="en-GB" sz="1600" dirty="0" smtClean="0">
                <a:solidFill>
                  <a:srgbClr val="FF0000"/>
                </a:solidFill>
              </a:rPr>
              <a:t>input</a:t>
            </a:r>
            <a:r>
              <a:rPr lang="en-GB" sz="1600" dirty="0" smtClean="0"/>
              <a:t> </a:t>
            </a:r>
            <a:r>
              <a:rPr lang="en-GB" sz="1600" dirty="0" smtClean="0">
                <a:solidFill>
                  <a:srgbClr val="0000CC"/>
                </a:solidFill>
              </a:rPr>
              <a:t>type</a:t>
            </a:r>
            <a:r>
              <a:rPr lang="en-GB" sz="1600" dirty="0" smtClean="0"/>
              <a:t>="text" /&gt;&lt;</a:t>
            </a:r>
            <a:r>
              <a:rPr lang="en-GB" sz="1600" dirty="0" err="1" smtClean="0"/>
              <a:t>br</a:t>
            </a:r>
            <a:r>
              <a:rPr lang="en-GB" sz="1600" dirty="0" smtClean="0"/>
              <a:t> /&gt;</a:t>
            </a:r>
          </a:p>
          <a:p>
            <a:pPr marL="1427163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 smtClean="0"/>
              <a:t>Your Password: &lt;</a:t>
            </a:r>
            <a:r>
              <a:rPr lang="en-GB" sz="1600" dirty="0" smtClean="0">
                <a:solidFill>
                  <a:srgbClr val="FF0000"/>
                </a:solidFill>
              </a:rPr>
              <a:t>input</a:t>
            </a:r>
            <a:r>
              <a:rPr lang="en-GB" sz="1600" dirty="0" smtClean="0"/>
              <a:t> </a:t>
            </a:r>
            <a:r>
              <a:rPr lang="en-GB" sz="1600" dirty="0" smtClean="0">
                <a:solidFill>
                  <a:srgbClr val="0000CC"/>
                </a:solidFill>
              </a:rPr>
              <a:t>type</a:t>
            </a:r>
            <a:r>
              <a:rPr lang="en-GB" sz="1600" dirty="0" smtClean="0"/>
              <a:t>="password" /&gt;&lt;</a:t>
            </a:r>
            <a:r>
              <a:rPr lang="en-GB" sz="1600" dirty="0" err="1" smtClean="0"/>
              <a:t>br</a:t>
            </a:r>
            <a:r>
              <a:rPr lang="en-GB" sz="1600" dirty="0" smtClean="0"/>
              <a:t> /&gt;</a:t>
            </a:r>
          </a:p>
          <a:p>
            <a:pPr marL="1427163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 smtClean="0"/>
              <a:t>Indicate your </a:t>
            </a:r>
            <a:r>
              <a:rPr lang="en-GB" sz="1600" dirty="0" err="1" smtClean="0"/>
              <a:t>favorite</a:t>
            </a:r>
            <a:r>
              <a:rPr lang="en-GB" sz="1600" dirty="0" smtClean="0"/>
              <a:t> </a:t>
            </a:r>
            <a:r>
              <a:rPr lang="en-GB" sz="1600" dirty="0" err="1" smtClean="0"/>
              <a:t>color</a:t>
            </a:r>
            <a:r>
              <a:rPr lang="en-GB" sz="1600" dirty="0" smtClean="0"/>
              <a:t>:&lt;</a:t>
            </a:r>
            <a:r>
              <a:rPr lang="en-GB" sz="1600" dirty="0" err="1" smtClean="0"/>
              <a:t>br</a:t>
            </a:r>
            <a:r>
              <a:rPr lang="en-GB" sz="1600" dirty="0" smtClean="0"/>
              <a:t> /&gt;</a:t>
            </a:r>
          </a:p>
          <a:p>
            <a:pPr marL="1427163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 smtClean="0"/>
              <a:t>	&lt;</a:t>
            </a:r>
            <a:r>
              <a:rPr lang="en-GB" sz="1600" dirty="0" smtClean="0">
                <a:solidFill>
                  <a:srgbClr val="FF0000"/>
                </a:solidFill>
              </a:rPr>
              <a:t>input</a:t>
            </a:r>
            <a:r>
              <a:rPr lang="en-GB" sz="1600" dirty="0" smtClean="0"/>
              <a:t> </a:t>
            </a:r>
            <a:r>
              <a:rPr lang="en-GB" sz="1600" dirty="0" smtClean="0">
                <a:solidFill>
                  <a:srgbClr val="0000CC"/>
                </a:solidFill>
              </a:rPr>
              <a:t>type</a:t>
            </a:r>
            <a:r>
              <a:rPr lang="en-GB" sz="1600" dirty="0" smtClean="0"/>
              <a:t>="radio" checked="true" value="blue"/&gt;Blue&lt;</a:t>
            </a:r>
            <a:r>
              <a:rPr lang="en-GB" sz="1600" dirty="0" err="1" smtClean="0"/>
              <a:t>br</a:t>
            </a:r>
            <a:r>
              <a:rPr lang="en-GB" sz="1600" dirty="0" smtClean="0"/>
              <a:t> /&gt;</a:t>
            </a:r>
          </a:p>
          <a:p>
            <a:pPr marL="1427163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 smtClean="0"/>
              <a:t>	&lt;</a:t>
            </a:r>
            <a:r>
              <a:rPr lang="en-GB" sz="1600" dirty="0" smtClean="0">
                <a:solidFill>
                  <a:srgbClr val="FF0000"/>
                </a:solidFill>
              </a:rPr>
              <a:t>input</a:t>
            </a:r>
            <a:r>
              <a:rPr lang="en-GB" sz="1600" dirty="0" smtClean="0"/>
              <a:t> </a:t>
            </a:r>
            <a:r>
              <a:rPr lang="en-GB" sz="1600" dirty="0" smtClean="0">
                <a:solidFill>
                  <a:srgbClr val="0000CC"/>
                </a:solidFill>
              </a:rPr>
              <a:t>type</a:t>
            </a:r>
            <a:r>
              <a:rPr lang="en-GB" sz="1600" dirty="0" smtClean="0"/>
              <a:t>="radio" value="red"/&gt;Red&lt;</a:t>
            </a:r>
            <a:r>
              <a:rPr lang="en-GB" sz="1600" dirty="0" err="1" smtClean="0"/>
              <a:t>br</a:t>
            </a:r>
            <a:r>
              <a:rPr lang="en-GB" sz="1600" dirty="0" smtClean="0"/>
              <a:t> /&gt;</a:t>
            </a:r>
          </a:p>
          <a:p>
            <a:pPr marL="1427163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 smtClean="0"/>
              <a:t>Choose one or more of the following:&lt;</a:t>
            </a:r>
            <a:r>
              <a:rPr lang="en-GB" sz="1600" dirty="0" err="1" smtClean="0"/>
              <a:t>br</a:t>
            </a:r>
            <a:r>
              <a:rPr lang="en-GB" sz="1600" dirty="0" smtClean="0"/>
              <a:t> /&gt;</a:t>
            </a:r>
          </a:p>
          <a:p>
            <a:pPr marL="1427163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 smtClean="0"/>
              <a:t>	&lt;</a:t>
            </a:r>
            <a:r>
              <a:rPr lang="en-GB" sz="1600" dirty="0" smtClean="0">
                <a:solidFill>
                  <a:srgbClr val="FF0000"/>
                </a:solidFill>
              </a:rPr>
              <a:t>input</a:t>
            </a:r>
            <a:r>
              <a:rPr lang="en-GB" sz="1600" dirty="0" smtClean="0"/>
              <a:t> </a:t>
            </a:r>
            <a:r>
              <a:rPr lang="en-GB" sz="1600" dirty="0" smtClean="0">
                <a:solidFill>
                  <a:srgbClr val="0000CC"/>
                </a:solidFill>
              </a:rPr>
              <a:t>type</a:t>
            </a:r>
            <a:r>
              <a:rPr lang="en-GB" sz="1600" dirty="0" smtClean="0"/>
              <a:t>="checkbox" checked = "true" /&gt;&lt;</a:t>
            </a:r>
            <a:r>
              <a:rPr lang="en-GB" sz="1600" dirty="0" err="1" smtClean="0"/>
              <a:t>br</a:t>
            </a:r>
            <a:r>
              <a:rPr lang="en-GB" sz="1600" dirty="0" smtClean="0"/>
              <a:t> /&gt;</a:t>
            </a:r>
          </a:p>
          <a:p>
            <a:pPr marL="1427163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 smtClean="0"/>
              <a:t>	&lt;</a:t>
            </a:r>
            <a:r>
              <a:rPr lang="en-GB" sz="1600" dirty="0" smtClean="0">
                <a:solidFill>
                  <a:srgbClr val="FF0000"/>
                </a:solidFill>
              </a:rPr>
              <a:t>input</a:t>
            </a:r>
            <a:r>
              <a:rPr lang="en-GB" sz="1600" dirty="0" smtClean="0"/>
              <a:t> </a:t>
            </a:r>
            <a:r>
              <a:rPr lang="en-GB" sz="1600" dirty="0" smtClean="0">
                <a:solidFill>
                  <a:srgbClr val="0000CC"/>
                </a:solidFill>
              </a:rPr>
              <a:t>type</a:t>
            </a:r>
            <a:r>
              <a:rPr lang="en-GB" sz="1600" dirty="0" smtClean="0"/>
              <a:t>="checkbox" /&gt;&lt;</a:t>
            </a:r>
            <a:r>
              <a:rPr lang="en-GB" sz="1600" dirty="0" err="1" smtClean="0"/>
              <a:t>br</a:t>
            </a:r>
            <a:r>
              <a:rPr lang="en-GB" sz="1600" dirty="0" smtClean="0"/>
              <a:t> /&gt;</a:t>
            </a:r>
          </a:p>
          <a:p>
            <a:pPr marL="1427163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 smtClean="0"/>
              <a:t>	&lt;</a:t>
            </a:r>
            <a:r>
              <a:rPr lang="en-GB" sz="1600" dirty="0" smtClean="0">
                <a:solidFill>
                  <a:srgbClr val="FF0000"/>
                </a:solidFill>
              </a:rPr>
              <a:t>input</a:t>
            </a:r>
            <a:r>
              <a:rPr lang="en-GB" sz="1600" dirty="0" smtClean="0"/>
              <a:t> </a:t>
            </a:r>
            <a:r>
              <a:rPr lang="en-GB" sz="1600" dirty="0" smtClean="0">
                <a:solidFill>
                  <a:srgbClr val="0000CC"/>
                </a:solidFill>
              </a:rPr>
              <a:t>type</a:t>
            </a:r>
            <a:r>
              <a:rPr lang="en-GB" sz="1600" dirty="0" smtClean="0"/>
              <a:t>="checkbox" /&gt;&lt;</a:t>
            </a:r>
            <a:r>
              <a:rPr lang="en-GB" sz="1600" dirty="0" err="1" smtClean="0"/>
              <a:t>br</a:t>
            </a:r>
            <a:r>
              <a:rPr lang="en-GB" sz="1600" dirty="0" smtClean="0"/>
              <a:t> /&gt;</a:t>
            </a:r>
          </a:p>
          <a:p>
            <a:pPr marL="1427163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 smtClean="0"/>
              <a:t>Upload detailed feedback:&lt;</a:t>
            </a:r>
            <a:r>
              <a:rPr lang="en-GB" sz="1600" dirty="0" err="1" smtClean="0"/>
              <a:t>br</a:t>
            </a:r>
            <a:r>
              <a:rPr lang="en-GB" sz="1600" dirty="0" smtClean="0"/>
              <a:t>/&gt;</a:t>
            </a:r>
          </a:p>
          <a:p>
            <a:pPr marL="1427163">
              <a:lnSpc>
                <a:spcPct val="80000"/>
              </a:lnSpc>
            </a:pPr>
            <a:r>
              <a:rPr lang="en-GB" sz="1600" dirty="0" smtClean="0"/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&lt;input  </a:t>
            </a:r>
            <a:r>
              <a:rPr lang="en-US" sz="1600" dirty="0" smtClean="0">
                <a:solidFill>
                  <a:srgbClr val="0000CC"/>
                </a:solidFill>
              </a:rPr>
              <a:t>type</a:t>
            </a:r>
            <a:r>
              <a:rPr lang="en-US" sz="1600" dirty="0" smtClean="0"/>
              <a:t>="File"  name="</a:t>
            </a:r>
            <a:r>
              <a:rPr lang="en-US" sz="1600" dirty="0" err="1" smtClean="0"/>
              <a:t>myFile</a:t>
            </a:r>
            <a:r>
              <a:rPr lang="en-US" sz="1600" dirty="0" smtClean="0"/>
              <a:t>"  size="30“&gt;</a:t>
            </a:r>
            <a:endParaRPr lang="en-GB" sz="1600" dirty="0" smtClean="0"/>
          </a:p>
          <a:p>
            <a:pPr marL="1427163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 smtClean="0"/>
              <a:t>&lt;</a:t>
            </a:r>
            <a:r>
              <a:rPr lang="en-GB" sz="1600" dirty="0" smtClean="0">
                <a:solidFill>
                  <a:srgbClr val="FF0000"/>
                </a:solidFill>
              </a:rPr>
              <a:t>input</a:t>
            </a:r>
            <a:r>
              <a:rPr lang="en-GB" sz="1600" dirty="0" smtClean="0"/>
              <a:t> </a:t>
            </a:r>
            <a:r>
              <a:rPr lang="en-GB" sz="1600" dirty="0" smtClean="0">
                <a:solidFill>
                  <a:srgbClr val="0000CC"/>
                </a:solidFill>
              </a:rPr>
              <a:t>type</a:t>
            </a:r>
            <a:r>
              <a:rPr lang="en-GB" sz="1600" dirty="0" smtClean="0"/>
              <a:t>="submit" value="submit your form" /&gt;&lt;</a:t>
            </a:r>
            <a:r>
              <a:rPr lang="en-GB" sz="1600" dirty="0" err="1" smtClean="0"/>
              <a:t>br</a:t>
            </a:r>
            <a:r>
              <a:rPr lang="en-GB" sz="1600" dirty="0" smtClean="0"/>
              <a:t> /&gt;</a:t>
            </a:r>
          </a:p>
          <a:p>
            <a:pPr marL="1427163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 smtClean="0"/>
              <a:t>&lt;</a:t>
            </a:r>
            <a:r>
              <a:rPr lang="en-GB" sz="1600" dirty="0" smtClean="0">
                <a:solidFill>
                  <a:srgbClr val="FF0000"/>
                </a:solidFill>
              </a:rPr>
              <a:t>input</a:t>
            </a:r>
            <a:r>
              <a:rPr lang="en-GB" sz="1600" dirty="0" smtClean="0"/>
              <a:t> </a:t>
            </a:r>
            <a:r>
              <a:rPr lang="en-GB" sz="1600" dirty="0" smtClean="0">
                <a:solidFill>
                  <a:srgbClr val="0000CC"/>
                </a:solidFill>
              </a:rPr>
              <a:t>type</a:t>
            </a:r>
            <a:r>
              <a:rPr lang="en-GB" sz="1600" dirty="0" smtClean="0"/>
              <a:t>="reset" value="clear your form" /&gt;&lt;</a:t>
            </a:r>
            <a:r>
              <a:rPr lang="en-GB" sz="1600" dirty="0" err="1" smtClean="0"/>
              <a:t>br</a:t>
            </a:r>
            <a:r>
              <a:rPr lang="en-GB" sz="1600" dirty="0" smtClean="0"/>
              <a:t> 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 smtClean="0"/>
              <a:t>	 &lt;/</a:t>
            </a:r>
            <a:r>
              <a:rPr lang="en-GB" sz="1600" dirty="0" smtClean="0">
                <a:solidFill>
                  <a:srgbClr val="FF0000"/>
                </a:solidFill>
              </a:rPr>
              <a:t>form</a:t>
            </a:r>
            <a:r>
              <a:rPr lang="en-GB" sz="1600" dirty="0" smtClean="0"/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 smtClean="0"/>
              <a:t>&lt;/</a:t>
            </a:r>
            <a:r>
              <a:rPr lang="en-GB" sz="1600" dirty="0" smtClean="0">
                <a:solidFill>
                  <a:srgbClr val="FF0000"/>
                </a:solidFill>
              </a:rPr>
              <a:t>body</a:t>
            </a:r>
            <a:r>
              <a:rPr lang="en-GB" sz="1600" dirty="0" smtClean="0"/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 smtClean="0"/>
              <a:t>&lt;/</a:t>
            </a:r>
            <a:r>
              <a:rPr lang="en-GB" sz="1600" dirty="0" smtClean="0">
                <a:solidFill>
                  <a:srgbClr val="FF0000"/>
                </a:solidFill>
              </a:rPr>
              <a:t>html</a:t>
            </a:r>
            <a:r>
              <a:rPr lang="en-GB" sz="1600" dirty="0" smtClean="0"/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1600" dirty="0" smtClean="0"/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7CED20-5648-4055-9E9B-9D2AA6F1DD5D}" type="slidenum">
              <a:rPr lang="en-GB" smtClean="0"/>
              <a:pPr/>
              <a:t>10</a:t>
            </a:fld>
            <a:endParaRPr lang="en-GB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38877F-F8DC-4A18-878B-888EC19F2550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Using the &lt;textarea&gt; tag</a:t>
            </a:r>
            <a:endParaRPr lang="en-GB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textarea </a:t>
            </a:r>
            <a:r>
              <a:rPr lang="en-US" smtClean="0"/>
              <a:t>element allows larger blocks of text to be submitted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r>
              <a:rPr lang="en-US" smtClean="0"/>
              <a:t>The </a:t>
            </a:r>
            <a:r>
              <a:rPr lang="en-US" b="1" smtClean="0"/>
              <a:t>textarea </a:t>
            </a:r>
            <a:r>
              <a:rPr lang="en-US" smtClean="0"/>
              <a:t>element uses the </a:t>
            </a:r>
            <a:r>
              <a:rPr lang="en-US" b="1" smtClean="0"/>
              <a:t>&lt;textarea&gt;&lt;/textarea&gt; </a:t>
            </a:r>
            <a:r>
              <a:rPr lang="en-US" smtClean="0"/>
              <a:t>tags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r>
              <a:rPr lang="en-US" smtClean="0"/>
              <a:t>use the </a:t>
            </a:r>
            <a:r>
              <a:rPr lang="en-US" b="1" smtClean="0"/>
              <a:t>rows </a:t>
            </a:r>
            <a:r>
              <a:rPr lang="en-US" smtClean="0"/>
              <a:t>and </a:t>
            </a:r>
            <a:r>
              <a:rPr lang="en-US" b="1" smtClean="0"/>
              <a:t>cols </a:t>
            </a:r>
            <a:r>
              <a:rPr lang="en-US" smtClean="0"/>
              <a:t>attributes to set the size of the textarea</a:t>
            </a:r>
            <a:endParaRPr lang="en-GB" smtClean="0"/>
          </a:p>
          <a:p>
            <a:endParaRPr lang="en-GB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CC694F-99F4-4083-88DF-28E2A095C6E9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581" r="51500" b="37675"/>
          <a:stretch>
            <a:fillRect/>
          </a:stretch>
        </p:blipFill>
        <p:spPr bwMode="auto">
          <a:xfrm>
            <a:off x="533400" y="304800"/>
            <a:ext cx="8118423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304800" y="304800"/>
            <a:ext cx="8610600" cy="6324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/>
              <a:t>&lt;html 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/>
              <a:t>&lt;head&gt;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/>
              <a:t>	&lt;title&gt;Using the </a:t>
            </a:r>
            <a:r>
              <a:rPr lang="en-GB" sz="2000" b="1" dirty="0" err="1" smtClean="0"/>
              <a:t>textarea</a:t>
            </a:r>
            <a:r>
              <a:rPr lang="en-GB" sz="2000" b="1" dirty="0" smtClean="0"/>
              <a:t> tag&lt;/title&gt;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/>
              <a:t>&lt;/head&gt;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/>
              <a:t>&lt;body&gt;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/>
              <a:t>       &lt;h1&gt;Forms&lt;/h1&gt;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/>
              <a:t>       &lt;h2&gt;Using the &amp;</a:t>
            </a:r>
            <a:r>
              <a:rPr lang="en-GB" sz="2000" b="1" dirty="0" err="1" smtClean="0"/>
              <a:t>lt;textarea&amp;gt</a:t>
            </a:r>
            <a:r>
              <a:rPr lang="en-GB" sz="2000" b="1" dirty="0" smtClean="0"/>
              <a:t>;&lt;/h2&gt;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/>
              <a:t>       &lt;form name="</a:t>
            </a:r>
            <a:r>
              <a:rPr lang="en-GB" sz="2000" b="1" dirty="0" err="1" smtClean="0"/>
              <a:t>feedbackfrm</a:t>
            </a:r>
            <a:r>
              <a:rPr lang="en-GB" sz="2000" b="1" dirty="0" smtClean="0"/>
              <a:t>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/>
              <a:t>	Input your Comments:&lt;</a:t>
            </a:r>
            <a:r>
              <a:rPr lang="en-GB" sz="2000" b="1" dirty="0" err="1" smtClean="0"/>
              <a:t>br</a:t>
            </a:r>
            <a:r>
              <a:rPr lang="en-GB" sz="2000" b="1" dirty="0" smtClean="0"/>
              <a:t> 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/>
              <a:t>	&lt;</a:t>
            </a:r>
            <a:r>
              <a:rPr lang="en-GB" sz="2000" b="1" dirty="0" err="1" smtClean="0"/>
              <a:t>textarea</a:t>
            </a:r>
            <a:r>
              <a:rPr lang="en-GB" sz="2000" b="1" dirty="0" smtClean="0"/>
              <a:t> rows="5" cols="25"&gt;Some default 			Content&lt;/</a:t>
            </a:r>
            <a:r>
              <a:rPr lang="en-GB" sz="2000" b="1" dirty="0" err="1" smtClean="0"/>
              <a:t>textarea</a:t>
            </a:r>
            <a:r>
              <a:rPr lang="en-GB" sz="2000" b="1" dirty="0" smtClean="0"/>
              <a:t>&gt;&lt;</a:t>
            </a:r>
            <a:r>
              <a:rPr lang="en-GB" sz="2000" b="1" dirty="0" err="1" smtClean="0"/>
              <a:t>br</a:t>
            </a:r>
            <a:r>
              <a:rPr lang="en-GB" sz="2000" b="1" dirty="0" smtClean="0"/>
              <a:t> /&gt;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/>
              <a:t>	&lt;input type="submit" value="submit your form" /&gt;&lt;</a:t>
            </a:r>
            <a:r>
              <a:rPr lang="en-GB" sz="2000" b="1" dirty="0" err="1" smtClean="0"/>
              <a:t>br</a:t>
            </a:r>
            <a:r>
              <a:rPr lang="en-GB" sz="2000" b="1" dirty="0" smtClean="0"/>
              <a:t> 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/>
              <a:t>	&lt;input type="reset" value="clear your form" /&gt;&lt;</a:t>
            </a:r>
            <a:r>
              <a:rPr lang="en-GB" sz="2000" b="1" dirty="0" err="1" smtClean="0"/>
              <a:t>br</a:t>
            </a:r>
            <a:r>
              <a:rPr lang="en-GB" sz="2000" b="1" dirty="0" smtClean="0"/>
              <a:t> 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/>
              <a:t>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/>
              <a:t>        &lt;/form&gt;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/>
              <a:t>&lt;/body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/>
              <a:t>&lt;/html&gt;</a:t>
            </a:r>
            <a:r>
              <a:rPr lang="en-GB" sz="2000" dirty="0" smtClean="0"/>
              <a:t> 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5BB571-7C1D-4A3C-A1E7-9BA3665CFBC2}" type="slidenum">
              <a:rPr lang="en-GB" smtClean="0"/>
              <a:pPr/>
              <a:t>13</a:t>
            </a:fld>
            <a:endParaRPr lang="en-GB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Other Elements used in Forms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5816A7-39D9-4883-9EDC-74D6D16B9420}" type="slidenum">
              <a:rPr lang="ar-SA"/>
              <a:pPr>
                <a:defRPr/>
              </a:pPr>
              <a:t>14</a:t>
            </a:fld>
            <a:endParaRPr lang="en-US"/>
          </a:p>
        </p:txBody>
      </p:sp>
      <p:sp>
        <p:nvSpPr>
          <p:cNvPr id="1730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71600"/>
            <a:ext cx="7772400" cy="480060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 smtClean="0"/>
              <a:t>The &lt;select&gt; element is used to create a drop-down list.</a:t>
            </a:r>
          </a:p>
          <a:p>
            <a:r>
              <a:rPr lang="en-US" sz="2800" dirty="0" smtClean="0"/>
              <a:t>The </a:t>
            </a:r>
            <a:r>
              <a:rPr lang="en-US" sz="2800" dirty="0" smtClean="0">
                <a:hlinkClick r:id="rId2"/>
              </a:rPr>
              <a:t>&lt;option&gt;</a:t>
            </a:r>
            <a:r>
              <a:rPr lang="en-US" sz="2800" dirty="0" smtClean="0"/>
              <a:t> tags inside the &lt;select&gt; element define the available options in the list.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§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3019A-9B8B-4BDD-82EB-C660FBB54EC5}" type="slidenum">
              <a:rPr lang="ar-SA"/>
              <a:pPr>
                <a:defRPr/>
              </a:pPr>
              <a:t>15</a:t>
            </a:fld>
            <a:endParaRPr lang="en-US"/>
          </a:p>
        </p:txBody>
      </p:sp>
      <p:sp>
        <p:nvSpPr>
          <p:cNvPr id="174084" name="Text Box 5"/>
          <p:cNvSpPr txBox="1">
            <a:spLocks noChangeArrowheads="1"/>
          </p:cNvSpPr>
          <p:nvPr/>
        </p:nvSpPr>
        <p:spPr bwMode="auto">
          <a:xfrm>
            <a:off x="304800" y="457200"/>
            <a:ext cx="86106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800" b="1" dirty="0" smtClean="0">
                <a:solidFill>
                  <a:srgbClr val="FF0000"/>
                </a:solidFill>
              </a:rPr>
              <a:t>&lt;body </a:t>
            </a:r>
            <a:r>
              <a:rPr lang="en-US" sz="2800" b="1" dirty="0" err="1" smtClean="0">
                <a:solidFill>
                  <a:srgbClr val="FF0000"/>
                </a:solidFill>
              </a:rPr>
              <a:t>bgcolor</a:t>
            </a:r>
            <a:r>
              <a:rPr lang="en-US" sz="2800" b="1" dirty="0" smtClean="0">
                <a:solidFill>
                  <a:srgbClr val="FF0000"/>
                </a:solidFill>
              </a:rPr>
              <a:t>=</a:t>
            </a:r>
            <a:r>
              <a:rPr lang="en-US" sz="2800" b="1" dirty="0" err="1" smtClean="0">
                <a:solidFill>
                  <a:srgbClr val="FF0000"/>
                </a:solidFill>
              </a:rPr>
              <a:t>lightblue</a:t>
            </a:r>
            <a:r>
              <a:rPr lang="en-US" sz="2800" b="1" dirty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en-US" sz="2800" b="1" dirty="0"/>
              <a:t>&lt;form&gt;</a:t>
            </a:r>
          </a:p>
          <a:p>
            <a:pPr lvl="1"/>
            <a:r>
              <a:rPr lang="en-US" sz="2800" b="1" dirty="0"/>
              <a:t>Select the cities you have visited:</a:t>
            </a:r>
          </a:p>
          <a:p>
            <a:pPr lvl="2"/>
            <a:r>
              <a:rPr lang="en-US" sz="2800" b="1" dirty="0" smtClean="0">
                <a:solidFill>
                  <a:srgbClr val="0000FF"/>
                </a:solidFill>
              </a:rPr>
              <a:t>&lt;select name</a:t>
            </a:r>
            <a:r>
              <a:rPr lang="en-US" sz="2800" b="1" dirty="0">
                <a:solidFill>
                  <a:srgbClr val="0000FF"/>
                </a:solidFill>
              </a:rPr>
              <a:t>=“list”  size=5&gt;</a:t>
            </a:r>
          </a:p>
          <a:p>
            <a:pPr lvl="3"/>
            <a:r>
              <a:rPr lang="en-US" sz="2800" b="1" dirty="0">
                <a:solidFill>
                  <a:srgbClr val="FF0000"/>
                </a:solidFill>
              </a:rPr>
              <a:t>&lt;option&gt; London&lt;/option&gt;</a:t>
            </a:r>
          </a:p>
          <a:p>
            <a:pPr lvl="3"/>
            <a:r>
              <a:rPr lang="en-US" sz="2800" b="1" dirty="0"/>
              <a:t>&lt;option&gt; Tokyo&lt;/option&gt;</a:t>
            </a:r>
          </a:p>
          <a:p>
            <a:pPr lvl="3"/>
            <a:r>
              <a:rPr lang="en-US" sz="2800" b="1" dirty="0"/>
              <a:t>&lt;option&gt; Paris&lt;/option&gt;</a:t>
            </a:r>
          </a:p>
          <a:p>
            <a:pPr lvl="3"/>
            <a:r>
              <a:rPr lang="en-US" sz="2800" b="1" dirty="0">
                <a:solidFill>
                  <a:srgbClr val="FF0000"/>
                </a:solidFill>
              </a:rPr>
              <a:t>&lt;option&gt; New York&lt;/option&gt;</a:t>
            </a:r>
          </a:p>
          <a:p>
            <a:pPr lvl="3"/>
            <a:r>
              <a:rPr lang="en-US" sz="2800" b="1" dirty="0"/>
              <a:t>&lt;option&gt; LA&lt;/option&gt;</a:t>
            </a:r>
          </a:p>
          <a:p>
            <a:pPr lvl="3"/>
            <a:r>
              <a:rPr lang="en-US" sz="2800" b="1" dirty="0">
                <a:solidFill>
                  <a:srgbClr val="FF0000"/>
                </a:solidFill>
              </a:rPr>
              <a:t>&lt;option&gt; KL&lt;/option&gt;</a:t>
            </a:r>
          </a:p>
          <a:p>
            <a:pPr lvl="2"/>
            <a:r>
              <a:rPr lang="en-US" sz="2800" b="1" dirty="0" smtClean="0">
                <a:solidFill>
                  <a:srgbClr val="0000FF"/>
                </a:solidFill>
              </a:rPr>
              <a:t>&lt;/select&gt;</a:t>
            </a:r>
            <a:r>
              <a:rPr lang="en-US" sz="2800" b="1" dirty="0" smtClean="0"/>
              <a:t> </a:t>
            </a:r>
            <a:endParaRPr lang="en-US" sz="2800" b="1" dirty="0"/>
          </a:p>
          <a:p>
            <a:pPr lvl="1"/>
            <a:r>
              <a:rPr lang="en-US" sz="2800" b="1" dirty="0"/>
              <a:t>&lt;/form&gt;</a:t>
            </a:r>
          </a:p>
          <a:p>
            <a:pPr eaLnBrk="1" hangingPunct="1"/>
            <a:r>
              <a:rPr lang="en-US" sz="2800" b="1" dirty="0">
                <a:solidFill>
                  <a:srgbClr val="FF0000"/>
                </a:solidFill>
              </a:rPr>
              <a:t>&lt;/BODY&gt;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39B515-41BB-454C-BA05-1CA23672D5E4}" type="slidenum">
              <a:rPr lang="ar-SA"/>
              <a:pPr>
                <a:defRPr/>
              </a:pPr>
              <a:t>16</a:t>
            </a:fld>
            <a:endParaRPr lang="en-US"/>
          </a:p>
        </p:txBody>
      </p:sp>
      <p:pic>
        <p:nvPicPr>
          <p:cNvPr id="525313" name="Picture 1"/>
          <p:cNvPicPr>
            <a:picLocks noChangeAspect="1" noChangeArrowheads="1"/>
          </p:cNvPicPr>
          <p:nvPr/>
        </p:nvPicPr>
        <p:blipFill>
          <a:blip r:embed="rId2"/>
          <a:srcRect t="6667" r="54583" b="48889"/>
          <a:stretch>
            <a:fillRect/>
          </a:stretch>
        </p:blipFill>
        <p:spPr bwMode="auto">
          <a:xfrm>
            <a:off x="69850" y="381000"/>
            <a:ext cx="899795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4E473-4CE9-4A4B-A9DF-AE9AD875722A}" type="slidenum">
              <a:rPr lang="ar-SA"/>
              <a:pPr>
                <a:defRPr/>
              </a:pPr>
              <a:t>17</a:t>
            </a:fld>
            <a:endParaRPr lang="en-US"/>
          </a:p>
        </p:txBody>
      </p:sp>
      <p:sp>
        <p:nvSpPr>
          <p:cNvPr id="1792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04800"/>
            <a:ext cx="9144000" cy="6400800"/>
          </a:xfrm>
          <a:noFill/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&lt;HEAD&gt; &lt;TITLE&gt;SELECT with </a:t>
            </a:r>
            <a:r>
              <a:rPr lang="en-US" sz="2000" b="1" dirty="0" err="1" smtClean="0">
                <a:solidFill>
                  <a:srgbClr val="FF0000"/>
                </a:solidFill>
              </a:rPr>
              <a:t>Mutiple</a:t>
            </a:r>
            <a:r>
              <a:rPr lang="en-US" sz="2000" b="1" dirty="0" smtClean="0">
                <a:solidFill>
                  <a:srgbClr val="FF0000"/>
                </a:solidFill>
              </a:rPr>
              <a:t> &lt;/TITLE&gt; &lt;/HEAD&gt;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b="1" dirty="0" smtClean="0"/>
              <a:t>&lt;BODY&gt;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b="1" dirty="0" smtClean="0"/>
              <a:t>&lt;h2&gt;&lt;font color=blue&gt;What type of Computer do you have?&lt;/font&gt;&lt;h2&gt;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&lt;FORM&gt;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b="1" dirty="0" smtClean="0"/>
              <a:t>&lt;SELECT NAME="</a:t>
            </a:r>
            <a:r>
              <a:rPr lang="en-US" sz="2000" b="1" dirty="0" err="1" smtClean="0"/>
              <a:t>ComputerType</a:t>
            </a:r>
            <a:r>
              <a:rPr lang="en-US" sz="2000" b="1" dirty="0" smtClean="0"/>
              <a:t>" size=5   multiple&gt;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0000FF"/>
                </a:solidFill>
              </a:rPr>
              <a:t>&lt;OPTION  value="IBM" &gt; IBM&lt;/OPTION&gt;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b="1" dirty="0" smtClean="0">
                <a:solidFill>
                  <a:srgbClr val="0000FF"/>
                </a:solidFill>
              </a:rPr>
              <a:t> 	&lt;OPTION  value="INTEL"&gt; INTEL&lt;/OPTION&gt;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b="1" dirty="0" smtClean="0">
                <a:solidFill>
                  <a:srgbClr val="0000FF"/>
                </a:solidFill>
              </a:rPr>
              <a:t>	&lt;OPTION value=" Apple"&gt; Apple&lt;/OPTION&gt;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b="1" dirty="0" smtClean="0">
                <a:solidFill>
                  <a:srgbClr val="0000FF"/>
                </a:solidFill>
              </a:rPr>
              <a:t>	&lt;OPTION value="Compaq" SELECTED&gt; Compaq&lt;/OPTION&gt;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b="1" dirty="0" smtClean="0">
                <a:solidFill>
                  <a:srgbClr val="0000FF"/>
                </a:solidFill>
              </a:rPr>
              <a:t>	&lt;OPTION value=" other"&gt; Other&lt;/OPTION&gt;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b="1" dirty="0" smtClean="0"/>
              <a:t>&lt;/SELECT&gt;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&lt;/FORM&gt;&lt;/BODY&gt;&lt;/HTML&gt;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6FB85-756C-4F6A-9C58-432BDD1CA3EA}" type="slidenum">
              <a:rPr lang="ar-SA"/>
              <a:pPr>
                <a:defRPr/>
              </a:pPr>
              <a:t>18</a:t>
            </a:fld>
            <a:endParaRPr lang="en-US"/>
          </a:p>
        </p:txBody>
      </p:sp>
      <p:pic>
        <p:nvPicPr>
          <p:cNvPr id="530434" name="Picture 2"/>
          <p:cNvPicPr>
            <a:picLocks noChangeAspect="1" noChangeArrowheads="1"/>
          </p:cNvPicPr>
          <p:nvPr/>
        </p:nvPicPr>
        <p:blipFill>
          <a:blip r:embed="rId2"/>
          <a:srcRect t="6667" r="31827" b="45185"/>
          <a:stretch>
            <a:fillRect/>
          </a:stretch>
        </p:blipFill>
        <p:spPr bwMode="auto">
          <a:xfrm>
            <a:off x="152400" y="8382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EDF7-9A5C-4BAB-B655-7E131148E8D7}" type="slidenum">
              <a:rPr lang="ar-SA" smtClean="0"/>
              <a:pPr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Cascading Style Sheets (CSS)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0B7399-18FA-4C55-8CD7-2190C8D92813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Forms</a:t>
            </a:r>
            <a:endParaRPr lang="en-GB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r>
              <a:rPr lang="en-US" dirty="0" smtClean="0"/>
              <a:t>Most websites are interactive in that they allow the user to request information or send information to the web site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b="1" dirty="0" smtClean="0"/>
              <a:t>forms</a:t>
            </a:r>
            <a:r>
              <a:rPr lang="en-US" dirty="0" smtClean="0"/>
              <a:t>, in conjunction with some scripting language like JavaScript to get information from the user and process this information</a:t>
            </a:r>
            <a:endParaRPr lang="en-GB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Styles Solved a Big Problem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487487"/>
            <a:ext cx="8229600" cy="5141913"/>
          </a:xfrm>
        </p:spPr>
        <p:txBody>
          <a:bodyPr/>
          <a:lstStyle/>
          <a:p>
            <a:r>
              <a:rPr lang="en-US" sz="2400" dirty="0" smtClean="0"/>
              <a:t>HTML was never intended to contain tags for formatting a document.</a:t>
            </a:r>
          </a:p>
          <a:p>
            <a:pPr lvl="1"/>
            <a:r>
              <a:rPr lang="en-US" sz="2000" dirty="0" smtClean="0"/>
              <a:t>HTML was intended to define the content of a document, like:</a:t>
            </a:r>
          </a:p>
          <a:p>
            <a:pPr lvl="2"/>
            <a:r>
              <a:rPr lang="en-US" sz="1600" dirty="0" smtClean="0"/>
              <a:t>&lt;h1&gt;This is a heading&lt;/h1&gt;</a:t>
            </a:r>
          </a:p>
          <a:p>
            <a:pPr lvl="2"/>
            <a:r>
              <a:rPr lang="en-US" sz="1600" dirty="0" smtClean="0"/>
              <a:t>&lt;p&gt;This is a paragraph.&lt;/p&gt;</a:t>
            </a:r>
          </a:p>
          <a:p>
            <a:r>
              <a:rPr lang="en-US" sz="2400" dirty="0" smtClean="0"/>
              <a:t>Development of large web sites, where fonts and color information were added to every single page, became a long and expensive process.</a:t>
            </a:r>
          </a:p>
          <a:p>
            <a:r>
              <a:rPr lang="en-US" sz="2400" dirty="0" smtClean="0"/>
              <a:t>To solve this problem, the World Wide Web Consortium (W3C) created CSS.</a:t>
            </a:r>
          </a:p>
          <a:p>
            <a:r>
              <a:rPr lang="en-US" sz="2400" dirty="0" smtClean="0"/>
              <a:t>In HTML 4.0, all formatting could be removed from the HTML document, and stored in a separate CSS file.</a:t>
            </a:r>
          </a:p>
          <a:p>
            <a:r>
              <a:rPr lang="en-US" sz="2400" dirty="0" smtClean="0"/>
              <a:t>All browsers support CSS today.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Cascading Style Sheets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304800" y="1157288"/>
            <a:ext cx="8229600" cy="5502275"/>
          </a:xfrm>
          <a:ln>
            <a:noFill/>
          </a:ln>
        </p:spPr>
        <p:txBody>
          <a:bodyPr/>
          <a:lstStyle/>
          <a:p>
            <a:endParaRPr lang="en-US" sz="2400" b="1" dirty="0" smtClean="0"/>
          </a:p>
          <a:p>
            <a:r>
              <a:rPr lang="en-US" sz="2400" b="1" dirty="0" smtClean="0"/>
              <a:t>CSS</a:t>
            </a:r>
            <a:r>
              <a:rPr lang="en-US" sz="2400" dirty="0" smtClean="0"/>
              <a:t> stands for </a:t>
            </a:r>
            <a:r>
              <a:rPr lang="en-US" sz="2400" b="1" dirty="0" smtClean="0"/>
              <a:t>C</a:t>
            </a:r>
            <a:r>
              <a:rPr lang="en-US" sz="2400" dirty="0" smtClean="0"/>
              <a:t>ascading </a:t>
            </a:r>
            <a:r>
              <a:rPr lang="en-US" sz="2400" b="1" dirty="0" smtClean="0"/>
              <a:t>S</a:t>
            </a:r>
            <a:r>
              <a:rPr lang="en-US" sz="2400" dirty="0" smtClean="0"/>
              <a:t>tyle </a:t>
            </a:r>
            <a:r>
              <a:rPr lang="en-US" sz="2400" b="1" dirty="0" smtClean="0"/>
              <a:t>S</a:t>
            </a:r>
            <a:r>
              <a:rPr lang="en-US" sz="2400" dirty="0" smtClean="0"/>
              <a:t>heets</a:t>
            </a:r>
          </a:p>
          <a:p>
            <a:r>
              <a:rPr lang="en-US" sz="2400" dirty="0" smtClean="0"/>
              <a:t>Styles define </a:t>
            </a:r>
            <a:r>
              <a:rPr lang="en-US" sz="2400" b="1" dirty="0" smtClean="0"/>
              <a:t>how to display</a:t>
            </a:r>
            <a:r>
              <a:rPr lang="en-US" sz="2400" dirty="0" smtClean="0"/>
              <a:t> HTML elements</a:t>
            </a:r>
          </a:p>
          <a:p>
            <a:r>
              <a:rPr lang="en-US" sz="2400" dirty="0" smtClean="0"/>
              <a:t>Styles were added to HTML 4.0 </a:t>
            </a:r>
            <a:r>
              <a:rPr lang="en-US" sz="2400" b="1" dirty="0" smtClean="0"/>
              <a:t>to solve a problem</a:t>
            </a:r>
          </a:p>
          <a:p>
            <a:r>
              <a:rPr lang="en-US" sz="2400" dirty="0" smtClean="0"/>
              <a:t>A style is a rule describing how to format a particular piece of HTML</a:t>
            </a:r>
          </a:p>
          <a:p>
            <a:r>
              <a:rPr lang="en-US" sz="2400" dirty="0" smtClean="0"/>
              <a:t>A style sheet is a set of these canned styles</a:t>
            </a:r>
          </a:p>
          <a:p>
            <a:r>
              <a:rPr lang="en-US" sz="2400" dirty="0" smtClean="0"/>
              <a:t>Can apply a style to text, images, or other elements on a page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 Example</a:t>
            </a:r>
          </a:p>
        </p:txBody>
      </p:sp>
      <p:sp>
        <p:nvSpPr>
          <p:cNvPr id="8195" name="TextBox 3"/>
          <p:cNvSpPr txBox="1">
            <a:spLocks noChangeArrowheads="1"/>
          </p:cNvSpPr>
          <p:nvPr/>
        </p:nvSpPr>
        <p:spPr bwMode="auto">
          <a:xfrm>
            <a:off x="644525" y="1274763"/>
            <a:ext cx="4600575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body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background-color:#d0e4fe;</a:t>
            </a:r>
            <a:br>
              <a:rPr lang="en-US" sz="2400" dirty="0"/>
            </a:b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h1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 err="1"/>
              <a:t>color:orange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text-</a:t>
            </a:r>
            <a:r>
              <a:rPr lang="en-US" sz="2400" dirty="0" err="1"/>
              <a:t>align:center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p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font-family:"Times New Roman";</a:t>
            </a:r>
            <a:br>
              <a:rPr lang="en-US" sz="2400" dirty="0"/>
            </a:br>
            <a:r>
              <a:rPr lang="en-US" sz="2400" dirty="0"/>
              <a:t>font-size:20px;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58888"/>
            <a:ext cx="8229600" cy="48672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A CSS rule has two main parts: a selector, and one or more declarations: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/>
          </a:p>
          <a:p>
            <a:pPr marL="0" indent="0">
              <a:buFont typeface="Arial" charset="0"/>
              <a:buNone/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The selector is normally the HTML element you want to style.</a:t>
            </a:r>
          </a:p>
          <a:p>
            <a:pPr>
              <a:defRPr/>
            </a:pPr>
            <a:r>
              <a:rPr lang="en-US" sz="2400" dirty="0" smtClean="0"/>
              <a:t>Each declaration consists of a property and a value.</a:t>
            </a:r>
          </a:p>
          <a:p>
            <a:pPr>
              <a:defRPr/>
            </a:pPr>
            <a:r>
              <a:rPr lang="en-US" sz="2400" dirty="0" smtClean="0"/>
              <a:t>The property is the style attribute you want to change. Each property has a value.</a:t>
            </a:r>
          </a:p>
          <a:p>
            <a:pPr>
              <a:defRPr/>
            </a:pPr>
            <a:endParaRPr lang="en-US" sz="2400" dirty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8100" y="2262188"/>
            <a:ext cx="63119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 Comments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4294967295"/>
          </p:nvPr>
        </p:nvSpPr>
        <p:spPr>
          <a:xfrm>
            <a:off x="0" y="1228725"/>
            <a:ext cx="8229600" cy="1933575"/>
          </a:xfrm>
        </p:spPr>
        <p:txBody>
          <a:bodyPr>
            <a:normAutofit lnSpcReduction="10000"/>
          </a:bodyPr>
          <a:lstStyle/>
          <a:p>
            <a:r>
              <a:rPr lang="en-US" sz="2400" smtClean="0"/>
              <a:t>Comments are used to explain your code, and may help you when you edit the source code at a later date. Comments are ignored by browsers.</a:t>
            </a:r>
          </a:p>
          <a:p>
            <a:r>
              <a:rPr lang="en-US" sz="2400" smtClean="0"/>
              <a:t>A CSS comment begins with "/*", and ends with "*/", like this:</a:t>
            </a: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1619250" y="3178175"/>
            <a:ext cx="396557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/*This is a comment*/</a:t>
            </a:r>
            <a:br>
              <a:rPr lang="en-US" sz="2400"/>
            </a:br>
            <a:r>
              <a:rPr lang="en-US" sz="2400"/>
              <a:t>p</a:t>
            </a:r>
            <a:br>
              <a:rPr lang="en-US" sz="2400"/>
            </a:br>
            <a:r>
              <a:rPr lang="en-US" sz="2400"/>
              <a:t>{</a:t>
            </a:r>
            <a:br>
              <a:rPr lang="en-US" sz="2400"/>
            </a:br>
            <a:r>
              <a:rPr lang="en-US" sz="2400"/>
              <a:t>text-align:center;</a:t>
            </a:r>
            <a:br>
              <a:rPr lang="en-US" sz="2400"/>
            </a:br>
            <a:r>
              <a:rPr lang="en-US" sz="2400"/>
              <a:t>/*This is another comment*/</a:t>
            </a:r>
            <a:br>
              <a:rPr lang="en-US" sz="2400"/>
            </a:br>
            <a:r>
              <a:rPr lang="en-US" sz="2400"/>
              <a:t>color:black;</a:t>
            </a:r>
            <a:br>
              <a:rPr lang="en-US" sz="2400"/>
            </a:br>
            <a:r>
              <a:rPr lang="en-US" sz="2400"/>
              <a:t>font-family:arial;</a:t>
            </a:r>
            <a:br>
              <a:rPr lang="en-US" sz="2400"/>
            </a:br>
            <a:r>
              <a:rPr lang="en-US" sz="2400"/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 Id and Class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0" y="1214438"/>
            <a:ext cx="8229600" cy="3662362"/>
          </a:xfrm>
        </p:spPr>
        <p:txBody>
          <a:bodyPr>
            <a:noAutofit/>
          </a:bodyPr>
          <a:lstStyle/>
          <a:p>
            <a:r>
              <a:rPr lang="en-US" sz="2800" dirty="0" smtClean="0"/>
              <a:t>In addition to setting a style for a HTML element, CSS allows you to specify your own selectors called "id" and "class".</a:t>
            </a:r>
          </a:p>
          <a:p>
            <a:pPr lvl="1"/>
            <a:r>
              <a:rPr lang="en-US" dirty="0" smtClean="0"/>
              <a:t>The id selector is used to specify a style for a single, unique element.</a:t>
            </a:r>
          </a:p>
          <a:p>
            <a:pPr lvl="1"/>
            <a:r>
              <a:rPr lang="en-US" dirty="0" smtClean="0"/>
              <a:t>The id selector uses the id attribute of the HTML element, and is defined with a "#".</a:t>
            </a:r>
          </a:p>
          <a:p>
            <a:pPr lvl="1"/>
            <a:r>
              <a:rPr lang="en-US" dirty="0" smtClean="0"/>
              <a:t>The style rule below will be applied to the element with id="para1":</a:t>
            </a:r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5181600" y="5029200"/>
            <a:ext cx="213411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#para1</a:t>
            </a:r>
            <a:br>
              <a:rPr lang="en-US" sz="20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text-</a:t>
            </a:r>
            <a:r>
              <a:rPr lang="en-US" sz="2000" dirty="0" err="1"/>
              <a:t>align:center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 err="1"/>
              <a:t>color:red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486400"/>
            <a:ext cx="403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&lt;p  id=‘para1’&gt; This is </a:t>
            </a:r>
            <a:r>
              <a:rPr lang="en-US" dirty="0" err="1" smtClean="0"/>
              <a:t>para</a:t>
            </a:r>
            <a:r>
              <a:rPr lang="en-US" dirty="0" smtClean="0"/>
              <a:t> 1&lt;p&gt;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 Id and Class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4294967295"/>
          </p:nvPr>
        </p:nvSpPr>
        <p:spPr>
          <a:xfrm>
            <a:off x="0" y="1214438"/>
            <a:ext cx="8515350" cy="29083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class selector is used to specify a style for a group of elements. Unlike the id selector, the class selector is most often used on several elements. </a:t>
            </a:r>
          </a:p>
          <a:p>
            <a:pPr lvl="1"/>
            <a:r>
              <a:rPr lang="en-US" dirty="0" smtClean="0"/>
              <a:t>This allows you to set a particular style for many HTML elements with the same class. </a:t>
            </a:r>
          </a:p>
          <a:p>
            <a:pPr lvl="1"/>
            <a:r>
              <a:rPr lang="en-US" dirty="0" smtClean="0"/>
              <a:t>The class selector uses the HTML class attribute, and is defined with a "."</a:t>
            </a:r>
          </a:p>
          <a:p>
            <a:pPr lvl="1"/>
            <a:r>
              <a:rPr lang="en-US" dirty="0" smtClean="0"/>
              <a:t>In the example below, all HTML elements with class="center" will be center-aligned:</a:t>
            </a:r>
          </a:p>
          <a:p>
            <a:endParaRPr lang="en-US" sz="2800" dirty="0" smtClean="0"/>
          </a:p>
          <a:p>
            <a:pPr lvl="1"/>
            <a:endParaRPr lang="en-US" dirty="0" smtClean="0"/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381000" y="5562600"/>
            <a:ext cx="32930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.center {text-</a:t>
            </a:r>
            <a:r>
              <a:rPr lang="en-US" sz="2400" dirty="0" err="1"/>
              <a:t>align:center</a:t>
            </a:r>
            <a:r>
              <a:rPr lang="en-US" sz="2400" dirty="0"/>
              <a:t>;}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8200" y="5486400"/>
            <a:ext cx="4038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&lt;p  class=‘center’&gt; This is </a:t>
            </a:r>
            <a:r>
              <a:rPr lang="en-US" dirty="0" err="1" smtClean="0"/>
              <a:t>para</a:t>
            </a:r>
            <a:r>
              <a:rPr lang="en-US" dirty="0" smtClean="0"/>
              <a:t> 1&lt;p&gt;</a:t>
            </a:r>
          </a:p>
          <a:p>
            <a:r>
              <a:rPr lang="en-US" dirty="0" smtClean="0"/>
              <a:t>&lt;p  class=‘center’&gt; This is </a:t>
            </a:r>
            <a:r>
              <a:rPr lang="en-US" dirty="0" err="1" smtClean="0"/>
              <a:t>para</a:t>
            </a:r>
            <a:r>
              <a:rPr lang="en-US" dirty="0" smtClean="0"/>
              <a:t> 2&lt;p&gt;</a:t>
            </a:r>
            <a:endParaRPr lang="en-GB" dirty="0" smtClean="0"/>
          </a:p>
          <a:p>
            <a:r>
              <a:rPr lang="en-US" dirty="0" smtClean="0"/>
              <a:t>&lt;p  class=‘center’&gt; This is </a:t>
            </a:r>
            <a:r>
              <a:rPr lang="en-US" dirty="0" err="1" smtClean="0"/>
              <a:t>para</a:t>
            </a:r>
            <a:r>
              <a:rPr lang="en-US" dirty="0" smtClean="0"/>
              <a:t> 3&lt;p&gt;</a:t>
            </a:r>
            <a:endParaRPr lang="en-GB" dirty="0" smtClean="0"/>
          </a:p>
          <a:p>
            <a:r>
              <a:rPr lang="en-US" dirty="0" smtClean="0"/>
              <a:t>&lt;p  id=‘para1’&gt; This is </a:t>
            </a:r>
            <a:r>
              <a:rPr lang="en-US" dirty="0" err="1" smtClean="0"/>
              <a:t>para</a:t>
            </a:r>
            <a:r>
              <a:rPr lang="en-US" dirty="0" smtClean="0"/>
              <a:t> 4&lt;p&gt;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Inserting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84275"/>
            <a:ext cx="8372475" cy="536575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600" b="1" u="sng" dirty="0" smtClean="0"/>
              <a:t>External style sheet</a:t>
            </a:r>
          </a:p>
          <a:p>
            <a:pPr lvl="1">
              <a:defRPr/>
            </a:pPr>
            <a:r>
              <a:rPr lang="en-US" sz="2400" dirty="0" smtClean="0"/>
              <a:t>Used to apply style to many pages</a:t>
            </a:r>
          </a:p>
          <a:p>
            <a:pPr lvl="1">
              <a:defRPr/>
            </a:pPr>
            <a:r>
              <a:rPr lang="en-US" sz="2400" dirty="0" smtClean="0"/>
              <a:t>Change look of entire web site by just changing one CSS</a:t>
            </a:r>
          </a:p>
          <a:p>
            <a:pPr lvl="1">
              <a:defRPr/>
            </a:pPr>
            <a:r>
              <a:rPr lang="en-US" sz="2400" dirty="0" smtClean="0"/>
              <a:t>Can be written using any text editor</a:t>
            </a:r>
          </a:p>
          <a:p>
            <a:pPr lvl="1">
              <a:defRPr/>
            </a:pPr>
            <a:r>
              <a:rPr lang="en-US" sz="2400" dirty="0" smtClean="0"/>
              <a:t>File should not contain any html tags</a:t>
            </a:r>
          </a:p>
          <a:p>
            <a:pPr lvl="1">
              <a:defRPr/>
            </a:pPr>
            <a:r>
              <a:rPr lang="en-US" sz="2400" dirty="0" smtClean="0"/>
              <a:t>Save file with .</a:t>
            </a:r>
            <a:r>
              <a:rPr lang="en-US" sz="2400" dirty="0" err="1" smtClean="0"/>
              <a:t>css</a:t>
            </a:r>
            <a:r>
              <a:rPr lang="en-US" sz="2400" dirty="0" smtClean="0"/>
              <a:t> extension</a:t>
            </a:r>
          </a:p>
          <a:p>
            <a:pPr marL="640080" lvl="1" indent="0">
              <a:buFont typeface="Arial" charset="0"/>
              <a:buNone/>
              <a:defRPr/>
            </a:pPr>
            <a:r>
              <a:rPr lang="en-US" sz="2400" dirty="0" smtClean="0"/>
              <a:t>&lt;head&gt;</a:t>
            </a:r>
            <a:br>
              <a:rPr lang="en-US" sz="2400" dirty="0" smtClean="0"/>
            </a:br>
            <a:r>
              <a:rPr lang="en-US" sz="2400" dirty="0" smtClean="0"/>
              <a:t>&lt;link </a:t>
            </a:r>
            <a:r>
              <a:rPr lang="en-US" sz="2400" dirty="0" err="1" smtClean="0"/>
              <a:t>rel</a:t>
            </a:r>
            <a:r>
              <a:rPr lang="en-US" sz="2400" dirty="0" smtClean="0"/>
              <a:t>="</a:t>
            </a:r>
            <a:r>
              <a:rPr lang="en-US" sz="2400" dirty="0" err="1" smtClean="0"/>
              <a:t>stylesheet</a:t>
            </a:r>
            <a:r>
              <a:rPr lang="en-US" sz="2400" dirty="0" smtClean="0"/>
              <a:t>" type="text/</a:t>
            </a:r>
            <a:r>
              <a:rPr lang="en-US" sz="2400" dirty="0" err="1" smtClean="0"/>
              <a:t>css</a:t>
            </a:r>
            <a:r>
              <a:rPr lang="en-US" sz="2400" dirty="0" smtClean="0"/>
              <a:t>" </a:t>
            </a:r>
            <a:r>
              <a:rPr lang="en-US" sz="2400" dirty="0" err="1" smtClean="0"/>
              <a:t>href</a:t>
            </a:r>
            <a:r>
              <a:rPr lang="en-US" sz="2400" dirty="0" smtClean="0"/>
              <a:t>="mystyle.css" /&gt;</a:t>
            </a:r>
            <a:br>
              <a:rPr lang="en-US" sz="2400" dirty="0" smtClean="0"/>
            </a:br>
            <a:r>
              <a:rPr lang="en-US" sz="2400" dirty="0" smtClean="0"/>
              <a:t>&lt;/head&gt;</a:t>
            </a:r>
          </a:p>
          <a:p>
            <a:pPr lvl="1">
              <a:defRPr/>
            </a:pPr>
            <a:r>
              <a:rPr lang="en-US" sz="2400" dirty="0" smtClean="0"/>
              <a:t>Example style sheet file</a:t>
            </a:r>
          </a:p>
          <a:p>
            <a:pPr marL="640080" lvl="1" indent="0">
              <a:buFont typeface="Arial" charset="0"/>
              <a:buNone/>
              <a:defRPr/>
            </a:pPr>
            <a:r>
              <a:rPr lang="en-US" sz="2400" dirty="0" smtClean="0"/>
              <a:t>h1 {</a:t>
            </a:r>
            <a:r>
              <a:rPr lang="en-US" sz="2400" dirty="0" err="1" smtClean="0"/>
              <a:t>color:blue</a:t>
            </a:r>
            <a:r>
              <a:rPr lang="en-US" sz="2400" dirty="0" smtClean="0"/>
              <a:t>;}</a:t>
            </a:r>
            <a:br>
              <a:rPr lang="en-US" sz="2400" dirty="0" smtClean="0"/>
            </a:br>
            <a:r>
              <a:rPr lang="en-US" sz="2400" dirty="0" smtClean="0"/>
              <a:t>p {margin-left:20px;}</a:t>
            </a:r>
            <a:br>
              <a:rPr lang="en-US" sz="2400" dirty="0" smtClean="0"/>
            </a:br>
            <a:r>
              <a:rPr lang="en-US" sz="2400" dirty="0" smtClean="0"/>
              <a:t>body {background-</a:t>
            </a:r>
            <a:r>
              <a:rPr lang="en-US" sz="2400" dirty="0" err="1" smtClean="0"/>
              <a:t>image:url</a:t>
            </a:r>
            <a:r>
              <a:rPr lang="en-US" sz="2400" dirty="0" smtClean="0"/>
              <a:t>("images/back40.gif");}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953000" y="4419600"/>
            <a:ext cx="39624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defines the relationship between a document and an external resource.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6" name="Straight Connector 5"/>
          <p:cNvCxnSpPr>
            <a:endCxn id="4" idx="1"/>
          </p:cNvCxnSpPr>
          <p:nvPr/>
        </p:nvCxnSpPr>
        <p:spPr>
          <a:xfrm>
            <a:off x="1219200" y="4191000"/>
            <a:ext cx="3749040" cy="7315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Inserting Style Sheets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>
          <a:xfrm>
            <a:off x="0" y="1274763"/>
            <a:ext cx="8229600" cy="5081587"/>
          </a:xfrm>
        </p:spPr>
        <p:txBody>
          <a:bodyPr/>
          <a:lstStyle/>
          <a:p>
            <a:r>
              <a:rPr lang="en-US" b="1" u="sng" dirty="0" smtClean="0"/>
              <a:t>Internal style sheet</a:t>
            </a:r>
          </a:p>
          <a:p>
            <a:pPr lvl="1"/>
            <a:r>
              <a:rPr lang="en-US" dirty="0" smtClean="0"/>
              <a:t>Used when single document has a unique style</a:t>
            </a:r>
          </a:p>
          <a:p>
            <a:pPr lvl="1"/>
            <a:r>
              <a:rPr lang="en-US" dirty="0" smtClean="0"/>
              <a:t>Define internal styles in the head section of an HTML page by using &lt;style&gt; tab, like this:</a:t>
            </a:r>
          </a:p>
          <a:p>
            <a:pPr marL="1097280" lvl="2" indent="0">
              <a:buFont typeface="Arial" charset="0"/>
              <a:buNone/>
            </a:pPr>
            <a:r>
              <a:rPr lang="en-US" sz="1800" dirty="0" smtClean="0"/>
              <a:t>&lt;head&gt;</a:t>
            </a:r>
            <a:br>
              <a:rPr lang="en-US" sz="1800" dirty="0" smtClean="0"/>
            </a:br>
            <a:r>
              <a:rPr lang="en-US" sz="1800" dirty="0" smtClean="0"/>
              <a:t>&lt;style&gt;</a:t>
            </a:r>
            <a:br>
              <a:rPr lang="en-US" sz="1800" dirty="0" smtClean="0"/>
            </a:br>
            <a:r>
              <a:rPr lang="en-US" sz="1800" dirty="0" smtClean="0"/>
              <a:t>h1 {</a:t>
            </a:r>
            <a:r>
              <a:rPr lang="en-US" sz="1800" dirty="0" err="1" smtClean="0"/>
              <a:t>color:sienna</a:t>
            </a:r>
            <a:r>
              <a:rPr lang="en-US" sz="1800" dirty="0" smtClean="0"/>
              <a:t>;}</a:t>
            </a:r>
            <a:br>
              <a:rPr lang="en-US" sz="1800" dirty="0" smtClean="0"/>
            </a:br>
            <a:r>
              <a:rPr lang="en-US" sz="1800" dirty="0" smtClean="0"/>
              <a:t>p {margin-left:20px;}</a:t>
            </a:r>
            <a:br>
              <a:rPr lang="en-US" sz="1800" dirty="0" smtClean="0"/>
            </a:br>
            <a:r>
              <a:rPr lang="en-US" sz="1800" dirty="0" smtClean="0"/>
              <a:t>body {background-</a:t>
            </a:r>
            <a:r>
              <a:rPr lang="en-US" sz="1800" dirty="0" err="1" smtClean="0"/>
              <a:t>image:url</a:t>
            </a:r>
            <a:r>
              <a:rPr lang="en-US" sz="1800" dirty="0" smtClean="0"/>
              <a:t>("images/back40.gif");}</a:t>
            </a:r>
            <a:br>
              <a:rPr lang="en-US" sz="1800" dirty="0" smtClean="0"/>
            </a:br>
            <a:r>
              <a:rPr lang="en-US" sz="1800" dirty="0" smtClean="0"/>
              <a:t>&lt;/style&gt;</a:t>
            </a:r>
            <a:br>
              <a:rPr lang="en-US" sz="1800" dirty="0" smtClean="0"/>
            </a:br>
            <a:r>
              <a:rPr lang="en-US" sz="1800" dirty="0" smtClean="0"/>
              <a:t>&lt;/head&gt;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Inserting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Inline style</a:t>
            </a:r>
          </a:p>
          <a:p>
            <a:pPr lvl="1">
              <a:defRPr/>
            </a:pPr>
            <a:r>
              <a:rPr lang="en-US" dirty="0" smtClean="0"/>
              <a:t>Use the style attribute in the relevant tag.  The style attribute can contain any CSS property, for example:</a:t>
            </a:r>
          </a:p>
          <a:p>
            <a:pPr lvl="1">
              <a:buNone/>
              <a:defRPr/>
            </a:pPr>
            <a:endParaRPr lang="en-US" dirty="0" smtClean="0"/>
          </a:p>
          <a:p>
            <a:pPr lvl="1">
              <a:buNone/>
              <a:defRPr/>
            </a:pPr>
            <a:r>
              <a:rPr lang="en-US" dirty="0" smtClean="0"/>
              <a:t>&lt;p style="color:sienna;margin-left:20px"&gt;This is a paragraph.&lt;/p&gt;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Looses many advantages of style sheets</a:t>
            </a:r>
          </a:p>
          <a:p>
            <a:pPr lvl="1">
              <a:defRPr/>
            </a:pPr>
            <a:r>
              <a:rPr lang="en-US" dirty="0" smtClean="0"/>
              <a:t>Mixes content with presentation</a:t>
            </a:r>
          </a:p>
          <a:p>
            <a:pPr lvl="1">
              <a:defRPr/>
            </a:pPr>
            <a:r>
              <a:rPr lang="en-US" dirty="0" smtClean="0"/>
              <a:t>Used sparingly</a:t>
            </a:r>
          </a:p>
          <a:p>
            <a:pPr lvl="1">
              <a:defRPr/>
            </a:pPr>
            <a:endParaRPr lang="en-US" dirty="0" smtClean="0"/>
          </a:p>
          <a:p>
            <a:pPr marL="240030" indent="0">
              <a:buFont typeface="Arial" charset="0"/>
              <a:buNone/>
              <a:defRPr/>
            </a:pPr>
            <a:endParaRPr lang="en-US" sz="2200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75A1C8-D307-4BD0-9B7F-FBD43C37EBE9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Forms</a:t>
            </a:r>
            <a:endParaRPr lang="en-GB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b="1" dirty="0" smtClean="0"/>
              <a:t>form </a:t>
            </a:r>
            <a:r>
              <a:rPr lang="en-US" dirty="0" smtClean="0"/>
              <a:t>element (</a:t>
            </a:r>
            <a:r>
              <a:rPr lang="en-US" b="1" dirty="0" smtClean="0"/>
              <a:t>&lt;form&gt;&lt;/form&gt;</a:t>
            </a:r>
            <a:r>
              <a:rPr lang="en-US" dirty="0" smtClean="0"/>
              <a:t>) is used to include a number of form elements together so that they can be referenced by some other code in order to read information from the user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individual form elements are implemented using the </a:t>
            </a:r>
            <a:r>
              <a:rPr lang="en-US" b="1" dirty="0" smtClean="0"/>
              <a:t>&lt;input /&gt; </a:t>
            </a:r>
            <a:r>
              <a:rPr lang="en-US" dirty="0" smtClean="0"/>
              <a:t>tag and its </a:t>
            </a:r>
            <a:r>
              <a:rPr lang="en-US" b="1" dirty="0" smtClean="0"/>
              <a:t>type </a:t>
            </a:r>
            <a:r>
              <a:rPr lang="en-US" dirty="0" smtClean="0"/>
              <a:t>attribute</a:t>
            </a:r>
            <a:endParaRPr lang="en-GB" dirty="0" smtClean="0"/>
          </a:p>
          <a:p>
            <a:pPr>
              <a:lnSpc>
                <a:spcPct val="90000"/>
              </a:lnSpc>
            </a:pPr>
            <a:endParaRPr lang="en-GB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4438"/>
            <a:ext cx="8229600" cy="523081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b="1" dirty="0" smtClean="0"/>
              <a:t>Cascading order</a:t>
            </a:r>
          </a:p>
          <a:p>
            <a:pPr lvl="1">
              <a:defRPr/>
            </a:pPr>
            <a:r>
              <a:rPr lang="en-US" dirty="0" smtClean="0"/>
              <a:t>What style will be used when there is more than one style specified for an HTML element?</a:t>
            </a:r>
          </a:p>
          <a:p>
            <a:pPr lvl="1">
              <a:defRPr/>
            </a:pPr>
            <a:r>
              <a:rPr lang="en-US" dirty="0" smtClean="0"/>
              <a:t>Generally speaking we can say that all the styles will "cascade" into a new "virtual" style sheet by the following rules, where number four has the highest priority: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000" dirty="0" smtClean="0"/>
              <a:t>Browser default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000" dirty="0" smtClean="0"/>
              <a:t>External style sheet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000" dirty="0" smtClean="0"/>
              <a:t>Internal style sheet (in the head section)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000" dirty="0" smtClean="0"/>
              <a:t>Inline style (inside an HTML element)</a:t>
            </a:r>
          </a:p>
          <a:p>
            <a:pPr>
              <a:defRPr/>
            </a:pPr>
            <a:r>
              <a:rPr lang="en-US" sz="2400" dirty="0" smtClean="0"/>
              <a:t>So, an inline style (inside an HTML element) has the highest priority, which means that it will override a style defined inside the &lt;head&gt; tag, or in an external style sheet, or in a browser (a default value).</a:t>
            </a:r>
          </a:p>
          <a:p>
            <a:pPr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Style Sheets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82296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If some properties have been set for the same selector in different style sheets, the values will be inherited from the more specific style sheet  : 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495300" y="2573635"/>
            <a:ext cx="200818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h3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 err="1"/>
              <a:t>color:red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text-</a:t>
            </a:r>
            <a:r>
              <a:rPr lang="en-US" sz="2400" dirty="0" err="1"/>
              <a:t>align:left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font-size:8pt;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3103563" y="2573635"/>
            <a:ext cx="196694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h3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text-</a:t>
            </a:r>
            <a:r>
              <a:rPr lang="en-US" sz="2400" dirty="0" err="1"/>
              <a:t>align:right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font-size:20pt;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5651500" y="2713335"/>
            <a:ext cx="196694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/>
              <a:t>color:red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text-</a:t>
            </a:r>
            <a:r>
              <a:rPr lang="en-US" sz="2400" dirty="0" err="1"/>
              <a:t>align:right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font-size:20pt</a:t>
            </a:r>
          </a:p>
        </p:txBody>
      </p:sp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609600" y="4948535"/>
            <a:ext cx="11396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External</a:t>
            </a:r>
          </a:p>
        </p:txBody>
      </p:sp>
      <p:sp>
        <p:nvSpPr>
          <p:cNvPr id="16392" name="TextBox 7"/>
          <p:cNvSpPr txBox="1">
            <a:spLocks noChangeArrowheads="1"/>
          </p:cNvSpPr>
          <p:nvPr/>
        </p:nvSpPr>
        <p:spPr bwMode="auto">
          <a:xfrm>
            <a:off x="3124200" y="4931370"/>
            <a:ext cx="1062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Internal</a:t>
            </a:r>
          </a:p>
        </p:txBody>
      </p:sp>
      <p:sp>
        <p:nvSpPr>
          <p:cNvPr id="16393" name="TextBox 8"/>
          <p:cNvSpPr txBox="1">
            <a:spLocks noChangeArrowheads="1"/>
          </p:cNvSpPr>
          <p:nvPr/>
        </p:nvSpPr>
        <p:spPr bwMode="auto">
          <a:xfrm>
            <a:off x="5715000" y="4931370"/>
            <a:ext cx="28743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Actual Properties for h3</a:t>
            </a:r>
          </a:p>
        </p:txBody>
      </p:sp>
      <p:sp>
        <p:nvSpPr>
          <p:cNvPr id="16394" name="TextBox 9"/>
          <p:cNvSpPr txBox="1">
            <a:spLocks noChangeArrowheads="1"/>
          </p:cNvSpPr>
          <p:nvPr/>
        </p:nvSpPr>
        <p:spPr bwMode="auto">
          <a:xfrm>
            <a:off x="495300" y="5646003"/>
            <a:ext cx="81232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The color is inherited from the external style sheet and the text-alignment and the font-size is replaced by the internal style sheet.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Containers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Currently, we know how to modify the properties of HTML tags using style sheets</a:t>
            </a:r>
          </a:p>
          <a:p>
            <a:r>
              <a:rPr lang="en-US"/>
              <a:t>But, we can only modify the tags and what they contain</a:t>
            </a:r>
          </a:p>
          <a:p>
            <a:pPr lvl="1"/>
            <a:r>
              <a:rPr lang="en-US"/>
              <a:t>Can’t modify a group of tags as one</a:t>
            </a:r>
          </a:p>
          <a:p>
            <a:r>
              <a:rPr lang="en-US"/>
              <a:t>The generic containers, &lt;span&gt; and &lt;div&gt;, allow us to group tags or words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span tag is useful for applying attributes to some text</a:t>
            </a:r>
          </a:p>
          <a:p>
            <a:pPr lvl="1"/>
            <a:r>
              <a:rPr lang="en-US"/>
              <a:t>ex.  I love </a:t>
            </a:r>
            <a:r>
              <a:rPr lang="en-US">
                <a:solidFill>
                  <a:srgbClr val="663300"/>
                </a:solidFill>
                <a:latin typeface="Times New Roman" pitchFamily="18" charset="0"/>
              </a:rPr>
              <a:t>chocolate-covered espresso beans</a:t>
            </a:r>
          </a:p>
          <a:p>
            <a:pPr lvl="1">
              <a:buFontTx/>
              <a:buNone/>
            </a:pPr>
            <a:r>
              <a:rPr lang="en-US" sz="2000">
                <a:solidFill>
                  <a:schemeClr val="hlink"/>
                </a:solidFill>
              </a:rPr>
              <a:t>CSS</a:t>
            </a:r>
            <a:r>
              <a:rPr lang="en-US" sz="2000"/>
              <a:t>:</a:t>
            </a:r>
          </a:p>
          <a:p>
            <a:pPr lvl="1">
              <a:buFontTx/>
              <a:buNone/>
            </a:pPr>
            <a:r>
              <a:rPr lang="en-US" sz="2000"/>
              <a:t>span.chocolate {</a:t>
            </a:r>
          </a:p>
          <a:p>
            <a:pPr lvl="1">
              <a:buFontTx/>
              <a:buNone/>
            </a:pPr>
            <a:r>
              <a:rPr lang="en-US" sz="2000"/>
              <a:t>	font-family: Times;</a:t>
            </a:r>
          </a:p>
          <a:p>
            <a:pPr lvl="1">
              <a:buFontTx/>
              <a:buNone/>
            </a:pPr>
            <a:r>
              <a:rPr lang="en-US" sz="2000"/>
              <a:t>	color: #330;</a:t>
            </a:r>
          </a:p>
          <a:p>
            <a:pPr lvl="1">
              <a:buFontTx/>
              <a:buNone/>
            </a:pPr>
            <a:r>
              <a:rPr lang="en-US" sz="2000"/>
              <a:t>}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&lt;span&gt; Tag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990600" y="5105400"/>
            <a:ext cx="70866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hlink"/>
                </a:solidFill>
              </a:rPr>
              <a:t>HTML</a:t>
            </a:r>
            <a:r>
              <a:rPr lang="en-US" sz="2000" dirty="0"/>
              <a:t>: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I love &lt;span class = “chocolate”&gt; chocolate-covered espresso beans&lt;/span&gt;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&lt;span&gt;, cont.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273050" indent="127000"/>
            <a:r>
              <a:rPr lang="en-US" dirty="0" smtClean="0"/>
              <a:t>The </a:t>
            </a:r>
            <a:r>
              <a:rPr lang="en-US" dirty="0"/>
              <a:t>attributes of &lt;span&gt; are:</a:t>
            </a:r>
          </a:p>
          <a:p>
            <a:pPr lvl="1"/>
            <a:r>
              <a:rPr lang="en-US" dirty="0"/>
              <a:t>id : the id from the style sheet</a:t>
            </a:r>
          </a:p>
          <a:p>
            <a:pPr lvl="1"/>
            <a:r>
              <a:rPr lang="en-US" dirty="0"/>
              <a:t>class : the class from the style sheet</a:t>
            </a:r>
          </a:p>
          <a:p>
            <a:pPr lvl="1"/>
            <a:r>
              <a:rPr lang="en-US" dirty="0" err="1"/>
              <a:t>lang</a:t>
            </a:r>
            <a:r>
              <a:rPr lang="en-US" dirty="0"/>
              <a:t> : language of the text</a:t>
            </a:r>
          </a:p>
          <a:p>
            <a:pPr lvl="1"/>
            <a:r>
              <a:rPr lang="en-US" dirty="0"/>
              <a:t>dir : specifies the direction of text (</a:t>
            </a:r>
            <a:r>
              <a:rPr lang="en-US" dirty="0" err="1"/>
              <a:t>ltr</a:t>
            </a:r>
            <a:r>
              <a:rPr lang="en-US" dirty="0"/>
              <a:t>, </a:t>
            </a:r>
            <a:r>
              <a:rPr lang="en-US" dirty="0" err="1"/>
              <a:t>rtl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Div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374775"/>
            <a:ext cx="8153400" cy="48736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IE" dirty="0" smtClean="0"/>
              <a:t>The &lt;div&gt; tag defines a division or a section in an HTML document.</a:t>
            </a:r>
          </a:p>
          <a:p>
            <a:pPr eaLnBrk="1" hangingPunct="1">
              <a:buFont typeface="Wingdings 3" pitchFamily="18" charset="2"/>
              <a:buNone/>
            </a:pPr>
            <a:endParaRPr lang="en-IE" dirty="0" smtClean="0"/>
          </a:p>
          <a:p>
            <a:pPr eaLnBrk="1" hangingPunct="1"/>
            <a:r>
              <a:rPr lang="en-IE" dirty="0" smtClean="0"/>
              <a:t>The &lt;div&gt; tag is often used to group block-elements to format them with styles.</a:t>
            </a:r>
          </a:p>
          <a:p>
            <a:pPr eaLnBrk="1" hangingPunct="1"/>
            <a:endParaRPr lang="en-IE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 smtClean="0"/>
              <a:t>The &lt;div&gt; tag defines a division of a page that is separated from other areas by line breaks.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sz="2600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 smtClean="0"/>
              <a:t>The idea is that you can use &lt;div&gt; similar to &lt;</a:t>
            </a:r>
            <a:r>
              <a:rPr lang="en-US" sz="2600" dirty="0" err="1" smtClean="0"/>
              <a:t>br</a:t>
            </a:r>
            <a:r>
              <a:rPr lang="en-US" sz="2600" dirty="0" smtClean="0"/>
              <a:t> /&gt;, but with its own formatting </a:t>
            </a:r>
          </a:p>
          <a:p>
            <a:pPr eaLnBrk="1" hangingPunct="1"/>
            <a:endParaRPr lang="en-IE" dirty="0" smtClean="0"/>
          </a:p>
          <a:p>
            <a:pPr marL="662940" lvl="2" indent="0">
              <a:buNone/>
            </a:pPr>
            <a:r>
              <a:rPr lang="en-IE" b="1" dirty="0" smtClean="0"/>
              <a:t>&lt;</a:t>
            </a:r>
            <a:r>
              <a:rPr lang="en-IE" b="1" dirty="0"/>
              <a:t>div id="header"&gt;</a:t>
            </a:r>
          </a:p>
          <a:p>
            <a:pPr lvl="2">
              <a:buNone/>
            </a:pPr>
            <a:r>
              <a:rPr lang="en-IE" dirty="0"/>
              <a:t>Specifies a unique id for an </a:t>
            </a:r>
            <a:r>
              <a:rPr lang="en-IE" dirty="0" smtClean="0"/>
              <a:t>element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="" xmlns:p14="http://schemas.microsoft.com/office/powerpoint/2010/main" val="2202064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2"/>
          </p:nvPr>
        </p:nvSpPr>
        <p:spPr>
          <a:xfrm>
            <a:off x="381000" y="304800"/>
            <a:ext cx="5105400" cy="6553200"/>
          </a:xfrm>
        </p:spPr>
        <p:txBody>
          <a:bodyPr>
            <a:normAutofit fontScale="32500" lnSpcReduction="20000"/>
          </a:bodyPr>
          <a:lstStyle/>
          <a:p>
            <a:pPr marL="114300" indent="0">
              <a:buNone/>
            </a:pPr>
            <a:r>
              <a:rPr lang="en-IE" sz="4300" dirty="0" smtClean="0"/>
              <a:t>&lt;</a:t>
            </a:r>
            <a:r>
              <a:rPr lang="en-IE" sz="4300" dirty="0"/>
              <a:t>html </a:t>
            </a:r>
            <a:r>
              <a:rPr lang="en-IE" sz="4300" dirty="0" smtClean="0"/>
              <a:t>&gt;</a:t>
            </a:r>
            <a:endParaRPr lang="en-IE" sz="4300" dirty="0"/>
          </a:p>
          <a:p>
            <a:pPr marL="114300" indent="0">
              <a:buNone/>
            </a:pPr>
            <a:r>
              <a:rPr lang="en-IE" sz="4300" dirty="0" smtClean="0"/>
              <a:t>&lt;</a:t>
            </a:r>
            <a:r>
              <a:rPr lang="en-IE" sz="4300" dirty="0"/>
              <a:t>head&gt;</a:t>
            </a:r>
          </a:p>
          <a:p>
            <a:pPr marL="114300" indent="0">
              <a:buNone/>
            </a:pPr>
            <a:r>
              <a:rPr lang="en-IE" sz="4300" dirty="0"/>
              <a:t>&lt;link </a:t>
            </a:r>
            <a:r>
              <a:rPr lang="en-IE" sz="4300" dirty="0" err="1"/>
              <a:t>rel</a:t>
            </a:r>
            <a:r>
              <a:rPr lang="en-IE" sz="4300" dirty="0"/>
              <a:t>="</a:t>
            </a:r>
            <a:r>
              <a:rPr lang="en-IE" sz="4300" dirty="0" err="1"/>
              <a:t>stylesheet</a:t>
            </a:r>
            <a:r>
              <a:rPr lang="en-IE" sz="4300" dirty="0"/>
              <a:t>" type="text/</a:t>
            </a:r>
            <a:r>
              <a:rPr lang="en-IE" sz="4300" dirty="0" err="1"/>
              <a:t>css</a:t>
            </a:r>
            <a:r>
              <a:rPr lang="en-IE" sz="4300" dirty="0"/>
              <a:t>" </a:t>
            </a:r>
            <a:r>
              <a:rPr lang="en-IE" sz="4300" dirty="0" err="1"/>
              <a:t>href</a:t>
            </a:r>
            <a:r>
              <a:rPr lang="en-IE" sz="4300" dirty="0"/>
              <a:t>="cssnew.css"/&gt;</a:t>
            </a:r>
          </a:p>
          <a:p>
            <a:pPr marL="114300" indent="0">
              <a:buNone/>
            </a:pPr>
            <a:r>
              <a:rPr lang="en-IE" sz="4300" dirty="0"/>
              <a:t>&lt;title&gt;Divide Your Page&lt;/title&gt;</a:t>
            </a:r>
          </a:p>
          <a:p>
            <a:pPr marL="114300" indent="0">
              <a:buNone/>
            </a:pPr>
            <a:r>
              <a:rPr lang="en-IE" sz="4300" dirty="0"/>
              <a:t>&lt;/head&gt;</a:t>
            </a:r>
          </a:p>
          <a:p>
            <a:pPr marL="114300" indent="0">
              <a:buNone/>
            </a:pPr>
            <a:r>
              <a:rPr lang="en-IE" sz="4300" dirty="0" smtClean="0"/>
              <a:t>&lt;</a:t>
            </a:r>
            <a:r>
              <a:rPr lang="en-IE" sz="4300" dirty="0"/>
              <a:t>body&gt;</a:t>
            </a:r>
          </a:p>
          <a:p>
            <a:pPr marL="114300" indent="0">
              <a:buNone/>
            </a:pPr>
            <a:r>
              <a:rPr lang="en-IE" sz="4300" b="1" dirty="0"/>
              <a:t>&lt;div id="container"&gt;</a:t>
            </a:r>
          </a:p>
          <a:p>
            <a:pPr marL="114300" indent="0">
              <a:buNone/>
            </a:pPr>
            <a:r>
              <a:rPr lang="en-IE" sz="4300" dirty="0"/>
              <a:t>	</a:t>
            </a:r>
            <a:r>
              <a:rPr lang="en-IE" sz="4300" b="1" dirty="0"/>
              <a:t>&lt;div id="header"&gt;</a:t>
            </a:r>
          </a:p>
          <a:p>
            <a:pPr marL="114300" indent="0">
              <a:buNone/>
            </a:pPr>
            <a:r>
              <a:rPr lang="en-IE" sz="4300" dirty="0"/>
              <a:t>	Hello World</a:t>
            </a:r>
          </a:p>
          <a:p>
            <a:pPr marL="114300" indent="0">
              <a:buNone/>
            </a:pPr>
            <a:r>
              <a:rPr lang="en-IE" sz="4300" dirty="0"/>
              <a:t>	</a:t>
            </a:r>
            <a:r>
              <a:rPr lang="en-IE" sz="4300" dirty="0" smtClean="0"/>
              <a:t>&lt;!--</a:t>
            </a:r>
            <a:r>
              <a:rPr lang="en-IE" sz="4300" dirty="0"/>
              <a:t>This is where the header information is situated--&gt;</a:t>
            </a:r>
          </a:p>
          <a:p>
            <a:pPr marL="114300" indent="0">
              <a:buNone/>
            </a:pPr>
            <a:r>
              <a:rPr lang="en-IE" sz="4300" dirty="0"/>
              <a:t>	</a:t>
            </a:r>
            <a:r>
              <a:rPr lang="en-IE" sz="4300" dirty="0" smtClean="0"/>
              <a:t>&lt;/</a:t>
            </a:r>
            <a:r>
              <a:rPr lang="en-IE" sz="4300" dirty="0"/>
              <a:t>div&gt;&lt;!--close #header div--&gt;</a:t>
            </a:r>
          </a:p>
          <a:p>
            <a:pPr marL="114300" indent="0">
              <a:buNone/>
            </a:pPr>
            <a:r>
              <a:rPr lang="en-IE" sz="4300" dirty="0"/>
              <a:t>	</a:t>
            </a:r>
            <a:r>
              <a:rPr lang="en-IE" sz="4300" b="1" dirty="0"/>
              <a:t>&lt;div id="content"&gt;</a:t>
            </a:r>
          </a:p>
          <a:p>
            <a:pPr marL="114300" indent="0">
              <a:buNone/>
            </a:pPr>
            <a:r>
              <a:rPr lang="en-IE" sz="4300" dirty="0"/>
              <a:t>		Hello World</a:t>
            </a:r>
          </a:p>
          <a:p>
            <a:pPr marL="114300" indent="0">
              <a:buNone/>
            </a:pPr>
            <a:r>
              <a:rPr lang="en-IE" sz="4300" dirty="0"/>
              <a:t>	</a:t>
            </a:r>
            <a:r>
              <a:rPr lang="en-IE" sz="4300" dirty="0" smtClean="0"/>
              <a:t>&lt;!--</a:t>
            </a:r>
            <a:r>
              <a:rPr lang="en-IE" sz="4300" dirty="0"/>
              <a:t>This is where the main content </a:t>
            </a:r>
            <a:r>
              <a:rPr lang="en-IE" sz="4300" dirty="0" smtClean="0"/>
              <a:t>information </a:t>
            </a:r>
            <a:r>
              <a:rPr lang="en-IE" sz="4300" dirty="0"/>
              <a:t>is situated--&gt;</a:t>
            </a:r>
          </a:p>
          <a:p>
            <a:pPr marL="114300" indent="0">
              <a:buNone/>
            </a:pPr>
            <a:r>
              <a:rPr lang="en-IE" sz="4300" dirty="0"/>
              <a:t>	</a:t>
            </a:r>
            <a:r>
              <a:rPr lang="en-IE" sz="4300" dirty="0" smtClean="0"/>
              <a:t>&lt;/</a:t>
            </a:r>
            <a:r>
              <a:rPr lang="en-IE" sz="4300" dirty="0"/>
              <a:t>div&gt;&lt;!--close #content div--&gt;</a:t>
            </a:r>
          </a:p>
          <a:p>
            <a:pPr marL="114300" indent="0">
              <a:buNone/>
            </a:pPr>
            <a:r>
              <a:rPr lang="en-IE" sz="4300" dirty="0"/>
              <a:t>	</a:t>
            </a:r>
            <a:r>
              <a:rPr lang="en-IE" sz="4300" b="1" dirty="0" smtClean="0"/>
              <a:t>&lt;</a:t>
            </a:r>
            <a:r>
              <a:rPr lang="en-IE" sz="4300" b="1" dirty="0"/>
              <a:t>div id="footer"&gt;</a:t>
            </a:r>
          </a:p>
          <a:p>
            <a:pPr marL="114300" indent="0">
              <a:buNone/>
            </a:pPr>
            <a:r>
              <a:rPr lang="en-IE" sz="4300" dirty="0"/>
              <a:t>		Hello World</a:t>
            </a:r>
          </a:p>
          <a:p>
            <a:pPr marL="114300" indent="0">
              <a:buNone/>
            </a:pPr>
            <a:r>
              <a:rPr lang="en-IE" sz="4300" dirty="0"/>
              <a:t>	&lt;!--This is where the footer information is situated --&gt;</a:t>
            </a:r>
          </a:p>
          <a:p>
            <a:pPr marL="114300" indent="0">
              <a:buNone/>
            </a:pPr>
            <a:r>
              <a:rPr lang="en-IE" sz="4300" dirty="0"/>
              <a:t>	</a:t>
            </a:r>
            <a:r>
              <a:rPr lang="en-IE" sz="4300" dirty="0" smtClean="0"/>
              <a:t>&lt;/</a:t>
            </a:r>
            <a:r>
              <a:rPr lang="en-IE" sz="4300" dirty="0"/>
              <a:t>div&gt;&lt;!--close #footer div --&gt;</a:t>
            </a:r>
          </a:p>
          <a:p>
            <a:pPr marL="114300" indent="0">
              <a:buNone/>
            </a:pPr>
            <a:r>
              <a:rPr lang="en-IE" sz="4300" dirty="0"/>
              <a:t>&lt;/div&gt;&lt;!--close #container div--&gt;</a:t>
            </a:r>
          </a:p>
          <a:p>
            <a:pPr marL="114300" indent="0">
              <a:buNone/>
            </a:pPr>
            <a:r>
              <a:rPr lang="en-IE" sz="4300" dirty="0" smtClean="0"/>
              <a:t>&lt;/</a:t>
            </a:r>
            <a:r>
              <a:rPr lang="en-IE" sz="4300" dirty="0"/>
              <a:t>body&gt;</a:t>
            </a:r>
          </a:p>
          <a:p>
            <a:pPr marL="114300" indent="0">
              <a:buNone/>
            </a:pPr>
            <a:r>
              <a:rPr lang="en-IE" sz="4300" dirty="0" smtClean="0"/>
              <a:t>&lt;/</a:t>
            </a:r>
            <a:r>
              <a:rPr lang="en-IE" sz="4300" dirty="0"/>
              <a:t>html&gt;</a:t>
            </a:r>
          </a:p>
          <a:p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562600" y="304800"/>
            <a:ext cx="3200400" cy="4495800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n-IE" sz="6400" dirty="0"/>
              <a:t>#container</a:t>
            </a:r>
          </a:p>
          <a:p>
            <a:pPr marL="114300" indent="0">
              <a:buNone/>
            </a:pPr>
            <a:r>
              <a:rPr lang="en-IE" sz="6400" dirty="0"/>
              <a:t>{</a:t>
            </a:r>
          </a:p>
          <a:p>
            <a:pPr marL="114300" indent="0">
              <a:buNone/>
            </a:pPr>
            <a:r>
              <a:rPr lang="en-IE" sz="6400" dirty="0"/>
              <a:t>width: 550px;</a:t>
            </a:r>
          </a:p>
          <a:p>
            <a:pPr marL="114300" indent="0">
              <a:buNone/>
            </a:pPr>
            <a:r>
              <a:rPr lang="en-IE" sz="6400" dirty="0"/>
              <a:t>background-</a:t>
            </a:r>
            <a:r>
              <a:rPr lang="en-IE" sz="6400" dirty="0" err="1"/>
              <a:t>color</a:t>
            </a:r>
            <a:r>
              <a:rPr lang="en-IE" sz="6400" dirty="0"/>
              <a:t>: #</a:t>
            </a:r>
            <a:r>
              <a:rPr lang="en-IE" sz="6400" dirty="0" err="1"/>
              <a:t>ffffff</a:t>
            </a:r>
            <a:r>
              <a:rPr lang="en-IE" sz="6400" dirty="0"/>
              <a:t>;</a:t>
            </a:r>
          </a:p>
          <a:p>
            <a:pPr marL="114300" indent="0">
              <a:buNone/>
            </a:pPr>
            <a:r>
              <a:rPr lang="en-IE" sz="6400" dirty="0"/>
              <a:t>}</a:t>
            </a:r>
          </a:p>
          <a:p>
            <a:pPr marL="114300" indent="0">
              <a:buNone/>
            </a:pPr>
            <a:endParaRPr lang="en-IE" sz="6400" dirty="0"/>
          </a:p>
          <a:p>
            <a:pPr marL="114300" indent="0">
              <a:buNone/>
            </a:pPr>
            <a:r>
              <a:rPr lang="en-IE" sz="6400" dirty="0"/>
              <a:t>#header</a:t>
            </a:r>
          </a:p>
          <a:p>
            <a:pPr marL="114300" indent="0">
              <a:buNone/>
            </a:pPr>
            <a:r>
              <a:rPr lang="en-IE" sz="6400" dirty="0"/>
              <a:t>{</a:t>
            </a:r>
          </a:p>
          <a:p>
            <a:pPr marL="114300" indent="0">
              <a:buNone/>
            </a:pPr>
            <a:r>
              <a:rPr lang="en-IE" sz="6400" dirty="0"/>
              <a:t>padding: 10 20px;</a:t>
            </a:r>
          </a:p>
          <a:p>
            <a:pPr marL="114300" indent="0">
              <a:buNone/>
            </a:pPr>
            <a:r>
              <a:rPr lang="en-IE" sz="6400" dirty="0"/>
              <a:t>background-</a:t>
            </a:r>
            <a:r>
              <a:rPr lang="en-IE" sz="6400" dirty="0" err="1"/>
              <a:t>color</a:t>
            </a:r>
            <a:r>
              <a:rPr lang="en-IE" sz="6400" dirty="0"/>
              <a:t>: #999999;</a:t>
            </a:r>
          </a:p>
          <a:p>
            <a:pPr marL="114300" indent="0">
              <a:buNone/>
            </a:pPr>
            <a:r>
              <a:rPr lang="en-IE" sz="6400" dirty="0"/>
              <a:t>}</a:t>
            </a:r>
          </a:p>
          <a:p>
            <a:pPr marL="114300" indent="0">
              <a:buNone/>
            </a:pPr>
            <a:endParaRPr lang="en-IE" sz="6400" dirty="0"/>
          </a:p>
          <a:p>
            <a:pPr marL="114300" indent="0">
              <a:buNone/>
            </a:pPr>
            <a:r>
              <a:rPr lang="en-IE" sz="6400" dirty="0"/>
              <a:t>#content</a:t>
            </a:r>
          </a:p>
          <a:p>
            <a:pPr marL="114300" indent="0">
              <a:buNone/>
            </a:pPr>
            <a:r>
              <a:rPr lang="en-IE" sz="6400" dirty="0"/>
              <a:t>{</a:t>
            </a:r>
          </a:p>
          <a:p>
            <a:pPr marL="114300" indent="0">
              <a:buNone/>
            </a:pPr>
            <a:r>
              <a:rPr lang="en-IE" sz="6400" dirty="0"/>
              <a:t>padding: 10 20px;</a:t>
            </a:r>
          </a:p>
          <a:p>
            <a:pPr marL="114300" indent="0">
              <a:buNone/>
            </a:pPr>
            <a:r>
              <a:rPr lang="en-IE" sz="6400" dirty="0"/>
              <a:t>background-</a:t>
            </a:r>
            <a:r>
              <a:rPr lang="en-IE" sz="6400" dirty="0" err="1"/>
              <a:t>color</a:t>
            </a:r>
            <a:r>
              <a:rPr lang="en-IE" sz="6400" dirty="0"/>
              <a:t>: #</a:t>
            </a:r>
            <a:r>
              <a:rPr lang="en-IE" sz="6400" dirty="0" err="1"/>
              <a:t>cccccc</a:t>
            </a:r>
            <a:r>
              <a:rPr lang="en-IE" sz="6400" dirty="0"/>
              <a:t>;</a:t>
            </a:r>
          </a:p>
          <a:p>
            <a:pPr marL="114300" indent="0">
              <a:buNone/>
            </a:pPr>
            <a:r>
              <a:rPr lang="en-IE" sz="6400" dirty="0"/>
              <a:t>}</a:t>
            </a:r>
          </a:p>
          <a:p>
            <a:pPr marL="114300" indent="0">
              <a:buNone/>
            </a:pPr>
            <a:endParaRPr lang="en-IE" sz="6400" dirty="0"/>
          </a:p>
          <a:p>
            <a:pPr marL="114300" indent="0">
              <a:buNone/>
            </a:pPr>
            <a:r>
              <a:rPr lang="en-IE" sz="6400" dirty="0"/>
              <a:t>#footer</a:t>
            </a:r>
          </a:p>
          <a:p>
            <a:pPr marL="114300" indent="0">
              <a:buNone/>
            </a:pPr>
            <a:r>
              <a:rPr lang="en-IE" sz="6400" dirty="0"/>
              <a:t>{</a:t>
            </a:r>
          </a:p>
          <a:p>
            <a:pPr marL="114300" indent="0">
              <a:buNone/>
            </a:pPr>
            <a:r>
              <a:rPr lang="en-IE" sz="6400" dirty="0"/>
              <a:t>padding: 10 20px;</a:t>
            </a:r>
          </a:p>
          <a:p>
            <a:pPr marL="114300" indent="0">
              <a:buNone/>
            </a:pPr>
            <a:r>
              <a:rPr lang="en-IE" sz="6400" dirty="0"/>
              <a:t>background-</a:t>
            </a:r>
            <a:r>
              <a:rPr lang="en-IE" sz="6400" dirty="0" err="1"/>
              <a:t>color</a:t>
            </a:r>
            <a:r>
              <a:rPr lang="en-IE" sz="6400" dirty="0"/>
              <a:t>: #999999;</a:t>
            </a:r>
          </a:p>
          <a:p>
            <a:pPr marL="114300" indent="0">
              <a:buNone/>
            </a:pPr>
            <a:r>
              <a:rPr lang="en-IE" sz="6400" dirty="0"/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="" xmlns:p14="http://schemas.microsoft.com/office/powerpoint/2010/main" val="236267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4705-34F3-48DE-8B6A-E76FAD5BD5D1}" type="slidenum">
              <a:rPr lang="ar-SA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895600" y="762000"/>
            <a:ext cx="5715000" cy="4495800"/>
          </a:xfrm>
        </p:spPr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32388"/>
            <a:ext cx="9143999" cy="582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019800" y="609600"/>
            <a:ext cx="2667000" cy="1143000"/>
          </a:xfrm>
        </p:spPr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228600" y="155575"/>
            <a:ext cx="8970469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&lt;style type="text/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font-weight:  bold;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font-size:  1.0em;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}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.bar {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font-style:  Chicago, sans;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font-weight: normal;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font-size:  .75em;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&lt;p&gt;Here is some basic text&lt;/p&gt;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now, &lt;div class="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"&gt;we enter the text for section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 But right in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middle of our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section, &lt;span class="bar"&gt;we enter a bar section.  The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bar section does not include a line break.&lt;/span&gt;  But the div section does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cause a line break&lt;/div&gt;.  As we see here.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7938" y="2362200"/>
            <a:ext cx="5326062" cy="197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8392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&lt;form name="input" action="html_form_action.asp"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method</a:t>
            </a:r>
            <a:r>
              <a:rPr lang="en-US" dirty="0" smtClean="0"/>
              <a:t>="get"&gt;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Username</a:t>
            </a:r>
            <a:r>
              <a:rPr lang="en-US" dirty="0" smtClean="0"/>
              <a:t>: &lt;input type="text" name="user"&gt;</a:t>
            </a:r>
            <a:br>
              <a:rPr lang="en-US" dirty="0" smtClean="0"/>
            </a:br>
            <a:r>
              <a:rPr lang="en-US" dirty="0" smtClean="0"/>
              <a:t>              &lt;</a:t>
            </a:r>
            <a:r>
              <a:rPr lang="en-US" dirty="0" smtClean="0"/>
              <a:t>input type="submit" value="Submit"&gt;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smtClean="0"/>
              <a:t>form&gt; 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&lt;FORM&gt; element attributes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9D3860-B736-4AC0-B336-7F90C8BC0939}" type="slidenum">
              <a:rPr lang="ar-SA"/>
              <a:pPr>
                <a:defRPr/>
              </a:pPr>
              <a:t>5</a:t>
            </a:fld>
            <a:endParaRPr lang="en-US"/>
          </a:p>
        </p:txBody>
      </p:sp>
      <p:sp>
        <p:nvSpPr>
          <p:cNvPr id="143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143000"/>
            <a:ext cx="8382000" cy="5715000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§"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0000"/>
                </a:solidFill>
              </a:rPr>
              <a:t>ACTION</a:t>
            </a:r>
            <a:r>
              <a:rPr lang="en-US" sz="2000" b="1" dirty="0" smtClean="0"/>
              <a:t>:</a:t>
            </a:r>
            <a:r>
              <a:rPr lang="en-US" sz="2000" dirty="0" smtClean="0"/>
              <a:t> specifies where to send the form-data when a form is submitted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None/>
            </a:pPr>
            <a:r>
              <a:rPr lang="en-US" sz="2000" dirty="0" smtClean="0"/>
              <a:t>		&lt;form action="</a:t>
            </a:r>
            <a:r>
              <a:rPr lang="en-US" sz="2000" i="1" dirty="0" smtClean="0"/>
              <a:t>URL</a:t>
            </a:r>
            <a:r>
              <a:rPr lang="en-US" sz="2000" dirty="0" smtClean="0"/>
              <a:t>"&gt; </a:t>
            </a:r>
          </a:p>
          <a:p>
            <a:pPr lvl="2">
              <a:buNone/>
            </a:pPr>
            <a:r>
              <a:rPr lang="en-US" sz="1800" dirty="0" smtClean="0"/>
              <a:t>Possible values </a:t>
            </a:r>
          </a:p>
          <a:p>
            <a:pPr lvl="2"/>
            <a:r>
              <a:rPr lang="en-US" sz="1800" dirty="0" smtClean="0"/>
              <a:t>An absolute URL - points to another web site  (like  action="http://www.example.com/example.htm")</a:t>
            </a:r>
          </a:p>
          <a:p>
            <a:pPr lvl="2"/>
            <a:r>
              <a:rPr lang="en-US" sz="1800" dirty="0" smtClean="0"/>
              <a:t>A relative URL - points to a file within a web site (like action="example.htm")</a:t>
            </a:r>
          </a:p>
          <a:p>
            <a:pPr lvl="2">
              <a:buNone/>
            </a:pPr>
            <a:endParaRPr lang="en-US" sz="1800" dirty="0" smtClean="0"/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0000"/>
                </a:solidFill>
              </a:rPr>
              <a:t>NAME</a:t>
            </a:r>
            <a:r>
              <a:rPr lang="en-US" sz="2000" b="1" dirty="0" smtClean="0"/>
              <a:t>:</a:t>
            </a:r>
            <a:r>
              <a:rPr lang="en-US" sz="2000" dirty="0" smtClean="0"/>
              <a:t> Specifies the name of a form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0000"/>
                </a:solidFill>
              </a:rPr>
              <a:t>TARGET</a:t>
            </a:r>
            <a:r>
              <a:rPr lang="en-US" sz="2000" b="1" dirty="0" smtClean="0"/>
              <a:t>: </a:t>
            </a:r>
            <a:r>
              <a:rPr lang="en-US" sz="2000" dirty="0" smtClean="0"/>
              <a:t> Specifies where to display the response that is received after submitting the form.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FORM&gt; element attributes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 fontScale="62500" lnSpcReduction="20000"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METHOD</a:t>
            </a:r>
            <a:r>
              <a:rPr lang="en-US" sz="2800" b="1" dirty="0" smtClean="0"/>
              <a:t>:</a:t>
            </a:r>
            <a:r>
              <a:rPr lang="en-US" sz="2800" dirty="0" smtClean="0"/>
              <a:t>  specifies how to send form-data (the form-data is sent to the page specified in the action attribute).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Two commonly used methods for a request-response between a client and server are: GET and POST.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GET</a:t>
            </a:r>
            <a:r>
              <a:rPr lang="en-US" sz="2800" dirty="0" smtClean="0"/>
              <a:t> </a:t>
            </a:r>
            <a:r>
              <a:rPr lang="en-US" sz="2900" dirty="0" smtClean="0"/>
              <a:t>- Requests data from a specified resource. GET is used to retrieve remote data</a:t>
            </a:r>
          </a:p>
          <a:p>
            <a:pPr>
              <a:buNone/>
            </a:pPr>
            <a:r>
              <a:rPr lang="en-US" sz="2900" b="1" dirty="0" smtClean="0"/>
              <a:t>	</a:t>
            </a:r>
            <a:r>
              <a:rPr lang="en-US" sz="2900" dirty="0" smtClean="0"/>
              <a:t>Note that query strings (name/value pairs) is sent in the URL of a GET request:</a:t>
            </a:r>
          </a:p>
          <a:p>
            <a:pPr>
              <a:buNone/>
            </a:pPr>
            <a:r>
              <a:rPr lang="en-US" sz="2900" dirty="0" smtClean="0"/>
              <a:t>       /test/demo_form.asp?name1=value1&amp;name2=value2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POST</a:t>
            </a:r>
            <a:r>
              <a:rPr lang="en-US" sz="2800" dirty="0" smtClean="0"/>
              <a:t> - Submits data to be processed to a specified resource. POST is used to insert/update remote data.</a:t>
            </a:r>
          </a:p>
          <a:p>
            <a:pPr>
              <a:buNone/>
            </a:pPr>
            <a:r>
              <a:rPr lang="en-US" sz="2800" b="1" dirty="0" smtClean="0"/>
              <a:t>    </a:t>
            </a:r>
            <a:r>
              <a:rPr lang="en-US" sz="2800" dirty="0" smtClean="0"/>
              <a:t>Note that query strings (name/value pairs) is sent in the HTTP message body of a POST request:</a:t>
            </a:r>
          </a:p>
          <a:p>
            <a:pPr>
              <a:buNone/>
            </a:pPr>
            <a:r>
              <a:rPr lang="en-US" sz="2800" dirty="0" smtClean="0"/>
              <a:t>    </a:t>
            </a:r>
          </a:p>
          <a:p>
            <a:pPr>
              <a:buNone/>
            </a:pPr>
            <a:r>
              <a:rPr lang="en-US" sz="2800" dirty="0" smtClean="0"/>
              <a:t>    POST /test/demo_form.asp HTTP/1.1</a:t>
            </a:r>
            <a:br>
              <a:rPr lang="en-US" sz="2800" dirty="0" smtClean="0"/>
            </a:br>
            <a:r>
              <a:rPr lang="en-US" sz="2800" dirty="0" smtClean="0"/>
              <a:t>Host: w3schools.com</a:t>
            </a:r>
            <a:br>
              <a:rPr lang="en-US" sz="2800" dirty="0" smtClean="0"/>
            </a:br>
            <a:r>
              <a:rPr lang="en-US" sz="2800" dirty="0" smtClean="0"/>
              <a:t>name1=value1&amp;name2=value2 </a:t>
            </a:r>
          </a:p>
          <a:p>
            <a:endParaRPr lang="en-US" sz="2800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4FE427-1C20-4B18-A420-E9D1821F6B1A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800" dirty="0" smtClean="0"/>
              <a:t>Commonly Used Input Elements</a:t>
            </a:r>
            <a:endParaRPr lang="en-GB" sz="38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lvl="1"/>
            <a:r>
              <a:rPr lang="en-US" dirty="0" smtClean="0"/>
              <a:t>Textboxes (</a:t>
            </a:r>
            <a:r>
              <a:rPr lang="en-US" b="1" dirty="0" smtClean="0"/>
              <a:t>&lt;input type= “text” /&gt;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Checkboxes (</a:t>
            </a:r>
            <a:r>
              <a:rPr lang="en-US" b="1" dirty="0" smtClean="0"/>
              <a:t>&lt;input type= “checkbox” /&gt;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Radio Buttons (</a:t>
            </a:r>
            <a:r>
              <a:rPr lang="en-US" b="1" dirty="0" smtClean="0"/>
              <a:t>&lt;input type= “radio” /&gt;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Buttons: (</a:t>
            </a:r>
            <a:r>
              <a:rPr lang="en-US" b="1" dirty="0" smtClean="0"/>
              <a:t>&lt;input type= “button” /&gt;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Password Textboxes (</a:t>
            </a:r>
            <a:r>
              <a:rPr lang="en-US" b="1" dirty="0" smtClean="0"/>
              <a:t>&lt;input type= “password” /&gt;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Submit Buttons (</a:t>
            </a:r>
            <a:r>
              <a:rPr lang="en-US" b="1" dirty="0" smtClean="0"/>
              <a:t>&lt;input type= “submit” /&gt;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Reset Buttons (</a:t>
            </a:r>
            <a:r>
              <a:rPr lang="en-US" b="1" dirty="0" smtClean="0"/>
              <a:t>&lt;input type= “reset” /&gt;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File (</a:t>
            </a:r>
            <a:r>
              <a:rPr lang="en-US" b="1" dirty="0" smtClean="0"/>
              <a:t>&lt;input  type="File"  name="</a:t>
            </a:r>
            <a:r>
              <a:rPr lang="en-US" b="1" dirty="0" err="1" smtClean="0"/>
              <a:t>myFile</a:t>
            </a:r>
            <a:r>
              <a:rPr lang="en-US" b="1" dirty="0" smtClean="0"/>
              <a:t>“&gt;</a:t>
            </a:r>
            <a:r>
              <a:rPr lang="en-US" dirty="0" smtClean="0"/>
              <a:t>)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Form Elements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91891F-40D5-4E44-9680-DD3E06B4DF35}" type="slidenum">
              <a:rPr lang="ar-SA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106499" name="Group 3"/>
          <p:cNvGraphicFramePr>
            <a:graphicFrameLocks noGrp="1"/>
          </p:cNvGraphicFramePr>
          <p:nvPr>
            <p:ph type="tbl" idx="4294967295"/>
          </p:nvPr>
        </p:nvGraphicFramePr>
        <p:xfrm>
          <a:off x="381000" y="1447800"/>
          <a:ext cx="8534400" cy="4186238"/>
        </p:xfrm>
        <a:graphic>
          <a:graphicData uri="http://schemas.openxmlformats.org/drawingml/2006/table">
            <a:tbl>
              <a:tblPr/>
              <a:tblGrid>
                <a:gridCol w="8534400"/>
              </a:tblGrid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&lt;input&gt; Element’s Properties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Type =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Type of INPUT entry field.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name=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400" dirty="0" smtClean="0"/>
                        <a:t>Specifies the name of an &lt;input&gt; element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value=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400" dirty="0" smtClean="0"/>
                        <a:t>Specifies the value of an &lt;input&gt; element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checked=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Button/box checked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size=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Number of visible characters in text 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maxlength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Maximum number of characters accepted.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214780-A57B-41D1-BA26-A3F1FD3B6523}" type="slidenum">
              <a:rPr lang="en-GB" smtClean="0"/>
              <a:pPr/>
              <a:t>9</a:t>
            </a:fld>
            <a:endParaRPr lang="en-GB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1000" r="36875" b="35000"/>
          <a:stretch>
            <a:fillRect/>
          </a:stretch>
        </p:blipFill>
        <p:spPr bwMode="auto">
          <a:xfrm>
            <a:off x="304799" y="304800"/>
            <a:ext cx="8551333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2149</Words>
  <Application>Microsoft Office PowerPoint</Application>
  <PresentationFormat>On-screen Show (4:3)</PresentationFormat>
  <Paragraphs>351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Equity</vt:lpstr>
      <vt:lpstr>Default Design</vt:lpstr>
      <vt:lpstr>Introduction to  HTML</vt:lpstr>
      <vt:lpstr>Forms</vt:lpstr>
      <vt:lpstr>Forms</vt:lpstr>
      <vt:lpstr>Slide 4</vt:lpstr>
      <vt:lpstr>&lt;FORM&gt; element attributes</vt:lpstr>
      <vt:lpstr>FORM&gt; element attributes</vt:lpstr>
      <vt:lpstr>Commonly Used Input Elements</vt:lpstr>
      <vt:lpstr>Form Elements</vt:lpstr>
      <vt:lpstr>Slide 9</vt:lpstr>
      <vt:lpstr>Slide 10</vt:lpstr>
      <vt:lpstr>Using the &lt;textarea&gt; tag</vt:lpstr>
      <vt:lpstr>Slide 12</vt:lpstr>
      <vt:lpstr>Slide 13</vt:lpstr>
      <vt:lpstr>Other Elements used in Forms</vt:lpstr>
      <vt:lpstr>Slide 15</vt:lpstr>
      <vt:lpstr>Slide 16</vt:lpstr>
      <vt:lpstr>Slide 17</vt:lpstr>
      <vt:lpstr>Slide 18</vt:lpstr>
      <vt:lpstr>Cascading Style Sheets (CSS)</vt:lpstr>
      <vt:lpstr>Styles Solved a Big Problem</vt:lpstr>
      <vt:lpstr>Cascading Style Sheets</vt:lpstr>
      <vt:lpstr>CSS Example</vt:lpstr>
      <vt:lpstr>CSS Syntax</vt:lpstr>
      <vt:lpstr>CSS Comments</vt:lpstr>
      <vt:lpstr>CSS Id and Class</vt:lpstr>
      <vt:lpstr>CSS Id and Class</vt:lpstr>
      <vt:lpstr>Inserting Style Sheets</vt:lpstr>
      <vt:lpstr>Inserting Style Sheets</vt:lpstr>
      <vt:lpstr>Inserting Style Sheets</vt:lpstr>
      <vt:lpstr>Multiple Style Sheets</vt:lpstr>
      <vt:lpstr>Multiple Style Sheets</vt:lpstr>
      <vt:lpstr>Generic Containers</vt:lpstr>
      <vt:lpstr>&lt;span&gt; Tag</vt:lpstr>
      <vt:lpstr>&lt;span&gt;, cont.</vt:lpstr>
      <vt:lpstr>Div</vt:lpstr>
      <vt:lpstr>Slide 36</vt:lpstr>
      <vt:lpstr>Slide 37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HTML</dc:title>
  <dc:creator>naima</dc:creator>
  <cp:lastModifiedBy>naima</cp:lastModifiedBy>
  <cp:revision>21</cp:revision>
  <dcterms:created xsi:type="dcterms:W3CDTF">2013-09-22T05:22:13Z</dcterms:created>
  <dcterms:modified xsi:type="dcterms:W3CDTF">2013-09-24T16:47:31Z</dcterms:modified>
</cp:coreProperties>
</file>