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07" r:id="rId3"/>
    <p:sldId id="308" r:id="rId4"/>
    <p:sldId id="329" r:id="rId5"/>
    <p:sldId id="330" r:id="rId6"/>
    <p:sldId id="331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2" r:id="rId26"/>
    <p:sldId id="335" r:id="rId27"/>
    <p:sldId id="333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42" autoAdjust="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147F-AEAB-49C6-B34A-D9ADDCD12F8A}" type="datetimeFigureOut">
              <a:rPr lang="en-US" smtClean="0"/>
              <a:pPr/>
              <a:t>9/30/2013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2A30-1B27-43BF-9816-05A5586F24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ED844-3F0D-4645-A99B-5C9A39EC7CF7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4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Introduction to</a:t>
            </a:r>
            <a:br>
              <a:rPr smtClean="0">
                <a:solidFill>
                  <a:schemeClr val="bg1"/>
                </a:solidFill>
              </a:rPr>
            </a:br>
            <a:r>
              <a:rPr smtClean="0">
                <a:solidFill>
                  <a:schemeClr val="bg1"/>
                </a:solidFill>
              </a:rPr>
              <a:t> Javascript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alert()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confirm()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Display a message in a dialog box.</a:t>
            </a:r>
          </a:p>
          <a:p>
            <a:pPr eaLnBrk="1" hangingPunct="1"/>
            <a:r>
              <a:rPr lang="en-US" sz="2400" smtClean="0"/>
              <a:t>The dialog box will block the browser.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1285875"/>
            <a:ext cx="83058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400">
                <a:solidFill>
                  <a:srgbClr val="0000FF"/>
                </a:solidFill>
                <a:latin typeface="Courier New" pitchFamily="49" charset="0"/>
              </a:rPr>
              <a:t>alert("Text to be displayed");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3733800"/>
            <a:ext cx="82296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b="0" dirty="0"/>
              <a:t>Display a message in a dialog box with two buttons: "OK" or "Cancel".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Courier New" pitchFamily="49" charset="0"/>
              </a:rPr>
              <a:t>confirm()</a:t>
            </a:r>
            <a:r>
              <a:rPr lang="en-US" sz="2400" b="0" dirty="0"/>
              <a:t> returns 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sz="2400" b="0" dirty="0"/>
              <a:t> if the user click "OK". Otherwise it returns 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</a:rPr>
              <a:t>false</a:t>
            </a:r>
            <a:r>
              <a:rPr lang="en-US" sz="2400" b="0" dirty="0"/>
              <a:t>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2400" b="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3124200"/>
            <a:ext cx="8534400" cy="4667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400" dirty="0" err="1">
                <a:solidFill>
                  <a:srgbClr val="0000FF"/>
                </a:solidFill>
                <a:latin typeface="Courier New" pitchFamily="49" charset="0"/>
              </a:rPr>
              <a:t>var</a:t>
            </a:r>
            <a:r>
              <a:rPr kumimoji="1" lang="en-US" sz="2400" dirty="0">
                <a:solidFill>
                  <a:srgbClr val="0000FF"/>
                </a:solidFill>
                <a:latin typeface="Courier New" pitchFamily="49" charset="0"/>
              </a:rPr>
              <a:t> answer = confirm("Are you sure?");</a:t>
            </a:r>
            <a:endParaRPr kumimoji="1"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prompt()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2296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Display a message and allow the user to enter a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second argument is the "default value" to be displayed in the input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Without the default value, "undefined" is shown in the input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the user click the "OK" button, </a:t>
            </a:r>
            <a:r>
              <a:rPr lang="en-US" sz="2400" b="1" dirty="0" smtClean="0">
                <a:latin typeface="Courier New" pitchFamily="49" charset="0"/>
              </a:rPr>
              <a:t>prompt()</a:t>
            </a:r>
            <a:r>
              <a:rPr lang="en-US" sz="2400" dirty="0" smtClean="0"/>
              <a:t> returns the value in the input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 as a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the user click the "Cancel" button, </a:t>
            </a:r>
            <a:r>
              <a:rPr lang="en-US" sz="2400" b="1" dirty="0" smtClean="0">
                <a:latin typeface="Courier New" pitchFamily="49" charset="0"/>
              </a:rPr>
              <a:t>prompt()</a:t>
            </a:r>
            <a:r>
              <a:rPr lang="en-US" sz="2400" dirty="0" smtClean="0"/>
              <a:t> returns null.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382000" cy="904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400">
                <a:solidFill>
                  <a:srgbClr val="0000FF"/>
                </a:solidFill>
                <a:latin typeface="Courier New" pitchFamily="49" charset="0"/>
              </a:rPr>
              <a:t>prompt("What is your student id number?");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400">
                <a:solidFill>
                  <a:srgbClr val="0000FF"/>
                </a:solidFill>
                <a:latin typeface="Courier New" pitchFamily="49" charset="0"/>
              </a:rPr>
              <a:t>prompt("What is your name?”, "No name");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JavaScript Language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5410200"/>
          </a:xfrm>
        </p:spPr>
        <p:txBody>
          <a:bodyPr/>
          <a:lstStyle/>
          <a:p>
            <a:r>
              <a:rPr lang="en-GB" sz="3200" dirty="0" smtClean="0"/>
              <a:t>Conditional statement</a:t>
            </a:r>
          </a:p>
          <a:p>
            <a:pPr>
              <a:buNone/>
            </a:pPr>
            <a:r>
              <a:rPr lang="en-GB" sz="2800" dirty="0" smtClean="0"/>
              <a:t>		</a:t>
            </a:r>
            <a:r>
              <a:rPr lang="en-GB" sz="2800" dirty="0" smtClean="0">
                <a:solidFill>
                  <a:srgbClr val="FF0000"/>
                </a:solidFill>
              </a:rPr>
              <a:t>&gt; if, if.. else, switch</a:t>
            </a:r>
          </a:p>
          <a:p>
            <a:r>
              <a:rPr lang="en-GB" sz="3200" dirty="0" smtClean="0"/>
              <a:t> Loop</a:t>
            </a:r>
          </a:p>
          <a:p>
            <a:pPr>
              <a:buNone/>
            </a:pPr>
            <a:r>
              <a:rPr lang="en-GB" sz="2800" dirty="0" smtClean="0"/>
              <a:t>		</a:t>
            </a:r>
            <a:r>
              <a:rPr lang="en-GB" sz="2800" dirty="0" smtClean="0">
                <a:solidFill>
                  <a:srgbClr val="FF0000"/>
                </a:solidFill>
              </a:rPr>
              <a:t>&gt; for loop, while loop</a:t>
            </a:r>
          </a:p>
          <a:p>
            <a:r>
              <a:rPr lang="en-GB" sz="3200" dirty="0" smtClean="0"/>
              <a:t> try...catch</a:t>
            </a:r>
          </a:p>
          <a:p>
            <a:r>
              <a:rPr lang="en-GB" sz="3200" dirty="0" smtClean="0"/>
              <a:t> throw</a:t>
            </a:r>
          </a:p>
          <a:p>
            <a:endParaRPr lang="en-GB" sz="3200" dirty="0" smtClean="0"/>
          </a:p>
          <a:p>
            <a:pPr>
              <a:buNone/>
            </a:pPr>
            <a:r>
              <a:rPr lang="en-US" sz="3200" i="1" dirty="0" smtClean="0"/>
              <a:t>All have the same syntax as those found in C and Java.</a:t>
            </a:r>
          </a:p>
          <a:p>
            <a:endParaRPr lang="en-GB" sz="32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JavaScript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A JavaScript function contains some code that will be </a:t>
            </a:r>
            <a:r>
              <a:rPr lang="en-US" sz="2400" dirty="0" smtClean="0">
                <a:solidFill>
                  <a:srgbClr val="FF0000"/>
                </a:solidFill>
              </a:rPr>
              <a:t>executed only by an event or by a call to that </a:t>
            </a:r>
            <a:r>
              <a:rPr lang="en-GB" sz="2400" dirty="0" smtClean="0">
                <a:solidFill>
                  <a:srgbClr val="FF0000"/>
                </a:solidFill>
              </a:rPr>
              <a:t>function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US" sz="2400" dirty="0" smtClean="0"/>
              <a:t>To keep the browser from executing a script as soon as the page is loaded, </a:t>
            </a:r>
            <a:r>
              <a:rPr lang="en-US" sz="2400" i="1" dirty="0" smtClean="0"/>
              <a:t>write script as a function</a:t>
            </a:r>
          </a:p>
          <a:p>
            <a:endParaRPr lang="en-US" sz="2400" dirty="0" smtClean="0"/>
          </a:p>
          <a:p>
            <a:pPr indent="18097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Function can be called from anywhere within the page (or even from other pages if the function is embedded in an external .</a:t>
            </a:r>
            <a:r>
              <a:rPr lang="en-US" sz="2400" dirty="0" err="1" smtClean="0"/>
              <a:t>js</a:t>
            </a:r>
            <a:r>
              <a:rPr lang="en-US" sz="2400" dirty="0" smtClean="0"/>
              <a:t> file).</a:t>
            </a:r>
          </a:p>
          <a:p>
            <a:endParaRPr lang="en-US" sz="2400" dirty="0" smtClean="0"/>
          </a:p>
          <a:p>
            <a:pPr marL="180975" indent="-18097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/>
              <a:t>Functions can be defined either  in &lt;head&gt; or &lt;body&gt; </a:t>
            </a:r>
            <a:r>
              <a:rPr lang="en-GB" sz="2400" dirty="0" smtClean="0"/>
              <a:t>section</a:t>
            </a:r>
          </a:p>
          <a:p>
            <a:pPr marL="627063" lvl="1" indent="-180975">
              <a:buFont typeface="Arial" pitchFamily="34" charset="0"/>
              <a:buChar char="•"/>
            </a:pPr>
            <a:r>
              <a:rPr lang="en-US" sz="2400" dirty="0" smtClean="0"/>
              <a:t>As a convention, they are typically defined in the &lt;head&gt;  </a:t>
            </a:r>
            <a:r>
              <a:rPr lang="en-GB" sz="2400" dirty="0" smtClean="0"/>
              <a:t>section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Events &amp; Event Handlers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4572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Every element on a web page has certain events which can trigger invocation of event handlers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Attributes are inserted into HTML tags to define </a:t>
            </a:r>
            <a:r>
              <a:rPr lang="en-GB" dirty="0" smtClean="0"/>
              <a:t>events and event handlers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Examples of events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A mouse click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web page or an image loading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Mouse hovering over a hot spot on the web page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Selecting an input box in an HTML form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Submitting an HTML form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A keystroke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Events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80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onabort</a:t>
            </a:r>
            <a:r>
              <a:rPr lang="en-US" sz="2400" dirty="0" smtClean="0"/>
              <a:t> 	- Loading of an image is interrupted</a:t>
            </a:r>
          </a:p>
          <a:p>
            <a:r>
              <a:rPr lang="en-US" sz="2400" dirty="0" err="1" smtClean="0"/>
              <a:t>onblur</a:t>
            </a:r>
            <a:r>
              <a:rPr lang="en-US" sz="2400" dirty="0" smtClean="0"/>
              <a:t> 	- An element loses focus</a:t>
            </a:r>
          </a:p>
          <a:p>
            <a:r>
              <a:rPr lang="en-US" sz="2400" dirty="0" err="1" smtClean="0"/>
              <a:t>onchange</a:t>
            </a:r>
            <a:r>
              <a:rPr lang="en-US" sz="2400" dirty="0" smtClean="0"/>
              <a:t> 	- The content of a field changes</a:t>
            </a:r>
          </a:p>
          <a:p>
            <a:r>
              <a:rPr lang="en-US" sz="2400" dirty="0" err="1" smtClean="0"/>
              <a:t>onclick</a:t>
            </a:r>
            <a:r>
              <a:rPr lang="en-US" sz="2400" dirty="0" smtClean="0"/>
              <a:t> 	- Mouse clicks an object</a:t>
            </a:r>
          </a:p>
          <a:p>
            <a:r>
              <a:rPr lang="en-US" sz="2400" dirty="0" err="1" smtClean="0"/>
              <a:t>ondblclick</a:t>
            </a:r>
            <a:r>
              <a:rPr lang="en-US" sz="2400" dirty="0" smtClean="0"/>
              <a:t> 	- Mouse double-clicks an object</a:t>
            </a:r>
          </a:p>
          <a:p>
            <a:r>
              <a:rPr lang="en-US" sz="2400" dirty="0" err="1" smtClean="0"/>
              <a:t>onerror</a:t>
            </a:r>
            <a:r>
              <a:rPr lang="en-US" sz="2400" dirty="0" smtClean="0"/>
              <a:t> 	- An error occurs when loading a document </a:t>
            </a:r>
            <a:r>
              <a:rPr lang="en-GB" sz="2400" dirty="0" smtClean="0"/>
              <a:t>or an image</a:t>
            </a:r>
          </a:p>
          <a:p>
            <a:r>
              <a:rPr lang="en-US" sz="2400" dirty="0" err="1" smtClean="0"/>
              <a:t>onfocus</a:t>
            </a:r>
            <a:r>
              <a:rPr lang="en-US" sz="2400" dirty="0" smtClean="0"/>
              <a:t> 	- An element gets focus</a:t>
            </a:r>
          </a:p>
          <a:p>
            <a:r>
              <a:rPr lang="en-US" sz="2400" dirty="0" err="1" smtClean="0"/>
              <a:t>onkeydown</a:t>
            </a:r>
            <a:r>
              <a:rPr lang="en-US" sz="2400" dirty="0" smtClean="0"/>
              <a:t> 	- A keyboard key is pressed</a:t>
            </a:r>
          </a:p>
          <a:p>
            <a:r>
              <a:rPr lang="en-US" sz="2400" dirty="0" err="1" smtClean="0"/>
              <a:t>onkeypress</a:t>
            </a:r>
            <a:r>
              <a:rPr lang="en-US" sz="2400" dirty="0" smtClean="0"/>
              <a:t> 	- A keyboard key is pressed or held down</a:t>
            </a:r>
          </a:p>
          <a:p>
            <a:r>
              <a:rPr lang="en-US" sz="2400" dirty="0" err="1" smtClean="0"/>
              <a:t>onkeyup</a:t>
            </a:r>
            <a:r>
              <a:rPr lang="en-US" sz="2400" dirty="0" smtClean="0"/>
              <a:t> 	- A keyboard key is released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onload</a:t>
            </a:r>
            <a:r>
              <a:rPr lang="en-US" sz="2400" dirty="0" smtClean="0"/>
              <a:t> 		- A page or an image is finished loading</a:t>
            </a:r>
          </a:p>
          <a:p>
            <a:r>
              <a:rPr lang="en-US" sz="2400" dirty="0" err="1" smtClean="0"/>
              <a:t>onmousedown</a:t>
            </a:r>
            <a:r>
              <a:rPr lang="en-US" sz="2400" dirty="0" smtClean="0"/>
              <a:t> 	- A mouse button is pressed</a:t>
            </a:r>
          </a:p>
          <a:p>
            <a:r>
              <a:rPr lang="en-US" sz="2400" dirty="0" err="1" smtClean="0"/>
              <a:t>onmousemove</a:t>
            </a:r>
            <a:r>
              <a:rPr lang="en-US" sz="2400" dirty="0" smtClean="0"/>
              <a:t> 	- The mouse is moved</a:t>
            </a:r>
          </a:p>
          <a:p>
            <a:r>
              <a:rPr lang="en-US" sz="2400" dirty="0" err="1" smtClean="0"/>
              <a:t>onmouseout</a:t>
            </a:r>
            <a:r>
              <a:rPr lang="en-US" sz="2400" dirty="0" smtClean="0"/>
              <a:t> 		- The mouse is moved off an element</a:t>
            </a:r>
          </a:p>
          <a:p>
            <a:r>
              <a:rPr lang="en-US" sz="2400" dirty="0" err="1" smtClean="0"/>
              <a:t>onmouseover</a:t>
            </a:r>
            <a:r>
              <a:rPr lang="en-US" sz="2400" dirty="0" smtClean="0"/>
              <a:t> 		- The mouse is moved over an element</a:t>
            </a:r>
          </a:p>
          <a:p>
            <a:r>
              <a:rPr lang="en-US" sz="2400" dirty="0" err="1" smtClean="0"/>
              <a:t>onmouseup</a:t>
            </a:r>
            <a:r>
              <a:rPr lang="en-US" sz="2400" dirty="0" smtClean="0"/>
              <a:t> 		- A mouse button is released</a:t>
            </a:r>
          </a:p>
          <a:p>
            <a:r>
              <a:rPr lang="en-US" sz="2400" dirty="0" err="1" smtClean="0"/>
              <a:t>onreset</a:t>
            </a:r>
            <a:r>
              <a:rPr lang="en-US" sz="2400" dirty="0" smtClean="0"/>
              <a:t> 		- The reset button is clicked</a:t>
            </a:r>
          </a:p>
          <a:p>
            <a:r>
              <a:rPr lang="en-US" sz="2400" dirty="0" err="1" smtClean="0"/>
              <a:t>onresize</a:t>
            </a:r>
            <a:r>
              <a:rPr lang="en-US" sz="2400" dirty="0" smtClean="0"/>
              <a:t> 		- A window or frame is resized</a:t>
            </a:r>
          </a:p>
          <a:p>
            <a:r>
              <a:rPr lang="en-GB" sz="2400" dirty="0" err="1" smtClean="0"/>
              <a:t>onselect</a:t>
            </a:r>
            <a:r>
              <a:rPr lang="en-GB" sz="2400" dirty="0" smtClean="0"/>
              <a:t> 		- Text is selected</a:t>
            </a:r>
          </a:p>
          <a:p>
            <a:r>
              <a:rPr lang="en-US" sz="2400" dirty="0" err="1" smtClean="0"/>
              <a:t>onsubmit</a:t>
            </a:r>
            <a:r>
              <a:rPr lang="en-US" sz="2400" dirty="0" smtClean="0"/>
              <a:t> 		- The submit button is clicked</a:t>
            </a:r>
          </a:p>
          <a:p>
            <a:r>
              <a:rPr lang="en-US" sz="2400" dirty="0" err="1" smtClean="0"/>
              <a:t>onunload</a:t>
            </a:r>
            <a:r>
              <a:rPr lang="en-US" sz="2400" dirty="0" smtClean="0"/>
              <a:t> 		- The user exits the page</a:t>
            </a:r>
            <a:endParaRPr lang="en-GB" sz="2400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onload</a:t>
            </a:r>
            <a:r>
              <a:rPr lang="en-GB" b="1" dirty="0" smtClean="0"/>
              <a:t> &amp; </a:t>
            </a:r>
            <a:r>
              <a:rPr lang="en-GB" b="1" dirty="0" err="1" smtClean="0"/>
              <a:t>onUnload</a:t>
            </a:r>
            <a:r>
              <a:rPr lang="en-GB" b="1" dirty="0" smtClean="0"/>
              <a:t> Events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54102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onload</a:t>
            </a:r>
            <a:r>
              <a:rPr lang="en-US" i="1" dirty="0" smtClean="0"/>
              <a:t> and </a:t>
            </a:r>
            <a:r>
              <a:rPr lang="en-US" i="1" dirty="0" err="1" smtClean="0"/>
              <a:t>onUnload</a:t>
            </a:r>
            <a:r>
              <a:rPr lang="en-US" i="1" dirty="0" smtClean="0"/>
              <a:t> events are triggered when </a:t>
            </a:r>
            <a:r>
              <a:rPr lang="en-US" dirty="0" smtClean="0"/>
              <a:t>the user enters or leaves the page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onload</a:t>
            </a:r>
            <a:r>
              <a:rPr lang="en-US" dirty="0" smtClean="0"/>
              <a:t> event is often used to check the visitor‘s browser type and browser version, and load the proper version of the web page based on the </a:t>
            </a:r>
            <a:r>
              <a:rPr lang="en-GB" dirty="0" smtClean="0"/>
              <a:t>Information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Both the </a:t>
            </a:r>
            <a:r>
              <a:rPr lang="en-US" i="1" dirty="0" err="1" smtClean="0"/>
              <a:t>onload</a:t>
            </a:r>
            <a:r>
              <a:rPr lang="en-US" dirty="0" smtClean="0"/>
              <a:t> and </a:t>
            </a:r>
            <a:r>
              <a:rPr lang="en-US" i="1" dirty="0" err="1" smtClean="0"/>
              <a:t>onUnload</a:t>
            </a:r>
            <a:r>
              <a:rPr lang="en-US" dirty="0" smtClean="0"/>
              <a:t> events are also often used to deal with cookies that should be set when a </a:t>
            </a:r>
            <a:r>
              <a:rPr lang="en-GB" dirty="0" smtClean="0"/>
              <a:t>user enters or leaves a page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onFocus</a:t>
            </a:r>
            <a:r>
              <a:rPr lang="en-GB" b="1" dirty="0" smtClean="0"/>
              <a:t>, </a:t>
            </a:r>
            <a:r>
              <a:rPr lang="en-GB" b="1" dirty="0" err="1" smtClean="0"/>
              <a:t>onBlur</a:t>
            </a:r>
            <a:r>
              <a:rPr lang="en-GB" b="1" dirty="0" smtClean="0"/>
              <a:t> and </a:t>
            </a:r>
            <a:r>
              <a:rPr lang="en-GB" b="1" dirty="0" err="1" smtClean="0"/>
              <a:t>onChange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95300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onFocus</a:t>
            </a:r>
            <a:r>
              <a:rPr lang="en-US" i="1" dirty="0" smtClean="0"/>
              <a:t>, </a:t>
            </a:r>
            <a:r>
              <a:rPr lang="en-US" i="1" dirty="0" err="1" smtClean="0"/>
              <a:t>onBlur</a:t>
            </a:r>
            <a:r>
              <a:rPr lang="en-US" dirty="0" smtClean="0"/>
              <a:t> and </a:t>
            </a:r>
            <a:r>
              <a:rPr lang="en-US" i="1" dirty="0" err="1" smtClean="0"/>
              <a:t>onChange</a:t>
            </a:r>
            <a:r>
              <a:rPr lang="en-US" dirty="0" smtClean="0"/>
              <a:t> events are often used in combination with validation of form </a:t>
            </a:r>
            <a:r>
              <a:rPr lang="en-GB" dirty="0" smtClean="0"/>
              <a:t>fields.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GB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GB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Example: The </a:t>
            </a:r>
            <a:r>
              <a:rPr lang="en-US" i="1" dirty="0" err="1" smtClean="0"/>
              <a:t>checkEmail</a:t>
            </a:r>
            <a:r>
              <a:rPr lang="en-US" i="1" dirty="0" smtClean="0"/>
              <a:t>() function will be called </a:t>
            </a:r>
            <a:r>
              <a:rPr lang="en-US" dirty="0" smtClean="0"/>
              <a:t>whenever the user changes the content of the field:</a:t>
            </a:r>
          </a:p>
          <a:p>
            <a:pPr>
              <a:buNone/>
            </a:pPr>
            <a:r>
              <a:rPr lang="en-US" sz="2400" dirty="0" smtClean="0"/>
              <a:t>         </a:t>
            </a:r>
          </a:p>
          <a:p>
            <a:pPr>
              <a:buNone/>
            </a:pPr>
            <a:r>
              <a:rPr lang="en-US" sz="2400" dirty="0" smtClean="0"/>
              <a:t>         &lt;input type="text" size="30” </a:t>
            </a:r>
            <a:r>
              <a:rPr lang="en-GB" sz="2400" dirty="0" smtClean="0"/>
              <a:t>id="email“ </a:t>
            </a:r>
            <a:r>
              <a:rPr lang="en-GB" sz="2400" dirty="0" err="1" smtClean="0"/>
              <a:t>onchange</a:t>
            </a:r>
            <a:r>
              <a:rPr lang="en-GB" sz="2400" dirty="0" smtClean="0"/>
              <a:t>=“</a:t>
            </a:r>
            <a:r>
              <a:rPr lang="en-GB" sz="2400" i="1" dirty="0" err="1" smtClean="0"/>
              <a:t>checkEmail</a:t>
            </a:r>
            <a:r>
              <a:rPr lang="en-GB" sz="2400" i="1" dirty="0" smtClean="0"/>
              <a:t>() "&gt;;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B7399-18FA-4C55-8CD7-2190C8D9281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b="1" dirty="0" smtClean="0"/>
              <a:t>What is JavaScript?</a:t>
            </a:r>
            <a:endParaRPr lang="en-GB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 Was designed to add interactivity to HTML pages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Is a scripting language (a scripting language is a </a:t>
            </a:r>
            <a:r>
              <a:rPr lang="en-GB" sz="2400" dirty="0" smtClean="0"/>
              <a:t>lightweight programming language)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JavaScript code is usually embedded directly into </a:t>
            </a:r>
            <a:r>
              <a:rPr lang="en-GB" sz="2400" dirty="0" smtClean="0"/>
              <a:t>HTML pages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JavaScript is an interpreted language (means that scripts execute without preliminary compilation)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162018"/>
            <a:ext cx="9143999" cy="702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onSubmit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839200" cy="5105400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onSubmit</a:t>
            </a:r>
            <a:r>
              <a:rPr lang="en-US" i="1" dirty="0" smtClean="0"/>
              <a:t> event is used to validate all form </a:t>
            </a:r>
            <a:r>
              <a:rPr lang="en-GB" dirty="0" smtClean="0"/>
              <a:t>fields before submitting it.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GB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Example: The </a:t>
            </a:r>
            <a:r>
              <a:rPr lang="en-US" i="1" dirty="0" err="1" smtClean="0">
                <a:solidFill>
                  <a:srgbClr val="FF0000"/>
                </a:solidFill>
              </a:rPr>
              <a:t>checkForm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function will be called </a:t>
            </a:r>
            <a:r>
              <a:rPr lang="en-US" dirty="0" smtClean="0"/>
              <a:t>when the user clicks the submit button in the form. If the field values are not accepted, the submit should be canceled.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function </a:t>
            </a:r>
            <a:r>
              <a:rPr lang="en-US" i="1" dirty="0" err="1" smtClean="0">
                <a:solidFill>
                  <a:srgbClr val="FF0000"/>
                </a:solidFill>
              </a:rPr>
              <a:t>checkForm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returns </a:t>
            </a:r>
            <a:r>
              <a:rPr lang="en-US" dirty="0" smtClean="0"/>
              <a:t>either </a:t>
            </a:r>
            <a:r>
              <a:rPr lang="en-US" dirty="0" smtClean="0">
                <a:solidFill>
                  <a:srgbClr val="0033CC"/>
                </a:solidFill>
              </a:rPr>
              <a:t>true or false</a:t>
            </a:r>
            <a:r>
              <a:rPr lang="en-US" dirty="0" smtClean="0"/>
              <a:t>. If it returns true the form will be submitted, otherwise the submit will be cancelled: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&lt;form method="post" action="xxx.html“  </a:t>
            </a:r>
            <a:r>
              <a:rPr lang="en-GB" sz="2400" dirty="0" err="1" smtClean="0"/>
              <a:t>onsubmit</a:t>
            </a:r>
            <a:r>
              <a:rPr lang="en-GB" sz="2400" dirty="0" smtClean="0"/>
              <a:t>="return </a:t>
            </a:r>
            <a:r>
              <a:rPr lang="en-GB" sz="2400" i="1" dirty="0" err="1" smtClean="0"/>
              <a:t>checkForm</a:t>
            </a:r>
            <a:r>
              <a:rPr lang="en-GB" sz="2400" i="1" dirty="0" smtClean="0"/>
              <a:t>()"&gt;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4451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onMouseOver</a:t>
            </a:r>
            <a:r>
              <a:rPr lang="en-GB" b="1" dirty="0" smtClean="0"/>
              <a:t> and </a:t>
            </a:r>
            <a:r>
              <a:rPr lang="en-GB" b="1" dirty="0" err="1" smtClean="0"/>
              <a:t>onMouseOut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lnSpcReduction="10000"/>
          </a:bodyPr>
          <a:lstStyle/>
          <a:p>
            <a:pPr marL="0" indent="265113">
              <a:buSzPct val="100000"/>
              <a:buFont typeface="Arial" pitchFamily="34" charset="0"/>
              <a:buChar char="•"/>
            </a:pPr>
            <a:r>
              <a:rPr lang="en-US" i="1" dirty="0" err="1" smtClean="0"/>
              <a:t>onMouseOver</a:t>
            </a:r>
            <a:r>
              <a:rPr lang="en-US" dirty="0" smtClean="0"/>
              <a:t> and </a:t>
            </a:r>
            <a:r>
              <a:rPr lang="en-US" i="1" dirty="0" err="1" smtClean="0"/>
              <a:t>onMouseOut</a:t>
            </a:r>
            <a:r>
              <a:rPr lang="en-US" i="1" dirty="0" smtClean="0"/>
              <a:t> </a:t>
            </a:r>
            <a:r>
              <a:rPr lang="en-US" dirty="0" smtClean="0"/>
              <a:t>are often used to </a:t>
            </a:r>
            <a:r>
              <a:rPr lang="en-GB" dirty="0" smtClean="0"/>
              <a:t>create "animated" buttons.</a:t>
            </a:r>
          </a:p>
          <a:p>
            <a:pPr marL="0" indent="265113">
              <a:buSzPct val="100000"/>
              <a:buFont typeface="Arial" pitchFamily="34" charset="0"/>
              <a:buChar char="•"/>
            </a:pPr>
            <a:r>
              <a:rPr lang="en-US" dirty="0" smtClean="0"/>
              <a:t>Below is an example of an </a:t>
            </a:r>
            <a:r>
              <a:rPr lang="en-US" i="1" dirty="0" err="1" smtClean="0"/>
              <a:t>onMouseOver</a:t>
            </a:r>
            <a:r>
              <a:rPr lang="en-US" dirty="0" smtClean="0"/>
              <a:t> event. An alert box appears when an </a:t>
            </a:r>
            <a:r>
              <a:rPr lang="en-US" i="1" dirty="0" err="1" smtClean="0"/>
              <a:t>onMouseOver</a:t>
            </a:r>
            <a:r>
              <a:rPr lang="en-US" dirty="0" smtClean="0"/>
              <a:t> event is </a:t>
            </a:r>
            <a:r>
              <a:rPr lang="en-GB" dirty="0" smtClean="0"/>
              <a:t>detected: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&lt;a </a:t>
            </a:r>
            <a:r>
              <a:rPr lang="en-GB" sz="2400" dirty="0" err="1" smtClean="0"/>
              <a:t>href</a:t>
            </a:r>
            <a:r>
              <a:rPr lang="en-GB" sz="2400" dirty="0" smtClean="0"/>
              <a:t>="http://www.w3schools.com”  </a:t>
            </a:r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US" sz="2400" dirty="0" err="1" smtClean="0"/>
              <a:t>onmouseover</a:t>
            </a:r>
            <a:r>
              <a:rPr lang="en-US" sz="2400" dirty="0" smtClean="0"/>
              <a:t>="alert('An </a:t>
            </a:r>
            <a:r>
              <a:rPr lang="en-US" sz="2400" dirty="0" err="1" smtClean="0"/>
              <a:t>onMouseOver</a:t>
            </a:r>
            <a:r>
              <a:rPr lang="en-US" sz="2400" dirty="0" smtClean="0"/>
              <a:t> event');return false"&gt;</a:t>
            </a:r>
          </a:p>
          <a:p>
            <a:pPr>
              <a:buNone/>
            </a:pPr>
            <a:r>
              <a:rPr lang="en-US" sz="2400" dirty="0" smtClean="0"/>
              <a:t>		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="w3schools.gif" width="100" height="30"&gt;</a:t>
            </a:r>
          </a:p>
          <a:p>
            <a:pPr>
              <a:buNone/>
            </a:pPr>
            <a:r>
              <a:rPr lang="en-GB" sz="2400" dirty="0" smtClean="0"/>
              <a:t>&lt;/a&gt;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JavaScript Object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4582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JavaScript is an Object Oriented Programming (OOP) </a:t>
            </a:r>
            <a:r>
              <a:rPr lang="en-GB" dirty="0" smtClean="0"/>
              <a:t>language.</a:t>
            </a:r>
            <a:r>
              <a:rPr lang="en-US" dirty="0" smtClean="0"/>
              <a:t>It supports programming with objects.</a:t>
            </a:r>
          </a:p>
          <a:p>
            <a:endParaRPr lang="en-US" dirty="0" smtClean="0"/>
          </a:p>
          <a:p>
            <a:r>
              <a:rPr lang="en-US" b="1" dirty="0" smtClean="0"/>
              <a:t>Objects are a way of organizing the variables.</a:t>
            </a:r>
          </a:p>
          <a:p>
            <a:endParaRPr lang="en-US" b="1" dirty="0" smtClean="0"/>
          </a:p>
          <a:p>
            <a:r>
              <a:rPr lang="en-US" dirty="0" smtClean="0"/>
              <a:t> The different screen elements such as Web pages, forms, text boxes, images, and buttons are treated as objects.</a:t>
            </a:r>
          </a:p>
          <a:p>
            <a:endParaRPr lang="en-US" dirty="0" smtClean="0"/>
          </a:p>
          <a:p>
            <a:r>
              <a:rPr lang="en-US" dirty="0" smtClean="0"/>
              <a:t>Objects are just data, with properties and methods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 are </a:t>
            </a:r>
            <a:r>
              <a:rPr lang="en-US" b="1" dirty="0" smtClean="0"/>
              <a:t>values</a:t>
            </a:r>
            <a:r>
              <a:rPr lang="en-US" dirty="0" smtClean="0"/>
              <a:t> associated with objects. </a:t>
            </a:r>
          </a:p>
          <a:p>
            <a:r>
              <a:rPr lang="en-US" b="1" dirty="0" smtClean="0"/>
              <a:t>Methods</a:t>
            </a:r>
            <a:r>
              <a:rPr lang="en-US" dirty="0" smtClean="0"/>
              <a:t> are </a:t>
            </a:r>
            <a:r>
              <a:rPr lang="en-US" b="1" dirty="0" smtClean="0"/>
              <a:t>actions</a:t>
            </a:r>
            <a:r>
              <a:rPr lang="en-US" dirty="0" smtClean="0"/>
              <a:t> that objects can perform.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Objects - Properties and Methods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534400" cy="541020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Every object has its own properties and methods.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Properties define the characteristics of an object.</a:t>
            </a:r>
          </a:p>
          <a:p>
            <a:pPr>
              <a:buNone/>
            </a:pPr>
            <a:r>
              <a:rPr lang="en-US" dirty="0" smtClean="0"/>
              <a:t>	Examples: color, length, name, height, width</a:t>
            </a:r>
          </a:p>
          <a:p>
            <a:pPr>
              <a:buNone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Methods are the actions that the object can perform or that can be </a:t>
            </a:r>
            <a:r>
              <a:rPr lang="en-GB" dirty="0" smtClean="0"/>
              <a:t>performed on the object.</a:t>
            </a:r>
          </a:p>
          <a:p>
            <a:pPr>
              <a:buNone/>
            </a:pPr>
            <a:r>
              <a:rPr lang="en-US" dirty="0" smtClean="0"/>
              <a:t>		Examples: alert, confirm, write, open, close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Naming Objects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Objects are organized in a hierarchy.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To refer to an object use :</a:t>
            </a:r>
            <a:r>
              <a:rPr lang="en-GB" dirty="0" smtClean="0"/>
              <a:t> </a:t>
            </a:r>
          </a:p>
          <a:p>
            <a:pPr lvl="1">
              <a:buSzPct val="100000"/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objectName</a:t>
            </a:r>
            <a:endParaRPr lang="en-GB" b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To refer to a property of an object use:          	</a:t>
            </a:r>
            <a:r>
              <a:rPr lang="en-GB" b="1" dirty="0" err="1" smtClean="0"/>
              <a:t>objectName.propertyName</a:t>
            </a:r>
            <a:endParaRPr lang="en-GB" b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To refer to a method of an object use:</a:t>
            </a:r>
            <a:r>
              <a:rPr lang="en-GB" b="1" dirty="0" smtClean="0"/>
              <a:t>          	 </a:t>
            </a:r>
            <a:r>
              <a:rPr lang="en-GB" b="1" dirty="0" err="1" smtClean="0"/>
              <a:t>objectName.methodName</a:t>
            </a:r>
            <a:r>
              <a:rPr lang="en-GB" b="1" dirty="0" smtClean="0"/>
              <a:t>()</a:t>
            </a:r>
          </a:p>
          <a:p>
            <a:pPr lvl="1">
              <a:buSzPct val="100000"/>
              <a:buFont typeface="Arial" pitchFamily="34" charset="0"/>
              <a:buChar char="•"/>
            </a:pPr>
            <a:endParaRPr lang="en-GB" b="1" dirty="0" smtClean="0"/>
          </a:p>
          <a:p>
            <a:r>
              <a:rPr lang="en-GB" dirty="0" smtClean="0"/>
              <a:t>JavaScript Built-in objects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smtClean="0"/>
              <a:t>Date</a:t>
            </a:r>
          </a:p>
          <a:p>
            <a:pPr lvl="1"/>
            <a:r>
              <a:rPr lang="en-GB" dirty="0" smtClean="0"/>
              <a:t>Array</a:t>
            </a:r>
          </a:p>
          <a:p>
            <a:pPr lvl="1"/>
            <a:r>
              <a:rPr lang="en-GB" dirty="0" smtClean="0"/>
              <a:t>Boolean</a:t>
            </a:r>
          </a:p>
          <a:p>
            <a:pPr lvl="1"/>
            <a:r>
              <a:rPr lang="en-GB" dirty="0" smtClean="0"/>
              <a:t>Math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GB" b="1" dirty="0" smtClean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JavaScript Built-in Objects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String</a:t>
            </a:r>
          </a:p>
          <a:p>
            <a:r>
              <a:rPr lang="en-GB" dirty="0" smtClean="0"/>
              <a:t>Date</a:t>
            </a:r>
          </a:p>
          <a:p>
            <a:r>
              <a:rPr lang="en-GB" dirty="0" smtClean="0"/>
              <a:t>Array</a:t>
            </a:r>
          </a:p>
          <a:p>
            <a:r>
              <a:rPr lang="en-GB" dirty="0" smtClean="0"/>
              <a:t>Boolean</a:t>
            </a:r>
          </a:p>
          <a:p>
            <a:r>
              <a:rPr lang="en-GB" dirty="0" smtClean="0"/>
              <a:t>Math</a:t>
            </a:r>
            <a:endParaRPr lang="en-GB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Custom Objects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41020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With JavaScript you can define and create your own objects. There are 2 different ways to create a new object: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Define and create a direct instance of an object.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Use a function to define an object, then create new object instances.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9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Option 1: Creating a Direct Instance</a:t>
            </a:r>
            <a:br>
              <a:rPr lang="en-US" b="1" dirty="0" smtClean="0"/>
            </a:br>
            <a:r>
              <a:rPr lang="en-GB" b="1" dirty="0" smtClean="0"/>
              <a:t>of a JavaScript Object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763000" cy="5410200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By invoking the built-in constructor for the Object class </a:t>
            </a:r>
            <a:r>
              <a:rPr lang="en-US" dirty="0" err="1" smtClean="0"/>
              <a:t>personObj</a:t>
            </a:r>
            <a:r>
              <a:rPr lang="en-US" dirty="0" smtClean="0"/>
              <a:t>=new Object(); // Initially empty with no properties or methods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GB" dirty="0" smtClean="0"/>
              <a:t>Add properties to it	 </a:t>
            </a:r>
          </a:p>
          <a:p>
            <a:pPr>
              <a:buSzPct val="100000"/>
              <a:buNone/>
            </a:pPr>
            <a:r>
              <a:rPr lang="en-GB" sz="2400" b="1" dirty="0" smtClean="0"/>
              <a:t>		</a:t>
            </a:r>
            <a:r>
              <a:rPr lang="en-GB" sz="2400" b="1" dirty="0" err="1" smtClean="0"/>
              <a:t>personObj.firstname</a:t>
            </a:r>
            <a:r>
              <a:rPr lang="en-GB" sz="2400" b="1" dirty="0" smtClean="0"/>
              <a:t>="John“;  </a:t>
            </a:r>
          </a:p>
          <a:p>
            <a:pPr>
              <a:buSzPct val="100000"/>
              <a:buNone/>
            </a:pPr>
            <a:r>
              <a:rPr lang="en-GB" sz="2400" b="1" dirty="0" smtClean="0"/>
              <a:t>		</a:t>
            </a:r>
            <a:r>
              <a:rPr lang="en-GB" sz="2400" b="1" dirty="0" err="1" smtClean="0"/>
              <a:t>personObj.age</a:t>
            </a:r>
            <a:r>
              <a:rPr lang="en-GB" sz="2400" b="1" dirty="0" smtClean="0"/>
              <a:t>=50;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GB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Add a function to the </a:t>
            </a:r>
            <a:r>
              <a:rPr lang="en-US" i="1" dirty="0" err="1" smtClean="0"/>
              <a:t>personObj</a:t>
            </a:r>
            <a:endParaRPr lang="en-US" i="1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b="1" dirty="0" smtClean="0"/>
              <a:t>   </a:t>
            </a:r>
            <a:r>
              <a:rPr lang="en-GB" sz="2400" b="1" dirty="0" err="1" smtClean="0"/>
              <a:t>personObj.tellYourage</a:t>
            </a:r>
            <a:r>
              <a:rPr lang="en-GB" sz="2400" b="1" dirty="0" smtClean="0"/>
              <a:t>=function(){</a:t>
            </a:r>
          </a:p>
          <a:p>
            <a:pPr>
              <a:buNone/>
            </a:pPr>
            <a:r>
              <a:rPr lang="en-US" sz="2400" b="1" dirty="0" smtClean="0"/>
              <a:t>			alert(“This age is ” + </a:t>
            </a:r>
            <a:r>
              <a:rPr lang="en-US" sz="2400" b="1" dirty="0" err="1" smtClean="0"/>
              <a:t>this.age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GB" sz="2400" b="1" dirty="0" smtClean="0"/>
              <a:t>	    }/</a:t>
            </a:r>
          </a:p>
          <a:p>
            <a:pPr>
              <a:buNone/>
            </a:pPr>
            <a:r>
              <a:rPr lang="en-US" dirty="0" smtClean="0"/>
              <a:t>/ You can call then </a:t>
            </a:r>
            <a:r>
              <a:rPr lang="en-US" dirty="0" err="1" smtClean="0"/>
              <a:t>tellYourage</a:t>
            </a:r>
            <a:r>
              <a:rPr lang="en-US" dirty="0" smtClean="0"/>
              <a:t> function as following</a:t>
            </a:r>
          </a:p>
          <a:p>
            <a:pPr>
              <a:buNone/>
            </a:pPr>
            <a:r>
              <a:rPr lang="en-GB" sz="2400" dirty="0" smtClean="0"/>
              <a:t>            </a:t>
            </a:r>
            <a:r>
              <a:rPr lang="en-GB" sz="2400" b="1" dirty="0" err="1" smtClean="0"/>
              <a:t>personObj.tellYourage</a:t>
            </a:r>
            <a:r>
              <a:rPr lang="en-GB" sz="2400" b="1" dirty="0" smtClean="0"/>
              <a:t>();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JavaScript?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JavaScript gives HTML designers a programming </a:t>
            </a:r>
            <a:r>
              <a:rPr lang="en-GB" sz="2400" dirty="0" smtClean="0"/>
              <a:t>tool</a:t>
            </a:r>
          </a:p>
          <a:p>
            <a:r>
              <a:rPr lang="en-US" sz="2400" dirty="0" smtClean="0"/>
              <a:t>JavaScript can put dynamic text into an HTML page</a:t>
            </a:r>
          </a:p>
          <a:p>
            <a:r>
              <a:rPr lang="en-US" sz="2400" dirty="0" smtClean="0"/>
              <a:t> JavaScript can react to events</a:t>
            </a:r>
          </a:p>
          <a:p>
            <a:r>
              <a:rPr lang="en-US" sz="2400" dirty="0" smtClean="0"/>
              <a:t> JavaScript can read and write HTML elements</a:t>
            </a:r>
          </a:p>
          <a:p>
            <a:r>
              <a:rPr lang="en-US" sz="2400" dirty="0" smtClean="0"/>
              <a:t> JavaScript can be used to validate input data</a:t>
            </a:r>
          </a:p>
          <a:p>
            <a:r>
              <a:rPr lang="en-US" sz="2400" dirty="0" smtClean="0"/>
              <a:t> JavaScript can be used to detect the visitor‘s </a:t>
            </a:r>
            <a:r>
              <a:rPr lang="en-GB" sz="2400" dirty="0" smtClean="0"/>
              <a:t>browser</a:t>
            </a:r>
          </a:p>
          <a:p>
            <a:r>
              <a:rPr lang="en-US" sz="2400" dirty="0" smtClean="0"/>
              <a:t>JavaScript can be used to create cookies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Option 2: Creating a template of a</a:t>
            </a:r>
            <a:br>
              <a:rPr lang="en-US" b="1" dirty="0" smtClean="0"/>
            </a:br>
            <a:r>
              <a:rPr lang="en-GB" b="1" dirty="0" smtClean="0"/>
              <a:t>JavaScript Object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4102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template defines the structure of a JavaScript object in the form of a function.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You can think of the template as a constructor</a:t>
            </a:r>
          </a:p>
          <a:p>
            <a:pPr lvl="2">
              <a:buNone/>
            </a:pPr>
            <a:r>
              <a:rPr lang="en-GB" b="1" dirty="0" smtClean="0"/>
              <a:t>function Person(</a:t>
            </a:r>
            <a:r>
              <a:rPr lang="en-GB" b="1" dirty="0" err="1" smtClean="0"/>
              <a:t>firstname,lastname,age,eyecolor</a:t>
            </a:r>
            <a:r>
              <a:rPr lang="en-GB" b="1" dirty="0" smtClean="0"/>
              <a:t>) {</a:t>
            </a:r>
          </a:p>
          <a:p>
            <a:pPr lvl="2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this.firstname</a:t>
            </a:r>
            <a:r>
              <a:rPr lang="en-GB" b="1" dirty="0" smtClean="0"/>
              <a:t>=</a:t>
            </a:r>
            <a:r>
              <a:rPr lang="en-GB" b="1" dirty="0" err="1" smtClean="0"/>
              <a:t>firstname</a:t>
            </a:r>
            <a:r>
              <a:rPr lang="en-GB" b="1" dirty="0" smtClean="0"/>
              <a:t>;</a:t>
            </a:r>
          </a:p>
          <a:p>
            <a:pPr lvl="2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this.lastname</a:t>
            </a:r>
            <a:r>
              <a:rPr lang="en-GB" b="1" dirty="0" smtClean="0"/>
              <a:t>=</a:t>
            </a:r>
            <a:r>
              <a:rPr lang="en-GB" b="1" dirty="0" err="1" smtClean="0"/>
              <a:t>lastname</a:t>
            </a:r>
            <a:r>
              <a:rPr lang="en-GB" b="1" dirty="0" smtClean="0"/>
              <a:t>;</a:t>
            </a:r>
          </a:p>
          <a:p>
            <a:pPr lvl="2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this.age</a:t>
            </a:r>
            <a:r>
              <a:rPr lang="en-GB" b="1" dirty="0" smtClean="0"/>
              <a:t>=age;</a:t>
            </a:r>
          </a:p>
          <a:p>
            <a:pPr lvl="2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this.tellYourage</a:t>
            </a:r>
            <a:r>
              <a:rPr lang="en-GB" b="1" dirty="0" smtClean="0"/>
              <a:t>=function(){</a:t>
            </a:r>
          </a:p>
          <a:p>
            <a:pPr lvl="2">
              <a:buNone/>
            </a:pPr>
            <a:r>
              <a:rPr lang="en-US" b="1" dirty="0" smtClean="0"/>
              <a:t>			alert(“This age is ” + </a:t>
            </a:r>
            <a:r>
              <a:rPr lang="en-US" b="1" dirty="0" err="1" smtClean="0"/>
              <a:t>this.age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sz="2000" dirty="0" smtClean="0"/>
              <a:t>}</a:t>
            </a:r>
          </a:p>
          <a:p>
            <a:pPr>
              <a:buNone/>
            </a:pPr>
            <a:r>
              <a:rPr lang="en-GB" sz="2000" dirty="0" smtClean="0"/>
              <a:t>	    }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HTML DOM Objects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763000" cy="51816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 HTML DOM defines a standard set of objects for HTML, and a standard way to access and </a:t>
            </a:r>
            <a:r>
              <a:rPr lang="en-GB" dirty="0" smtClean="0"/>
              <a:t>manipulate HTML documents.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All HTML elements, along with their containing text and attributes, can be accessed through the DOM.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The contents can be modified or deleted, and new elements </a:t>
            </a:r>
            <a:r>
              <a:rPr lang="en-GB" dirty="0" smtClean="0"/>
              <a:t>can be created.</a:t>
            </a:r>
          </a:p>
          <a:p>
            <a:r>
              <a:rPr lang="en-US" dirty="0" smtClean="0"/>
              <a:t>The HTML DOM is platform and language </a:t>
            </a:r>
            <a:r>
              <a:rPr lang="en-GB" dirty="0" smtClean="0"/>
              <a:t>independent</a:t>
            </a:r>
          </a:p>
          <a:p>
            <a:pPr lvl="1"/>
            <a:r>
              <a:rPr lang="en-US" dirty="0" smtClean="0"/>
              <a:t>It can be used by any programming language like Java, </a:t>
            </a:r>
            <a:r>
              <a:rPr lang="en-GB" dirty="0" smtClean="0"/>
              <a:t>JavaScript, and VBScript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HTML DOM Tree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32</a:t>
            </a:fld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295400"/>
            <a:ext cx="958208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9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Document Object: Write text to the</a:t>
            </a:r>
            <a:br>
              <a:rPr lang="en-US" b="1" dirty="0" smtClean="0"/>
            </a:br>
            <a:r>
              <a:rPr lang="en-GB" b="1" dirty="0" smtClean="0"/>
              <a:t>output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58200" cy="4572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&lt;</a:t>
            </a:r>
            <a:r>
              <a:rPr lang="en-GB" sz="3200" dirty="0" smtClean="0"/>
              <a:t>html&gt;</a:t>
            </a:r>
          </a:p>
          <a:p>
            <a:pPr>
              <a:buNone/>
            </a:pPr>
            <a:r>
              <a:rPr lang="en-GB" sz="3200" dirty="0" smtClean="0"/>
              <a:t>	&lt;body&gt;</a:t>
            </a:r>
          </a:p>
          <a:p>
            <a:pPr>
              <a:buNone/>
            </a:pPr>
            <a:r>
              <a:rPr lang="en-GB" sz="3200" dirty="0" smtClean="0"/>
              <a:t>		&lt;script type="text/</a:t>
            </a:r>
            <a:r>
              <a:rPr lang="en-GB" sz="3200" dirty="0" err="1" smtClean="0"/>
              <a:t>javascript</a:t>
            </a:r>
            <a:r>
              <a:rPr lang="en-GB" sz="3200" dirty="0" smtClean="0"/>
              <a:t>"&gt;</a:t>
            </a:r>
          </a:p>
          <a:p>
            <a:pPr>
              <a:buNone/>
            </a:pPr>
            <a:r>
              <a:rPr lang="en-GB" sz="3200" dirty="0" smtClean="0"/>
              <a:t>			</a:t>
            </a:r>
            <a:r>
              <a:rPr lang="en-GB" sz="3200" dirty="0" err="1" smtClean="0"/>
              <a:t>document.write</a:t>
            </a:r>
            <a:r>
              <a:rPr lang="en-GB" sz="3200" dirty="0" smtClean="0"/>
              <a:t>("Hello World!")</a:t>
            </a:r>
          </a:p>
          <a:p>
            <a:pPr>
              <a:buNone/>
            </a:pPr>
            <a:r>
              <a:rPr lang="en-GB" sz="3200" dirty="0" smtClean="0"/>
              <a:t>		&lt;/script&gt;</a:t>
            </a:r>
          </a:p>
          <a:p>
            <a:pPr>
              <a:buNone/>
            </a:pPr>
            <a:r>
              <a:rPr lang="en-GB" sz="3200" dirty="0" smtClean="0"/>
              <a:t>	&lt;/body&gt;</a:t>
            </a:r>
          </a:p>
          <a:p>
            <a:pPr>
              <a:buNone/>
            </a:pPr>
            <a:r>
              <a:rPr lang="en-GB" sz="3200" dirty="0" smtClean="0"/>
              <a:t>&lt;/html&gt;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Document Object: Write text with </a:t>
            </a:r>
            <a:r>
              <a:rPr lang="en-GB" b="1" dirty="0" smtClean="0"/>
              <a:t>Formatting to the output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	&lt;body&gt;</a:t>
            </a:r>
          </a:p>
          <a:p>
            <a:pPr>
              <a:buNone/>
            </a:pPr>
            <a:r>
              <a:rPr lang="en-GB" dirty="0" smtClean="0"/>
              <a:t>		&lt;script type="text/</a:t>
            </a:r>
            <a:r>
              <a:rPr lang="en-GB" dirty="0" err="1" smtClean="0"/>
              <a:t>javascript</a:t>
            </a:r>
            <a:r>
              <a:rPr lang="en-GB" dirty="0" smtClean="0"/>
              <a:t>"&gt;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document.write</a:t>
            </a:r>
            <a:r>
              <a:rPr lang="en-GB" dirty="0" smtClean="0"/>
              <a:t>("&lt;h1&gt;Hello World!&lt;/h1&gt;")</a:t>
            </a:r>
          </a:p>
          <a:p>
            <a:pPr>
              <a:buNone/>
            </a:pPr>
            <a:r>
              <a:rPr lang="en-GB" dirty="0" smtClean="0"/>
              <a:t>		&lt;/script&gt;</a:t>
            </a:r>
          </a:p>
          <a:p>
            <a:pPr>
              <a:buNone/>
            </a:pPr>
            <a:r>
              <a:rPr lang="en-GB" dirty="0" smtClean="0"/>
              <a:t>	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9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Document Object: Use</a:t>
            </a:r>
            <a:br>
              <a:rPr lang="en-GB" b="1" dirty="0" smtClean="0"/>
            </a:br>
            <a:r>
              <a:rPr lang="en-GB" b="1" dirty="0" err="1" smtClean="0"/>
              <a:t>getElementById</a:t>
            </a:r>
            <a:r>
              <a:rPr lang="en-GB" b="1" dirty="0" smtClean="0"/>
              <a:t>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079679"/>
            <a:ext cx="88392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&lt;html&gt;</a:t>
            </a:r>
          </a:p>
          <a:p>
            <a:pPr>
              <a:buNone/>
            </a:pPr>
            <a:r>
              <a:rPr lang="en-GB" sz="2400" dirty="0" smtClean="0"/>
              <a:t>	&lt;head&gt;</a:t>
            </a:r>
          </a:p>
          <a:p>
            <a:pPr>
              <a:buNone/>
            </a:pPr>
            <a:r>
              <a:rPr lang="en-GB" sz="2400" dirty="0" smtClean="0"/>
              <a:t>		&lt;script type="text/</a:t>
            </a:r>
            <a:r>
              <a:rPr lang="en-GB" sz="2400" dirty="0" err="1" smtClean="0"/>
              <a:t>javascript</a:t>
            </a:r>
            <a:r>
              <a:rPr lang="en-GB" sz="2400" dirty="0" smtClean="0"/>
              <a:t>"&gt;</a:t>
            </a:r>
          </a:p>
          <a:p>
            <a:pPr>
              <a:buNone/>
            </a:pPr>
            <a:r>
              <a:rPr lang="en-GB" sz="2400" dirty="0" smtClean="0"/>
              <a:t>			</a:t>
            </a:r>
            <a:r>
              <a:rPr lang="en-GB" sz="2400" b="1" dirty="0" smtClean="0">
                <a:solidFill>
                  <a:srgbClr val="FF0000"/>
                </a:solidFill>
              </a:rPr>
              <a:t>function </a:t>
            </a:r>
            <a:r>
              <a:rPr lang="en-GB" sz="2400" dirty="0" err="1" smtClean="0"/>
              <a:t>getElement</a:t>
            </a:r>
            <a:r>
              <a:rPr lang="en-GB" sz="2400" dirty="0" smtClean="0"/>
              <a:t>() {</a:t>
            </a:r>
          </a:p>
          <a:p>
            <a:pPr>
              <a:buNone/>
            </a:pPr>
            <a:r>
              <a:rPr lang="en-GB" sz="2400" dirty="0" smtClean="0"/>
              <a:t>			</a:t>
            </a:r>
            <a:r>
              <a:rPr lang="en-GB" sz="2400" dirty="0" err="1" smtClean="0"/>
              <a:t>var</a:t>
            </a:r>
            <a:r>
              <a:rPr lang="en-GB" sz="2400" dirty="0" smtClean="0"/>
              <a:t> x=</a:t>
            </a:r>
            <a:r>
              <a:rPr lang="en-GB" sz="2400" b="1" dirty="0" err="1" smtClean="0">
                <a:solidFill>
                  <a:srgbClr val="FF0000"/>
                </a:solidFill>
              </a:rPr>
              <a:t>document.getElementById</a:t>
            </a:r>
            <a:r>
              <a:rPr lang="en-GB" sz="2400" dirty="0" smtClean="0"/>
              <a:t>("</a:t>
            </a:r>
            <a:r>
              <a:rPr lang="en-GB" sz="2400" dirty="0" err="1" smtClean="0"/>
              <a:t>myHeader</a:t>
            </a:r>
            <a:r>
              <a:rPr lang="en-GB" sz="2400" dirty="0" smtClean="0"/>
              <a:t>")</a:t>
            </a:r>
          </a:p>
          <a:p>
            <a:pPr>
              <a:buNone/>
            </a:pPr>
            <a:r>
              <a:rPr lang="en-US" sz="2400" dirty="0" smtClean="0"/>
              <a:t>			alert("I am a " + </a:t>
            </a:r>
            <a:r>
              <a:rPr lang="en-US" sz="2400" dirty="0" err="1" smtClean="0"/>
              <a:t>x.tagName</a:t>
            </a:r>
            <a:r>
              <a:rPr lang="en-US" sz="2400" dirty="0" smtClean="0"/>
              <a:t> + " element“)     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		&lt;/script&gt; &lt;/head&gt;</a:t>
            </a:r>
          </a:p>
          <a:p>
            <a:pPr>
              <a:buNone/>
            </a:pPr>
            <a:r>
              <a:rPr lang="en-GB" sz="2400" dirty="0" smtClean="0"/>
              <a:t>	&lt;body&gt;</a:t>
            </a:r>
          </a:p>
          <a:p>
            <a:pPr>
              <a:buNone/>
            </a:pPr>
            <a:r>
              <a:rPr lang="en-US" sz="2400" dirty="0" smtClean="0"/>
              <a:t>		&lt;h1 id="</a:t>
            </a:r>
            <a:r>
              <a:rPr lang="en-US" sz="2400" dirty="0" err="1" smtClean="0"/>
              <a:t>myHeader</a:t>
            </a:r>
            <a:r>
              <a:rPr lang="en-US" sz="2400" dirty="0" smtClean="0"/>
              <a:t>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</a:t>
            </a:r>
            <a:r>
              <a:rPr lang="en-US" sz="2400" b="1" dirty="0" err="1" smtClean="0">
                <a:solidFill>
                  <a:srgbClr val="FF0000"/>
                </a:solidFill>
              </a:rPr>
              <a:t>getElement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"&gt;Click to see 	what element I am!&lt;/h1&gt;</a:t>
            </a:r>
          </a:p>
          <a:p>
            <a:pPr>
              <a:buNone/>
            </a:pPr>
            <a:r>
              <a:rPr lang="en-GB" sz="2400" dirty="0" smtClean="0"/>
              <a:t>	&lt;/body&gt;</a:t>
            </a:r>
          </a:p>
          <a:p>
            <a:pPr>
              <a:buNone/>
            </a:pPr>
            <a:r>
              <a:rPr lang="en-GB" sz="2400" dirty="0" smtClean="0"/>
              <a:t>&lt;/html&gt;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Document Object: Use</a:t>
            </a:r>
            <a:br>
              <a:rPr lang="en-GB" b="1" dirty="0" smtClean="0"/>
            </a:br>
            <a:r>
              <a:rPr lang="en-GB" b="1" dirty="0" err="1" smtClean="0"/>
              <a:t>getElementsByName</a:t>
            </a:r>
            <a:r>
              <a:rPr lang="en-GB" b="1" dirty="0" smtClean="0"/>
              <a:t>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/>
              <a:t>&lt;html&gt;</a:t>
            </a:r>
          </a:p>
          <a:p>
            <a:pPr>
              <a:buNone/>
            </a:pPr>
            <a:r>
              <a:rPr lang="en-GB" sz="1800" dirty="0" smtClean="0"/>
              <a:t>	&lt;head&gt;</a:t>
            </a:r>
          </a:p>
          <a:p>
            <a:pPr>
              <a:buNone/>
            </a:pPr>
            <a:r>
              <a:rPr lang="en-GB" sz="1800" dirty="0" smtClean="0"/>
              <a:t>		&lt;script type="text/</a:t>
            </a:r>
            <a:r>
              <a:rPr lang="en-GB" sz="1800" dirty="0" err="1" smtClean="0"/>
              <a:t>javascript</a:t>
            </a:r>
            <a:r>
              <a:rPr lang="en-GB" sz="1800" dirty="0" smtClean="0"/>
              <a:t>"&gt;</a:t>
            </a:r>
          </a:p>
          <a:p>
            <a:pPr>
              <a:buNone/>
            </a:pPr>
            <a:r>
              <a:rPr lang="en-GB" sz="1800" dirty="0" smtClean="0"/>
              <a:t>			</a:t>
            </a:r>
            <a:r>
              <a:rPr lang="en-GB" sz="1800" b="1" dirty="0" smtClean="0">
                <a:solidFill>
                  <a:srgbClr val="FF0000"/>
                </a:solidFill>
              </a:rPr>
              <a:t>function </a:t>
            </a:r>
            <a:r>
              <a:rPr lang="en-GB" sz="1800" dirty="0" err="1" smtClean="0"/>
              <a:t>getElements</a:t>
            </a:r>
            <a:r>
              <a:rPr lang="en-GB" sz="1800" dirty="0" smtClean="0"/>
              <a:t>() {</a:t>
            </a:r>
          </a:p>
          <a:p>
            <a:pPr>
              <a:buNone/>
            </a:pPr>
            <a:r>
              <a:rPr lang="en-GB" sz="1800" dirty="0" smtClean="0"/>
              <a:t>			</a:t>
            </a:r>
            <a:r>
              <a:rPr lang="en-GB" sz="1800" dirty="0" err="1" smtClean="0"/>
              <a:t>var</a:t>
            </a:r>
            <a:r>
              <a:rPr lang="en-GB" sz="1800" dirty="0" smtClean="0"/>
              <a:t> x=</a:t>
            </a:r>
            <a:r>
              <a:rPr lang="en-GB" sz="1800" b="1" dirty="0" err="1" smtClean="0"/>
              <a:t>document.getElementsByName</a:t>
            </a:r>
            <a:r>
              <a:rPr lang="en-GB" sz="1800" b="1" dirty="0" smtClean="0"/>
              <a:t>("</a:t>
            </a:r>
            <a:r>
              <a:rPr lang="en-GB" sz="1800" b="1" dirty="0" err="1" smtClean="0"/>
              <a:t>myInput</a:t>
            </a:r>
            <a:r>
              <a:rPr lang="en-GB" sz="1800" b="1" dirty="0" smtClean="0"/>
              <a:t>")[0].value</a:t>
            </a:r>
          </a:p>
          <a:p>
            <a:pPr>
              <a:buNone/>
            </a:pPr>
            <a:r>
              <a:rPr lang="en-GB" sz="1800" dirty="0" smtClean="0"/>
              <a:t>			Alert(“value of first element    “+ x)</a:t>
            </a:r>
          </a:p>
          <a:p>
            <a:pPr>
              <a:buNone/>
            </a:pPr>
            <a:r>
              <a:rPr lang="en-GB" sz="1800" dirty="0" smtClean="0"/>
              <a:t>			}</a:t>
            </a:r>
          </a:p>
          <a:p>
            <a:pPr>
              <a:buNone/>
            </a:pPr>
            <a:r>
              <a:rPr lang="en-GB" sz="1800" dirty="0" smtClean="0"/>
              <a:t>		&lt;/script&gt; &lt;/head&gt;</a:t>
            </a:r>
          </a:p>
          <a:p>
            <a:pPr>
              <a:buNone/>
            </a:pPr>
            <a:r>
              <a:rPr lang="en-GB" sz="1800" dirty="0" smtClean="0"/>
              <a:t>	&lt;body&gt;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b="1" dirty="0" smtClean="0">
                <a:solidFill>
                  <a:srgbClr val="FF0000"/>
                </a:solidFill>
              </a:rPr>
              <a:t>input </a:t>
            </a:r>
            <a:r>
              <a:rPr lang="en-US" sz="1800" dirty="0" smtClean="0"/>
              <a:t>name="</a:t>
            </a:r>
            <a:r>
              <a:rPr lang="en-US" sz="1800" dirty="0" err="1" smtClean="0"/>
              <a:t>myInput</a:t>
            </a:r>
            <a:r>
              <a:rPr lang="en-US" sz="1800" dirty="0" smtClean="0"/>
              <a:t>" type="text" size="20"&gt;&lt;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b="1" dirty="0" smtClean="0">
                <a:solidFill>
                  <a:srgbClr val="FF0000"/>
                </a:solidFill>
              </a:rPr>
              <a:t>input </a:t>
            </a:r>
            <a:r>
              <a:rPr lang="en-US" sz="1800" dirty="0" smtClean="0"/>
              <a:t>name="</a:t>
            </a:r>
            <a:r>
              <a:rPr lang="en-US" sz="1800" dirty="0" err="1" smtClean="0"/>
              <a:t>myInput</a:t>
            </a:r>
            <a:r>
              <a:rPr lang="en-US" sz="1800" dirty="0" smtClean="0"/>
              <a:t>" type="text" size="20"&gt;&lt;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b="1" dirty="0" smtClean="0">
                <a:solidFill>
                  <a:srgbClr val="FF0000"/>
                </a:solidFill>
              </a:rPr>
              <a:t>input </a:t>
            </a:r>
            <a:r>
              <a:rPr lang="en-US" sz="1800" dirty="0" smtClean="0"/>
              <a:t>name="</a:t>
            </a:r>
            <a:r>
              <a:rPr lang="en-US" sz="1800" dirty="0" err="1" smtClean="0"/>
              <a:t>myInput</a:t>
            </a:r>
            <a:r>
              <a:rPr lang="en-US" sz="1800" dirty="0" smtClean="0"/>
              <a:t>" type="text" size="20"&gt;&lt;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  <a:r>
              <a:rPr lang="en-GB" sz="1800" dirty="0" smtClean="0"/>
              <a:t>&lt;</a:t>
            </a:r>
            <a:r>
              <a:rPr lang="en-GB" sz="1800" dirty="0" err="1" smtClean="0"/>
              <a:t>br</a:t>
            </a:r>
            <a:r>
              <a:rPr lang="en-GB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		&lt;</a:t>
            </a:r>
            <a:r>
              <a:rPr lang="en-US" sz="1800" b="1" dirty="0" smtClean="0">
                <a:solidFill>
                  <a:srgbClr val="FF0000"/>
                </a:solidFill>
              </a:rPr>
              <a:t>input </a:t>
            </a:r>
            <a:r>
              <a:rPr lang="en-US" sz="1800" dirty="0" smtClean="0"/>
              <a:t>type="button"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FF0000"/>
                </a:solidFill>
              </a:rPr>
              <a:t>getElements</a:t>
            </a:r>
            <a:r>
              <a:rPr lang="en-US" sz="1800" b="1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" value=“value of first input</a:t>
            </a:r>
            <a:r>
              <a:rPr lang="en-GB" sz="1800" dirty="0" smtClean="0"/>
              <a:t>"&gt;</a:t>
            </a:r>
          </a:p>
          <a:p>
            <a:pPr>
              <a:buNone/>
            </a:pPr>
            <a:r>
              <a:rPr lang="en-GB" sz="1800" dirty="0" smtClean="0"/>
              <a:t>	&lt;/body&gt;</a:t>
            </a:r>
          </a:p>
          <a:p>
            <a:pPr>
              <a:buNone/>
            </a:pPr>
            <a:r>
              <a:rPr lang="en-GB" sz="1800" dirty="0" smtClean="0"/>
              <a:t>&lt;/html&gt;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90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Document Object: Return the </a:t>
            </a:r>
            <a:r>
              <a:rPr lang="en-US" sz="3200" b="1" dirty="0" err="1" smtClean="0"/>
              <a:t>innerHTML</a:t>
            </a:r>
            <a:r>
              <a:rPr lang="en-US" sz="3200" b="1" dirty="0" smtClean="0"/>
              <a:t> of the first anchor in a document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9154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name="first"&gt;First anchor&lt;/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name="second"&gt;Second anchor&lt;/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name="third"&gt;Third anchor&lt;/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GB" dirty="0" smtClean="0"/>
              <a:t>		&lt;</a:t>
            </a:r>
            <a:r>
              <a:rPr lang="en-GB" dirty="0" err="1" smtClean="0"/>
              <a:t>br</a:t>
            </a:r>
            <a:r>
              <a:rPr lang="en-GB" dirty="0" smtClean="0"/>
              <a:t> /&gt;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InnerHTML</a:t>
            </a:r>
            <a:r>
              <a:rPr lang="en-US" dirty="0" smtClean="0"/>
              <a:t> of the first anchor in this document:</a:t>
            </a:r>
          </a:p>
          <a:p>
            <a:pPr>
              <a:buNone/>
            </a:pPr>
            <a:r>
              <a:rPr lang="en-GB" dirty="0" smtClean="0"/>
              <a:t>	&lt;script type="text/</a:t>
            </a:r>
            <a:r>
              <a:rPr lang="en-GB" dirty="0" err="1" smtClean="0"/>
              <a:t>javascript</a:t>
            </a:r>
            <a:r>
              <a:rPr lang="en-GB" dirty="0" smtClean="0"/>
              <a:t>"&gt;</a:t>
            </a:r>
          </a:p>
          <a:p>
            <a:pPr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document.write</a:t>
            </a:r>
            <a:r>
              <a:rPr lang="en-GB" b="1" dirty="0" smtClean="0"/>
              <a:t>(</a:t>
            </a:r>
            <a:r>
              <a:rPr lang="en-GB" b="1" dirty="0" err="1" smtClean="0"/>
              <a:t>document.anchors</a:t>
            </a:r>
            <a:r>
              <a:rPr lang="en-GB" b="1" dirty="0" smtClean="0"/>
              <a:t>[0].</a:t>
            </a:r>
            <a:r>
              <a:rPr lang="en-GB" b="1" dirty="0" err="1" smtClean="0"/>
              <a:t>innerHTML</a:t>
            </a:r>
            <a:r>
              <a:rPr lang="en-GB" b="1" dirty="0" smtClean="0"/>
              <a:t>)</a:t>
            </a:r>
          </a:p>
          <a:p>
            <a:pPr>
              <a:buNone/>
            </a:pPr>
            <a:r>
              <a:rPr lang="en-GB" dirty="0" smtClean="0"/>
              <a:t>	&lt;/script&gt;</a:t>
            </a:r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Document Object: Access an item in a </a:t>
            </a:r>
            <a:r>
              <a:rPr lang="en-GB" b="1" dirty="0" smtClean="0"/>
              <a:t>collection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839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/>
              <a:t>&lt;html&gt;</a:t>
            </a:r>
          </a:p>
          <a:p>
            <a:pPr>
              <a:buNone/>
            </a:pPr>
            <a:r>
              <a:rPr lang="en-GB" sz="1800" dirty="0" smtClean="0"/>
              <a:t>&lt;body&gt;</a:t>
            </a:r>
          </a:p>
          <a:p>
            <a:pPr>
              <a:buNone/>
            </a:pPr>
            <a:r>
              <a:rPr lang="en-GB" sz="1800" dirty="0" smtClean="0"/>
              <a:t>	&lt;</a:t>
            </a:r>
            <a:r>
              <a:rPr lang="en-GB" sz="1800" b="1" dirty="0" smtClean="0">
                <a:solidFill>
                  <a:srgbClr val="FF0000"/>
                </a:solidFill>
              </a:rPr>
              <a:t>form </a:t>
            </a:r>
            <a:r>
              <a:rPr lang="en-GB" sz="1800" dirty="0" smtClean="0"/>
              <a:t>id="Form1" name="Form1"&gt;</a:t>
            </a:r>
          </a:p>
          <a:p>
            <a:pPr>
              <a:buNone/>
            </a:pPr>
            <a:r>
              <a:rPr lang="en-US" sz="1800" dirty="0" smtClean="0"/>
              <a:t>	Your name: &lt;input type="text"&gt;</a:t>
            </a:r>
          </a:p>
          <a:p>
            <a:pPr>
              <a:buNone/>
            </a:pPr>
            <a:r>
              <a:rPr lang="en-GB" sz="1800" dirty="0" smtClean="0"/>
              <a:t>	&lt;/</a:t>
            </a:r>
            <a:r>
              <a:rPr lang="en-GB" sz="1800" b="1" dirty="0" smtClean="0">
                <a:solidFill>
                  <a:srgbClr val="FF0000"/>
                </a:solidFill>
              </a:rPr>
              <a:t>form</a:t>
            </a:r>
            <a:r>
              <a:rPr lang="en-GB" sz="1800" dirty="0" smtClean="0"/>
              <a:t>&gt;</a:t>
            </a:r>
          </a:p>
          <a:p>
            <a:pPr>
              <a:buNone/>
            </a:pPr>
            <a:r>
              <a:rPr lang="en-GB" sz="1800" dirty="0" smtClean="0"/>
              <a:t>	&lt;</a:t>
            </a:r>
            <a:r>
              <a:rPr lang="en-GB" sz="1800" b="1" dirty="0" smtClean="0">
                <a:solidFill>
                  <a:srgbClr val="FF0000"/>
                </a:solidFill>
              </a:rPr>
              <a:t>form </a:t>
            </a:r>
            <a:r>
              <a:rPr lang="en-GB" sz="1800" dirty="0" smtClean="0"/>
              <a:t>id="Form2" name="Form2"&gt;</a:t>
            </a:r>
          </a:p>
          <a:p>
            <a:pPr>
              <a:buNone/>
            </a:pPr>
            <a:r>
              <a:rPr lang="en-US" sz="1800" dirty="0" smtClean="0"/>
              <a:t>	Your car: &lt;input type="text"&gt;</a:t>
            </a:r>
          </a:p>
          <a:p>
            <a:pPr>
              <a:buNone/>
            </a:pPr>
            <a:r>
              <a:rPr lang="en-GB" sz="1800" dirty="0" smtClean="0"/>
              <a:t>	&lt;/</a:t>
            </a:r>
            <a:r>
              <a:rPr lang="en-GB" sz="1800" b="1" dirty="0" smtClean="0">
                <a:solidFill>
                  <a:srgbClr val="FF0000"/>
                </a:solidFill>
              </a:rPr>
              <a:t>form</a:t>
            </a:r>
            <a:r>
              <a:rPr lang="en-GB" sz="1800" dirty="0" smtClean="0"/>
              <a:t>&gt;</a:t>
            </a:r>
          </a:p>
          <a:p>
            <a:pPr>
              <a:buNone/>
            </a:pPr>
            <a:r>
              <a:rPr lang="en-GB" sz="1800" dirty="0" smtClean="0"/>
              <a:t>&lt;p&gt; </a:t>
            </a:r>
            <a:r>
              <a:rPr lang="en-US" sz="1800" dirty="0" smtClean="0"/>
              <a:t>To access an item in a collection you can either use the number or the name of the item:</a:t>
            </a:r>
            <a:r>
              <a:rPr lang="en-GB" sz="1800" dirty="0" smtClean="0"/>
              <a:t>&lt;/p&gt;</a:t>
            </a:r>
          </a:p>
          <a:p>
            <a:pPr>
              <a:buNone/>
            </a:pPr>
            <a:r>
              <a:rPr lang="en-GB" sz="1800" dirty="0" smtClean="0"/>
              <a:t>&lt;script type="text/</a:t>
            </a:r>
            <a:r>
              <a:rPr lang="en-GB" sz="1800" dirty="0" err="1" smtClean="0"/>
              <a:t>javascript</a:t>
            </a:r>
            <a:r>
              <a:rPr lang="en-GB" sz="1800" dirty="0" smtClean="0"/>
              <a:t>"&gt;</a:t>
            </a:r>
          </a:p>
          <a:p>
            <a:pPr>
              <a:buNone/>
            </a:pPr>
            <a:r>
              <a:rPr lang="en-US" sz="1800" dirty="0" err="1" smtClean="0"/>
              <a:t>document.</a:t>
            </a:r>
            <a:r>
              <a:rPr lang="en-US" sz="1800" b="1" dirty="0" err="1" smtClean="0">
                <a:solidFill>
                  <a:srgbClr val="FF0000"/>
                </a:solidFill>
              </a:rPr>
              <a:t>write</a:t>
            </a:r>
            <a:r>
              <a:rPr lang="en-US" sz="1800" dirty="0" smtClean="0"/>
              <a:t>("&lt;p&gt;The first form's name is: " + </a:t>
            </a:r>
            <a:r>
              <a:rPr lang="en-US" sz="1800" b="1" dirty="0" err="1" smtClean="0">
                <a:solidFill>
                  <a:srgbClr val="FF0000"/>
                </a:solidFill>
              </a:rPr>
              <a:t>document.forms</a:t>
            </a:r>
            <a:r>
              <a:rPr lang="en-US" sz="1800" dirty="0" smtClean="0"/>
              <a:t>[0].name + &lt;/p&gt;")</a:t>
            </a:r>
          </a:p>
          <a:p>
            <a:pPr>
              <a:buNone/>
            </a:pPr>
            <a:r>
              <a:rPr lang="en-US" sz="1800" dirty="0" err="1" smtClean="0"/>
              <a:t>document.</a:t>
            </a:r>
            <a:r>
              <a:rPr lang="en-US" sz="1800" b="1" dirty="0" err="1" smtClean="0">
                <a:solidFill>
                  <a:srgbClr val="FF0000"/>
                </a:solidFill>
              </a:rPr>
              <a:t>write</a:t>
            </a:r>
            <a:r>
              <a:rPr lang="en-US" sz="1800" dirty="0" smtClean="0"/>
              <a:t>("&lt;p&gt;The first form's name is: " +  </a:t>
            </a:r>
            <a:r>
              <a:rPr lang="en-US" sz="1800" dirty="0" err="1" smtClean="0"/>
              <a:t>document.</a:t>
            </a:r>
            <a:r>
              <a:rPr lang="en-US" sz="1800" b="1" dirty="0" err="1" smtClean="0">
                <a:solidFill>
                  <a:srgbClr val="FF0000"/>
                </a:solidFill>
              </a:rPr>
              <a:t>getElementById</a:t>
            </a:r>
            <a:r>
              <a:rPr lang="en-US" sz="1800" dirty="0" smtClean="0"/>
              <a:t>("Form1").name </a:t>
            </a:r>
            <a:r>
              <a:rPr lang="en-GB" sz="1800" dirty="0" smtClean="0"/>
              <a:t>+ "&lt;/p&gt;")</a:t>
            </a:r>
          </a:p>
          <a:p>
            <a:pPr>
              <a:buNone/>
            </a:pPr>
            <a:r>
              <a:rPr lang="en-GB" sz="1800" dirty="0" smtClean="0"/>
              <a:t>&lt;/script&gt; &lt;/body&gt;</a:t>
            </a:r>
          </a:p>
          <a:p>
            <a:pPr>
              <a:buNone/>
            </a:pPr>
            <a:r>
              <a:rPr lang="en-GB" sz="1800" dirty="0" smtClean="0"/>
              <a:t>&lt;/html&gt;</a:t>
            </a:r>
            <a:endParaRPr lang="en-GB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7086600"/>
          </a:xfrm>
        </p:spPr>
        <p:txBody>
          <a:bodyPr anchor="t">
            <a:normAutofit/>
          </a:bodyPr>
          <a:lstStyle/>
          <a:p>
            <a:r>
              <a:rPr lang="en-GB" sz="1800" dirty="0" smtClean="0">
                <a:solidFill>
                  <a:schemeClr val="tx1"/>
                </a:solidFill>
              </a:rPr>
              <a:t>&lt;html&gt;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&lt;head&gt;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  &lt;script&gt;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      </a:t>
            </a:r>
            <a:r>
              <a:rPr lang="en-GB" sz="1800" b="1" dirty="0" smtClean="0">
                <a:solidFill>
                  <a:srgbClr val="FF0000"/>
                </a:solidFill>
              </a:rPr>
              <a:t>function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</a:rPr>
              <a:t>validateForm</a:t>
            </a:r>
            <a:r>
              <a:rPr lang="en-GB" sz="1800" dirty="0" smtClean="0">
                <a:solidFill>
                  <a:schemeClr val="tx1"/>
                </a:solidFill>
              </a:rPr>
              <a:t>()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     {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</a:t>
            </a:r>
            <a:r>
              <a:rPr lang="en-GB" sz="1800" dirty="0" err="1" smtClean="0">
                <a:solidFill>
                  <a:schemeClr val="tx1"/>
                </a:solidFill>
              </a:rPr>
              <a:t>var</a:t>
            </a:r>
            <a:r>
              <a:rPr lang="en-GB" sz="1800" dirty="0" smtClean="0">
                <a:solidFill>
                  <a:schemeClr val="tx1"/>
                </a:solidFill>
              </a:rPr>
              <a:t> x=</a:t>
            </a:r>
            <a:r>
              <a:rPr lang="en-GB" sz="1800" dirty="0" err="1" smtClean="0">
                <a:solidFill>
                  <a:schemeClr val="tx1"/>
                </a:solidFill>
              </a:rPr>
              <a:t>document.forms</a:t>
            </a:r>
            <a:r>
              <a:rPr lang="en-GB" sz="1800" dirty="0" smtClean="0">
                <a:solidFill>
                  <a:schemeClr val="tx1"/>
                </a:solidFill>
              </a:rPr>
              <a:t>["</a:t>
            </a:r>
            <a:r>
              <a:rPr lang="en-GB" sz="1800" dirty="0" err="1" smtClean="0">
                <a:solidFill>
                  <a:schemeClr val="tx1"/>
                </a:solidFill>
              </a:rPr>
              <a:t>myForm</a:t>
            </a:r>
            <a:r>
              <a:rPr lang="en-GB" sz="1800" dirty="0" smtClean="0">
                <a:solidFill>
                  <a:schemeClr val="tx1"/>
                </a:solidFill>
              </a:rPr>
              <a:t>"]["</a:t>
            </a:r>
            <a:r>
              <a:rPr lang="en-GB" sz="1800" dirty="0" err="1" smtClean="0">
                <a:solidFill>
                  <a:schemeClr val="tx1"/>
                </a:solidFill>
              </a:rPr>
              <a:t>fname</a:t>
            </a:r>
            <a:r>
              <a:rPr lang="en-GB" sz="1800" dirty="0" smtClean="0">
                <a:solidFill>
                  <a:schemeClr val="tx1"/>
                </a:solidFill>
              </a:rPr>
              <a:t>"].value;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if (x==null || x=="")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	 {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		 alert("First name must be filled out");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		 return false;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	 }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     }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   &lt;/script&gt;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&lt;/head&gt;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&lt;body&gt;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&lt;</a:t>
            </a:r>
            <a:r>
              <a:rPr lang="en-GB" sz="1800" b="1" dirty="0" smtClean="0">
                <a:solidFill>
                  <a:srgbClr val="FF0000"/>
                </a:solidFill>
              </a:rPr>
              <a:t>form</a:t>
            </a:r>
            <a:r>
              <a:rPr lang="en-GB" sz="1800" dirty="0" smtClean="0">
                <a:solidFill>
                  <a:schemeClr val="tx1"/>
                </a:solidFill>
              </a:rPr>
              <a:t> name="</a:t>
            </a:r>
            <a:r>
              <a:rPr lang="en-GB" sz="1800" dirty="0" err="1" smtClean="0">
                <a:solidFill>
                  <a:schemeClr val="tx1"/>
                </a:solidFill>
              </a:rPr>
              <a:t>myForm</a:t>
            </a:r>
            <a:r>
              <a:rPr lang="en-GB" sz="1800" dirty="0" smtClean="0">
                <a:solidFill>
                  <a:schemeClr val="tx1"/>
                </a:solidFill>
              </a:rPr>
              <a:t>" action="</a:t>
            </a:r>
            <a:r>
              <a:rPr lang="en-GB" sz="1800" dirty="0" err="1" smtClean="0">
                <a:solidFill>
                  <a:schemeClr val="tx1"/>
                </a:solidFill>
              </a:rPr>
              <a:t>demo_form.asp</a:t>
            </a:r>
            <a:r>
              <a:rPr lang="en-GB" sz="1800" dirty="0" smtClean="0">
                <a:solidFill>
                  <a:schemeClr val="tx1"/>
                </a:solidFill>
              </a:rPr>
              <a:t>" </a:t>
            </a:r>
            <a:r>
              <a:rPr lang="en-GB" sz="1800" dirty="0" err="1" smtClean="0">
                <a:solidFill>
                  <a:schemeClr val="tx1"/>
                </a:solidFill>
              </a:rPr>
              <a:t>onsubmit</a:t>
            </a:r>
            <a:r>
              <a:rPr lang="en-GB" sz="1800" dirty="0" smtClean="0">
                <a:solidFill>
                  <a:schemeClr val="tx1"/>
                </a:solidFill>
              </a:rPr>
              <a:t>="return 		</a:t>
            </a:r>
            <a:r>
              <a:rPr lang="en-GB" sz="1800" dirty="0" err="1" smtClean="0">
                <a:solidFill>
                  <a:schemeClr val="tx1"/>
                </a:solidFill>
              </a:rPr>
              <a:t>validateForm</a:t>
            </a:r>
            <a:r>
              <a:rPr lang="en-GB" sz="1800" dirty="0" smtClean="0">
                <a:solidFill>
                  <a:schemeClr val="tx1"/>
                </a:solidFill>
              </a:rPr>
              <a:t>()" method="post"&gt;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    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     First name: &lt;</a:t>
            </a:r>
            <a:r>
              <a:rPr lang="en-GB" sz="1800" b="1" dirty="0" smtClean="0">
                <a:solidFill>
                  <a:srgbClr val="FF0000"/>
                </a:solidFill>
              </a:rPr>
              <a:t>input type</a:t>
            </a:r>
            <a:r>
              <a:rPr lang="en-GB" sz="1800" dirty="0" smtClean="0">
                <a:solidFill>
                  <a:schemeClr val="tx1"/>
                </a:solidFill>
              </a:rPr>
              <a:t>="text" name="</a:t>
            </a:r>
            <a:r>
              <a:rPr lang="en-GB" sz="1800" dirty="0" err="1" smtClean="0">
                <a:solidFill>
                  <a:schemeClr val="tx1"/>
                </a:solidFill>
              </a:rPr>
              <a:t>fname</a:t>
            </a:r>
            <a:r>
              <a:rPr lang="en-GB" sz="1800" dirty="0" smtClean="0">
                <a:solidFill>
                  <a:schemeClr val="tx1"/>
                </a:solidFill>
              </a:rPr>
              <a:t>"&gt;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     &lt;</a:t>
            </a:r>
            <a:r>
              <a:rPr lang="en-GB" sz="1800" b="1" dirty="0" smtClean="0">
                <a:solidFill>
                  <a:srgbClr val="FF0000"/>
                </a:solidFill>
              </a:rPr>
              <a:t>input type</a:t>
            </a:r>
            <a:r>
              <a:rPr lang="en-GB" sz="1800" dirty="0" smtClean="0">
                <a:solidFill>
                  <a:schemeClr val="tx1"/>
                </a:solidFill>
              </a:rPr>
              <a:t>="submit" value="Submit"&gt;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	&lt;/</a:t>
            </a:r>
            <a:r>
              <a:rPr lang="en-GB" sz="1800" b="1" dirty="0" smtClean="0">
                <a:solidFill>
                  <a:srgbClr val="FF0000"/>
                </a:solidFill>
              </a:rPr>
              <a:t>form</a:t>
            </a:r>
            <a:r>
              <a:rPr lang="en-GB" sz="1800" dirty="0" smtClean="0">
                <a:solidFill>
                  <a:schemeClr val="tx1"/>
                </a:solidFill>
              </a:rPr>
              <a:t>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&lt;/body&gt;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&lt;/html&gt;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to Place Scripts?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Three places to define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 u="sng" dirty="0" smtClean="0"/>
              <a:t>First</a:t>
            </a:r>
            <a:r>
              <a:rPr lang="en-US" sz="2000" dirty="0" smtClean="0"/>
              <a:t>: Place it within the head of the HTML document. Scripts here aren't automatically executed when the page loads but can be referred to by other scripts within the document.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 u="sng" dirty="0" smtClean="0"/>
              <a:t>Second</a:t>
            </a:r>
            <a:r>
              <a:rPr lang="en-US" sz="2000" dirty="0" smtClean="0"/>
              <a:t>: Define a script within the body of the HTML document. Scripts here are executed as the page loads.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 u="sng" dirty="0" smtClean="0"/>
              <a:t>Third</a:t>
            </a:r>
            <a:r>
              <a:rPr lang="en-US" sz="2000" dirty="0" smtClean="0"/>
              <a:t>: Define a script within an event handler. </a:t>
            </a:r>
          </a:p>
          <a:p>
            <a:pPr marL="716280" indent="-533400">
              <a:lnSpc>
                <a:spcPct val="90000"/>
              </a:lnSpc>
            </a:pPr>
            <a:endParaRPr lang="en-US" sz="2200" dirty="0" smtClean="0"/>
          </a:p>
          <a:p>
            <a:pPr marL="716280" indent="-533400">
              <a:lnSpc>
                <a:spcPct val="90000"/>
              </a:lnSpc>
            </a:pPr>
            <a:r>
              <a:rPr lang="en-US" sz="2200" dirty="0" smtClean="0"/>
              <a:t>Can also include the </a:t>
            </a:r>
            <a:r>
              <a:rPr lang="en-US" sz="2200" dirty="0" err="1" smtClean="0"/>
              <a:t>src</a:t>
            </a:r>
            <a:r>
              <a:rPr lang="en-US" sz="2200" dirty="0" smtClean="0"/>
              <a:t> attribute to the script tag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Save script to an external file and include it in the HTML file.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Use the .</a:t>
            </a:r>
            <a:r>
              <a:rPr lang="en-US" sz="2000" dirty="0" err="1" smtClean="0"/>
              <a:t>js</a:t>
            </a:r>
            <a:r>
              <a:rPr lang="en-US" sz="2000" dirty="0" smtClean="0"/>
              <a:t> extension when saving JavaScript to an external file.</a:t>
            </a:r>
            <a:br>
              <a:rPr lang="en-US" sz="2000" dirty="0" smtClean="0"/>
            </a:br>
            <a:r>
              <a:rPr lang="en-US" sz="2000" dirty="0" smtClean="0"/>
              <a:t>     </a:t>
            </a: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="menu.js"&gt;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1800" dirty="0" smtClean="0"/>
              <a:t>The above would include the JavaScript from the menu.js file. </a:t>
            </a:r>
            <a:endParaRPr lang="en-US" sz="16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HTML DOM - Changing CSS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40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The HTML DOM allows JavaScript to change the                   	style of HTML elements.</a:t>
            </a:r>
          </a:p>
          <a:p>
            <a:r>
              <a:rPr lang="en-US" b="1" dirty="0" smtClean="0"/>
              <a:t>     Changing HTML Style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).</a:t>
            </a:r>
            <a:r>
              <a:rPr lang="en-US" dirty="0" err="1" smtClean="0"/>
              <a:t>style.</a:t>
            </a:r>
            <a:r>
              <a:rPr lang="en-US" i="1" dirty="0" err="1" smtClean="0"/>
              <a:t>property</a:t>
            </a:r>
            <a:r>
              <a:rPr lang="en-US" dirty="0" smtClean="0"/>
              <a:t>=</a:t>
            </a:r>
            <a:r>
              <a:rPr lang="en-US" i="1" dirty="0" smtClean="0"/>
              <a:t>new style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	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&lt;p id="p2"&gt;Hello World!&lt;/p&gt;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&lt;script&gt;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document.getElementById</a:t>
            </a:r>
            <a:r>
              <a:rPr lang="en-US" dirty="0" smtClean="0"/>
              <a:t>("p2").</a:t>
            </a:r>
            <a:r>
              <a:rPr lang="en-US" dirty="0" err="1" smtClean="0"/>
              <a:t>style.color</a:t>
            </a:r>
            <a:r>
              <a:rPr lang="en-US" dirty="0" smtClean="0"/>
              <a:t>="blue";</a:t>
            </a:r>
            <a:br>
              <a:rPr lang="en-US" dirty="0" smtClean="0"/>
            </a:br>
            <a:r>
              <a:rPr lang="en-US" dirty="0" smtClean="0"/>
              <a:t>	&lt;/script&gt;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&lt;p&gt;The paragraph above was changed by a script.&lt;/p&gt;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49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HTML DOM Events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HTML DOM allows JavaScript to react to HTML events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  &lt;head&gt;</a:t>
            </a:r>
          </a:p>
          <a:p>
            <a:pPr>
              <a:buNone/>
            </a:pPr>
            <a:r>
              <a:rPr lang="en-US" dirty="0" smtClean="0"/>
              <a:t>     &lt;script&gt;</a:t>
            </a:r>
          </a:p>
          <a:p>
            <a:pPr>
              <a:buNone/>
            </a:pPr>
            <a:r>
              <a:rPr lang="en-US" dirty="0" smtClean="0"/>
              <a:t>         function </a:t>
            </a:r>
            <a:r>
              <a:rPr lang="en-US" dirty="0" err="1" smtClean="0"/>
              <a:t>changetext</a:t>
            </a:r>
            <a:r>
              <a:rPr lang="en-US" dirty="0" smtClean="0"/>
              <a:t>(id){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id.innerHTML</a:t>
            </a:r>
            <a:r>
              <a:rPr lang="en-US" dirty="0" smtClean="0"/>
              <a:t>="</a:t>
            </a:r>
            <a:r>
              <a:rPr lang="en-US" dirty="0" err="1" smtClean="0"/>
              <a:t>Ooops</a:t>
            </a:r>
            <a:r>
              <a:rPr lang="en-US" dirty="0" smtClean="0"/>
              <a:t>!";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&lt;/script&gt;</a:t>
            </a:r>
          </a:p>
          <a:p>
            <a:pPr>
              <a:buNone/>
            </a:pPr>
            <a:r>
              <a:rPr lang="en-US" dirty="0" smtClean="0"/>
              <a:t> 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  &lt;h1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changetext</a:t>
            </a:r>
            <a:r>
              <a:rPr lang="en-US" dirty="0" smtClean="0"/>
              <a:t>(this)"&gt;Click on this text!&lt;/h1&gt;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to Place Scripts?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Where to Put the JavaScript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Scripts in the body section will be executed WHILE the page loads.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Scripts in the head section will be executed when CALLED.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Scripts in the head section: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&lt;html&gt; &lt;head&gt;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 </a:t>
            </a:r>
            <a:r>
              <a:rPr lang="en-US" sz="1600" i="1" dirty="0" smtClean="0"/>
              <a:t>some statements</a:t>
            </a:r>
            <a:r>
              <a:rPr lang="en-US" sz="1600" dirty="0" smtClean="0"/>
              <a:t> &lt;/script&gt; &lt;/head&gt;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Scripts in the body section: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&lt;html&gt; &lt;head&gt; &lt;/head&gt; &lt;body&gt;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 </a:t>
            </a:r>
            <a:r>
              <a:rPr lang="en-US" sz="1600" i="1" dirty="0" smtClean="0"/>
              <a:t>some statements</a:t>
            </a:r>
            <a:r>
              <a:rPr lang="en-US" sz="1600" dirty="0" smtClean="0"/>
              <a:t> &lt;/script&gt; &lt;/body&gt;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Scripts in both the body and the head section: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&lt;html&gt; &lt;head&gt;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 </a:t>
            </a:r>
            <a:r>
              <a:rPr lang="en-US" sz="1600" i="1" dirty="0" smtClean="0"/>
              <a:t>some statements</a:t>
            </a:r>
            <a:r>
              <a:rPr lang="en-US" sz="1600" dirty="0" smtClean="0"/>
              <a:t> &lt;/script&gt; &lt;/head&gt; &lt;body&gt;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 </a:t>
            </a:r>
            <a:r>
              <a:rPr lang="en-US" sz="1600" i="1" dirty="0" smtClean="0"/>
              <a:t>some statements</a:t>
            </a:r>
            <a:r>
              <a:rPr lang="en-US" sz="1600" dirty="0" smtClean="0"/>
              <a:t> &lt;/script&gt; &lt;/body&gt;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Put a JavaScript Into an HTML Page</a:t>
            </a:r>
          </a:p>
          <a:p>
            <a:pPr lvl="1"/>
            <a:r>
              <a:rPr lang="en-US" sz="1800" dirty="0" smtClean="0"/>
              <a:t>&lt;html&gt; &lt;body&gt; &lt;script type="text/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"&gt; </a:t>
            </a:r>
            <a:r>
              <a:rPr lang="en-US" sz="1800" dirty="0" err="1" smtClean="0"/>
              <a:t>document.write</a:t>
            </a:r>
            <a:r>
              <a:rPr lang="en-US" sz="1800" dirty="0" smtClean="0"/>
              <a:t>("Hello World!") &lt;/script&gt; &lt;/body&gt; &lt;/html&gt;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code above will produce this output on an HTML page:</a:t>
            </a:r>
          </a:p>
          <a:p>
            <a:pPr>
              <a:buNone/>
            </a:pPr>
            <a:r>
              <a:rPr lang="en-US" sz="2000" dirty="0" smtClean="0"/>
              <a:t>	     </a:t>
            </a:r>
            <a:r>
              <a:rPr lang="en-US" sz="1800" dirty="0" smtClean="0"/>
              <a:t>Hello World! </a:t>
            </a:r>
          </a:p>
          <a:p>
            <a:r>
              <a:rPr lang="en-US" sz="2400" dirty="0" smtClean="0"/>
              <a:t>Explanation: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"&gt;: </a:t>
            </a:r>
            <a:r>
              <a:rPr lang="en-US" sz="2000" dirty="0" smtClean="0"/>
              <a:t>Use the </a:t>
            </a:r>
            <a:r>
              <a:rPr lang="en-US" sz="1600" dirty="0" smtClean="0"/>
              <a:t>&lt;script&gt;</a:t>
            </a:r>
            <a:r>
              <a:rPr lang="en-US" sz="2000" dirty="0" smtClean="0"/>
              <a:t> tag. Use the type attribute to define the scripting language</a:t>
            </a:r>
            <a:r>
              <a:rPr lang="en-US" sz="1600" dirty="0" smtClean="0"/>
              <a:t> </a:t>
            </a:r>
          </a:p>
          <a:p>
            <a:pPr lvl="1"/>
            <a:r>
              <a:rPr lang="en-US" sz="1800" dirty="0" err="1" smtClean="0"/>
              <a:t>document.write</a:t>
            </a:r>
            <a:r>
              <a:rPr lang="en-US" sz="1800" dirty="0" smtClean="0"/>
              <a:t>("Hello World!"): </a:t>
            </a:r>
            <a:r>
              <a:rPr lang="en-US" sz="2000" dirty="0" smtClean="0"/>
              <a:t>The JavaScript command for writing some output to a page is </a:t>
            </a:r>
            <a:r>
              <a:rPr lang="en-US" sz="1600" dirty="0" err="1" smtClean="0"/>
              <a:t>document.write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&lt;/script&gt;: </a:t>
            </a:r>
            <a:r>
              <a:rPr lang="en-US" sz="1800" i="1" dirty="0" smtClean="0"/>
              <a:t>&lt;script&gt;</a:t>
            </a:r>
            <a:r>
              <a:rPr lang="en-US" sz="2000" dirty="0" smtClean="0"/>
              <a:t> tag has to be closed</a:t>
            </a:r>
            <a:r>
              <a:rPr lang="en-US" dirty="0" smtClean="0"/>
              <a:t>.</a:t>
            </a:r>
            <a:endParaRPr lang="en-US" sz="1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JavaScript Variable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Variable can be created with or without the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GB" dirty="0" smtClean="0"/>
              <a:t>statement</a:t>
            </a:r>
          </a:p>
          <a:p>
            <a:pPr marL="171450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strname</a:t>
            </a:r>
            <a:r>
              <a:rPr lang="en-GB" dirty="0" smtClean="0"/>
              <a:t> = some value</a:t>
            </a:r>
          </a:p>
          <a:p>
            <a:pPr marL="1714500" indent="0">
              <a:buNone/>
            </a:pPr>
            <a:r>
              <a:rPr lang="en-GB" dirty="0" err="1" smtClean="0"/>
              <a:t>strname</a:t>
            </a:r>
            <a:r>
              <a:rPr lang="en-GB" dirty="0" smtClean="0"/>
              <a:t> = some value</a:t>
            </a:r>
          </a:p>
          <a:p>
            <a:r>
              <a:rPr lang="en-US" dirty="0" smtClean="0"/>
              <a:t>When variable is </a:t>
            </a:r>
            <a:r>
              <a:rPr lang="en-US" dirty="0" err="1" smtClean="0"/>
              <a:t>declareed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within a function</a:t>
            </a:r>
            <a:r>
              <a:rPr lang="en-US" dirty="0" smtClean="0"/>
              <a:t>, the variable can only </a:t>
            </a:r>
            <a:r>
              <a:rPr lang="en-US" u="sng" dirty="0" smtClean="0">
                <a:solidFill>
                  <a:srgbClr val="FF0000"/>
                </a:solidFill>
              </a:rPr>
              <a:t>be accessed within that function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variable is </a:t>
            </a:r>
            <a:r>
              <a:rPr lang="en-US" dirty="0" err="1" smtClean="0"/>
              <a:t>declareed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outside a function</a:t>
            </a:r>
            <a:r>
              <a:rPr lang="en-US" dirty="0" smtClean="0"/>
              <a:t>, all the functions on </a:t>
            </a:r>
            <a:r>
              <a:rPr lang="en-US" u="sng" dirty="0" smtClean="0">
                <a:solidFill>
                  <a:srgbClr val="FF0000"/>
                </a:solidFill>
              </a:rPr>
              <a:t>page can access 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lifetime</a:t>
            </a:r>
            <a:r>
              <a:rPr lang="en-US" dirty="0" smtClean="0"/>
              <a:t> of these variables starts when they are</a:t>
            </a:r>
            <a:r>
              <a:rPr lang="en-US" dirty="0" smtClean="0">
                <a:solidFill>
                  <a:srgbClr val="FF0000"/>
                </a:solidFill>
              </a:rPr>
              <a:t> declared, and ends when the page is closed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300"/>
            <a:ext cx="7772400" cy="809500"/>
          </a:xfrm>
        </p:spPr>
        <p:txBody>
          <a:bodyPr>
            <a:normAutofit/>
          </a:bodyPr>
          <a:lstStyle/>
          <a:p>
            <a:r>
              <a:rPr lang="en-GB" b="1" dirty="0" smtClean="0"/>
              <a:t>JavaScript Popup 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5562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Alert box</a:t>
            </a:r>
          </a:p>
          <a:p>
            <a:pPr lvl="1"/>
            <a:r>
              <a:rPr lang="en-US" dirty="0" smtClean="0"/>
              <a:t>User will have to click "OK" to proceed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alert("</a:t>
            </a:r>
            <a:r>
              <a:rPr lang="en-GB" dirty="0" err="1" smtClean="0">
                <a:solidFill>
                  <a:srgbClr val="FF0000"/>
                </a:solidFill>
              </a:rPr>
              <a:t>sometext</a:t>
            </a:r>
            <a:r>
              <a:rPr lang="en-GB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GB" sz="2800" dirty="0" smtClean="0"/>
              <a:t>Confirm box</a:t>
            </a:r>
          </a:p>
          <a:p>
            <a:pPr lvl="1"/>
            <a:r>
              <a:rPr lang="en-US" dirty="0" smtClean="0"/>
              <a:t>User will have to click either "OK" or "Cancel" to proceed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confirm("</a:t>
            </a:r>
            <a:r>
              <a:rPr lang="en-GB" dirty="0" err="1" smtClean="0">
                <a:solidFill>
                  <a:srgbClr val="FF0000"/>
                </a:solidFill>
              </a:rPr>
              <a:t>sometext</a:t>
            </a:r>
            <a:r>
              <a:rPr lang="en-GB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GB" sz="2800" dirty="0" smtClean="0"/>
              <a:t>Prompt box</a:t>
            </a:r>
          </a:p>
          <a:p>
            <a:pPr lvl="1"/>
            <a:r>
              <a:rPr lang="en-US" dirty="0" smtClean="0"/>
              <a:t>User will have to click either "OK" or "Cancel" to proceed after </a:t>
            </a:r>
            <a:r>
              <a:rPr lang="en-GB" dirty="0" smtClean="0"/>
              <a:t>entering an input value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prompt("</a:t>
            </a:r>
            <a:r>
              <a:rPr lang="en-GB" dirty="0" err="1" smtClean="0">
                <a:solidFill>
                  <a:srgbClr val="FF0000"/>
                </a:solidFill>
              </a:rPr>
              <a:t>sometext","defaultvalue</a:t>
            </a:r>
            <a:r>
              <a:rPr lang="en-GB" dirty="0" smtClean="0">
                <a:solidFill>
                  <a:srgbClr val="FF0000"/>
                </a:solidFill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smtClean="0">
                <a:latin typeface="Courier New" pitchFamily="49" charset="0"/>
              </a:rPr>
              <a:t>alert()</a:t>
            </a:r>
            <a:r>
              <a:rPr lang="en-US" sz="3400" smtClean="0"/>
              <a:t>, </a:t>
            </a:r>
            <a:r>
              <a:rPr lang="en-US" sz="3400" b="1" smtClean="0">
                <a:latin typeface="Courier New" pitchFamily="49" charset="0"/>
              </a:rPr>
              <a:t>confirm()</a:t>
            </a:r>
            <a:r>
              <a:rPr lang="en-US" sz="3400" smtClean="0"/>
              <a:t>, and </a:t>
            </a:r>
            <a:r>
              <a:rPr lang="en-US" sz="3400" b="1" smtClean="0">
                <a:latin typeface="Courier New" pitchFamily="49" charset="0"/>
              </a:rPr>
              <a:t>prompt()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905000"/>
            <a:ext cx="2640013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953000"/>
            <a:ext cx="2682875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733800"/>
            <a:ext cx="464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5181600"/>
            <a:ext cx="464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5334000" cy="2232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latin typeface="Courier New" pitchFamily="49" charset="0"/>
              </a:rPr>
              <a:t>&lt;script </a:t>
            </a:r>
            <a:r>
              <a:rPr lang="en-US" sz="2000">
                <a:latin typeface="Courier New" pitchFamily="49" charset="0"/>
              </a:rPr>
              <a:t>type="text/javascript"</a:t>
            </a:r>
            <a:r>
              <a:rPr kumimoji="1" lang="en-US" sz="2000"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0000FF"/>
                </a:solidFill>
                <a:latin typeface="Courier New" pitchFamily="49" charset="0"/>
              </a:rPr>
              <a:t>alert("This is an Alert method");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009900"/>
                </a:solidFill>
                <a:latin typeface="Courier New" pitchFamily="49" charset="0"/>
              </a:rPr>
              <a:t>confirm("Are you OK?");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FF3300"/>
                </a:solidFill>
                <a:latin typeface="Courier New" pitchFamily="49" charset="0"/>
              </a:rPr>
              <a:t>prompt("What is your name?");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solidFill>
                  <a:srgbClr val="FF3300"/>
                </a:solidFill>
                <a:latin typeface="Courier New" pitchFamily="49" charset="0"/>
              </a:rPr>
              <a:t>prompt("How old are you?","20");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>
                <a:latin typeface="Courier New" pitchFamily="49" charset="0"/>
              </a:rPr>
              <a:t>&lt;/script&gt;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 flipV="1">
            <a:off x="5486400" y="1828800"/>
            <a:ext cx="76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685800" y="2286000"/>
            <a:ext cx="3048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4495800" y="2590800"/>
            <a:ext cx="990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2743200" y="2971800"/>
            <a:ext cx="13716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1728</Words>
  <Application>Microsoft Office PowerPoint</Application>
  <PresentationFormat>On-screen Show (4:3)</PresentationFormat>
  <Paragraphs>370</Paragraphs>
  <Slides>41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Introduction to  Javascript</vt:lpstr>
      <vt:lpstr>What is JavaScript?</vt:lpstr>
      <vt:lpstr>What is JavaScript?</vt:lpstr>
      <vt:lpstr>Where to Place Scripts?</vt:lpstr>
      <vt:lpstr>Where to Place Scripts?</vt:lpstr>
      <vt:lpstr>Example</vt:lpstr>
      <vt:lpstr>JavaScript Variable</vt:lpstr>
      <vt:lpstr>JavaScript Popup Boxes</vt:lpstr>
      <vt:lpstr>alert(), confirm(), and prompt()</vt:lpstr>
      <vt:lpstr>alert() and confirm()</vt:lpstr>
      <vt:lpstr>prompt()</vt:lpstr>
      <vt:lpstr>JavaScript Language </vt:lpstr>
      <vt:lpstr>JavaScript Functions</vt:lpstr>
      <vt:lpstr>Slide 14</vt:lpstr>
      <vt:lpstr>Events &amp; Event Handlers</vt:lpstr>
      <vt:lpstr>Events </vt:lpstr>
      <vt:lpstr>Events</vt:lpstr>
      <vt:lpstr>onload &amp; onUnload Events</vt:lpstr>
      <vt:lpstr>onFocus, onBlur and onChange</vt:lpstr>
      <vt:lpstr>Slide 20</vt:lpstr>
      <vt:lpstr>onSubmit</vt:lpstr>
      <vt:lpstr>Slide 22</vt:lpstr>
      <vt:lpstr>onMouseOver and onMouseOut</vt:lpstr>
      <vt:lpstr>JavaScript Object</vt:lpstr>
      <vt:lpstr>Objects - Properties and Methods </vt:lpstr>
      <vt:lpstr>Naming Objects</vt:lpstr>
      <vt:lpstr>JavaScript Built-in Objects</vt:lpstr>
      <vt:lpstr>Create Custom Objects</vt:lpstr>
      <vt:lpstr>Option 1: Creating a Direct Instance of a JavaScript Object</vt:lpstr>
      <vt:lpstr>Option 2: Creating a template of a JavaScript Object</vt:lpstr>
      <vt:lpstr>HTML DOM Objects</vt:lpstr>
      <vt:lpstr>The HTML DOM Tree </vt:lpstr>
      <vt:lpstr> Document Object: Write text to the output </vt:lpstr>
      <vt:lpstr>Slide 34</vt:lpstr>
      <vt:lpstr>Document Object: Use getElementById()</vt:lpstr>
      <vt:lpstr>Document Object: Use getElementsByName()</vt:lpstr>
      <vt:lpstr>Document Object: Return the innerHTML of the first anchor in a document</vt:lpstr>
      <vt:lpstr>Document Object: Access an item in a collection</vt:lpstr>
      <vt:lpstr>&lt;html&gt; &lt;head&gt;    &lt;script&gt;        function validateForm()       {  var x=document.forms["myForm"]["fname"].value;  if (x==null || x=="")    {     alert("First name must be filled out");     return false;    }       }    &lt;/script&gt; &lt;/head&gt; &lt;body&gt;  &lt;form name="myForm" action="demo_form.asp" onsubmit="return   validateForm()" method="post"&gt;             First name: &lt;input type="text" name="fname"&gt;         &lt;input type="submit" value="Submit"&gt;  &lt;/form&gt; &lt;/body&gt; &lt;/html&gt;</vt:lpstr>
      <vt:lpstr>JavaScript HTML DOM - Changing CSS </vt:lpstr>
      <vt:lpstr>JavaScript HTML DOM Events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HTML</dc:title>
  <dc:creator>naima</dc:creator>
  <cp:lastModifiedBy>naima</cp:lastModifiedBy>
  <cp:revision>40</cp:revision>
  <dcterms:created xsi:type="dcterms:W3CDTF">2013-09-22T05:22:13Z</dcterms:created>
  <dcterms:modified xsi:type="dcterms:W3CDTF">2013-10-01T04:38:11Z</dcterms:modified>
</cp:coreProperties>
</file>