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9" r:id="rId3"/>
    <p:sldId id="260" r:id="rId4"/>
    <p:sldId id="261" r:id="rId5"/>
    <p:sldId id="262" r:id="rId6"/>
    <p:sldId id="286" r:id="rId7"/>
    <p:sldId id="287" r:id="rId8"/>
    <p:sldId id="264" r:id="rId9"/>
    <p:sldId id="265" r:id="rId10"/>
    <p:sldId id="266" r:id="rId11"/>
    <p:sldId id="288" r:id="rId12"/>
    <p:sldId id="26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1" r:id="rId24"/>
    <p:sldId id="305" r:id="rId25"/>
    <p:sldId id="30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>
        <p:scale>
          <a:sx n="80" d="100"/>
          <a:sy n="80" d="100"/>
        </p:scale>
        <p:origin x="-76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B3F068-042B-487F-A366-B71B270BE783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4DD-9349-41D5-9ABA-03A7B3098C5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BBA-24D9-4760-B838-67E4A6489A40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624388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8" y="234147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A0326E-5DE0-4F3D-AA16-DAC530A3EEB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D29E-B7A3-49CF-B431-2BCCAF033C67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E8A-3B24-43D2-A998-57F2B2886FDD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44F2-345C-485C-840E-1F9EFCD567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DF7-9A5C-4BAB-B655-7E131148E8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87D50-3457-4E9D-8A7F-0A130048B33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5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2450" y="76200"/>
            <a:ext cx="9036000" cy="1143000"/>
          </a:xfrm>
          <a:prstGeom prst="roundRect">
            <a:avLst>
              <a:gd name="adj" fmla="val 343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212600-C682-43F7-9A9C-D2AC1F4E28A0}" type="slidenum">
              <a:rPr lang="ar-SA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Working with Cookies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 Limitations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given domain may only set 20 cookies per machine.</a:t>
            </a:r>
          </a:p>
          <a:p>
            <a:r>
              <a:rPr lang="en-US" dirty="0"/>
              <a:t>A single browser may only store 300 cookies.</a:t>
            </a:r>
          </a:p>
          <a:p>
            <a:r>
              <a:rPr lang="en-US" dirty="0"/>
              <a:t>Browsers limit a single cookie to 4KB.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Cookies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Cookies can be created, read and erased by JS</a:t>
            </a:r>
          </a:p>
          <a:p>
            <a:r>
              <a:rPr lang="en-GB" dirty="0" smtClean="0"/>
              <a:t>Accessible through the property </a:t>
            </a:r>
            <a:r>
              <a:rPr lang="en-GB" dirty="0" err="1" smtClean="0"/>
              <a:t>document.cookie</a:t>
            </a:r>
            <a:endParaRPr lang="en-GB" dirty="0" smtClean="0"/>
          </a:p>
          <a:p>
            <a:r>
              <a:rPr lang="en-GB" dirty="0" smtClean="0"/>
              <a:t>Setting a cookie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document.cookie</a:t>
            </a:r>
            <a:r>
              <a:rPr lang="en-GB" dirty="0" smtClean="0"/>
              <a:t> = "Some string"</a:t>
            </a:r>
          </a:p>
          <a:p>
            <a:endParaRPr lang="en-GB" dirty="0" smtClean="0"/>
          </a:p>
          <a:p>
            <a:r>
              <a:rPr lang="en-GB" dirty="0" smtClean="0"/>
              <a:t>The some string could be anything. However, there is a standard way of writing cookies so that they are useful.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Cookie – General Form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window.document.cookie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 = 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	“</a:t>
            </a: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cookieName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 = </a:t>
            </a: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cookieValue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/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[; expires = </a:t>
            </a: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expireDate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]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[; path = </a:t>
            </a: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pathName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]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[; domain = </a:t>
            </a: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domainName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]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[; secure</a:t>
            </a:r>
            <a:r>
              <a:rPr lang="en-US" b="1" dirty="0" smtClean="0">
                <a:solidFill>
                  <a:schemeClr val="folHlink"/>
                </a:solidFill>
                <a:latin typeface="Lucida Console" pitchFamily="49" charset="0"/>
              </a:rPr>
              <a:t>]”;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document.cookie</a:t>
            </a:r>
            <a:r>
              <a:rPr lang="en-GB" dirty="0" smtClean="0"/>
              <a:t> = "</a:t>
            </a:r>
            <a:r>
              <a:rPr lang="en-GB" dirty="0" err="1" smtClean="0"/>
              <a:t>my_cookie</a:t>
            </a:r>
            <a:r>
              <a:rPr lang="en-GB" dirty="0" smtClean="0"/>
              <a:t> = Chocolate chip; </a:t>
            </a:r>
          </a:p>
          <a:p>
            <a:pPr>
              <a:buNone/>
            </a:pPr>
            <a:r>
              <a:rPr lang="en-GB" dirty="0" smtClean="0"/>
              <a:t>		expires = Thu, 18 Nov 2010 12:00:00 UTC";</a:t>
            </a:r>
          </a:p>
          <a:p>
            <a:r>
              <a:rPr lang="en-GB" dirty="0" smtClean="0"/>
              <a:t>The cookie is now stored as a string: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my_cookie</a:t>
            </a:r>
            <a:r>
              <a:rPr lang="en-GB" dirty="0" smtClean="0"/>
              <a:t> = Chocolate chip; expires = Thu, 18 Nov 2010</a:t>
            </a:r>
          </a:p>
          <a:p>
            <a:pPr>
              <a:buNone/>
            </a:pPr>
            <a:r>
              <a:rPr lang="en-GB" dirty="0" smtClean="0"/>
              <a:t>		12:00:00 UTC</a:t>
            </a:r>
          </a:p>
          <a:p>
            <a:r>
              <a:rPr lang="en-GB" dirty="0" smtClean="0"/>
              <a:t>We could have done: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cookiedate</a:t>
            </a:r>
            <a:r>
              <a:rPr lang="en-GB" dirty="0" smtClean="0"/>
              <a:t> = new Date( 2011, 10, 24, 12);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document.cookie</a:t>
            </a:r>
            <a:r>
              <a:rPr lang="en-GB" dirty="0" smtClean="0"/>
              <a:t> = "</a:t>
            </a:r>
            <a:r>
              <a:rPr lang="en-GB" dirty="0" err="1" smtClean="0"/>
              <a:t>my_cookie</a:t>
            </a:r>
            <a:r>
              <a:rPr lang="en-GB" dirty="0" smtClean="0"/>
              <a:t> = Chocolate chip; expires =</a:t>
            </a:r>
          </a:p>
          <a:p>
            <a:pPr>
              <a:buNone/>
            </a:pPr>
            <a:r>
              <a:rPr lang="en-GB" dirty="0" smtClean="0"/>
              <a:t>		" + </a:t>
            </a:r>
            <a:r>
              <a:rPr lang="en-GB" dirty="0" err="1" smtClean="0"/>
              <a:t>cookiedate.toGMTString</a:t>
            </a:r>
            <a:r>
              <a:rPr lang="en-GB" dirty="0" smtClean="0"/>
              <a:t>();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document.cookie</a:t>
            </a:r>
            <a:r>
              <a:rPr lang="en-GB" dirty="0" smtClean="0"/>
              <a:t> = "</a:t>
            </a:r>
            <a:r>
              <a:rPr lang="en-GB" dirty="0" err="1" smtClean="0"/>
              <a:t>my_cookie</a:t>
            </a:r>
            <a:r>
              <a:rPr lang="en-GB" dirty="0" smtClean="0"/>
              <a:t> = Chocolate chip; expires</a:t>
            </a:r>
          </a:p>
          <a:p>
            <a:pPr>
              <a:buNone/>
            </a:pPr>
            <a:r>
              <a:rPr lang="en-GB" dirty="0" smtClean="0"/>
              <a:t>		= " + </a:t>
            </a:r>
            <a:r>
              <a:rPr lang="en-GB" dirty="0" err="1" smtClean="0"/>
              <a:t>cookiedate.toGMTString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smtClean="0"/>
              <a:t>		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document.cookie</a:t>
            </a:r>
            <a:r>
              <a:rPr lang="en-GB" dirty="0" smtClean="0"/>
              <a:t> = "visitors=</a:t>
            </a:r>
            <a:r>
              <a:rPr lang="en-GB" dirty="0" err="1" smtClean="0"/>
              <a:t>Fry,Leela,Bender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		expires = " + </a:t>
            </a:r>
            <a:r>
              <a:rPr lang="en-GB" dirty="0" err="1" smtClean="0"/>
              <a:t>cookiedate.toGMTString</a:t>
            </a:r>
            <a:r>
              <a:rPr lang="en-GB" dirty="0" smtClean="0"/>
              <a:t>();</a:t>
            </a:r>
          </a:p>
          <a:p>
            <a:pPr>
              <a:buNone/>
            </a:pPr>
            <a:endParaRPr lang="en-GB" i="1" dirty="0" smtClean="0"/>
          </a:p>
          <a:p>
            <a:pPr>
              <a:buNone/>
            </a:pPr>
            <a:r>
              <a:rPr lang="en-GB" i="1" dirty="0" smtClean="0">
                <a:solidFill>
                  <a:srgbClr val="FF0000"/>
                </a:solidFill>
              </a:rPr>
              <a:t>Note: </a:t>
            </a:r>
            <a:r>
              <a:rPr lang="en-GB" i="1" dirty="0" err="1" smtClean="0">
                <a:solidFill>
                  <a:srgbClr val="FF0000"/>
                </a:solidFill>
              </a:rPr>
              <a:t>document.cookie</a:t>
            </a:r>
            <a:r>
              <a:rPr lang="en-GB" i="1" dirty="0" smtClean="0">
                <a:solidFill>
                  <a:srgbClr val="FF0000"/>
                </a:solidFill>
              </a:rPr>
              <a:t> is not overwritten it simply contains these two cookies now</a:t>
            </a:r>
          </a:p>
          <a:p>
            <a:endParaRPr lang="en-GB" dirty="0" smtClean="0"/>
          </a:p>
          <a:p>
            <a:r>
              <a:rPr lang="en-GB" dirty="0" smtClean="0"/>
              <a:t>The full cookie string looks something like: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my_cookie</a:t>
            </a:r>
            <a:r>
              <a:rPr lang="en-GB" dirty="0" smtClean="0"/>
              <a:t> = Chocolate chip; expires = Tue, 25 Oct 2011 </a:t>
            </a:r>
            <a:r>
              <a:rPr lang="en-GB" dirty="0" smtClean="0"/>
              <a:t>23:25:13 GMT; visitors=</a:t>
            </a:r>
            <a:r>
              <a:rPr lang="en-GB" dirty="0" err="1" smtClean="0"/>
              <a:t>Fry,Leela,Bender</a:t>
            </a:r>
            <a:r>
              <a:rPr lang="en-GB" dirty="0" smtClean="0"/>
              <a:t>; expires = Tue, 25 Oct 2011 	23:25:13 GMT;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Cookies	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modify already existing cookie simply redefine it.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document.cookie</a:t>
            </a:r>
            <a:r>
              <a:rPr lang="en-GB" dirty="0" smtClean="0"/>
              <a:t> = "</a:t>
            </a:r>
            <a:r>
              <a:rPr lang="en-GB" dirty="0" err="1" smtClean="0"/>
              <a:t>my_cookie</a:t>
            </a:r>
            <a:r>
              <a:rPr lang="en-GB" dirty="0" smtClean="0"/>
              <a:t> = Chocolate chip; expires</a:t>
            </a:r>
          </a:p>
          <a:p>
            <a:pPr>
              <a:buNone/>
            </a:pPr>
            <a:r>
              <a:rPr lang="en-GB" dirty="0" smtClean="0"/>
              <a:t>		= " + </a:t>
            </a:r>
            <a:r>
              <a:rPr lang="en-GB" dirty="0" err="1" smtClean="0"/>
              <a:t>cookiedate.toGMTString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smtClean="0"/>
              <a:t>		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document.cookie</a:t>
            </a:r>
            <a:r>
              <a:rPr lang="en-GB" dirty="0" smtClean="0"/>
              <a:t> = "</a:t>
            </a:r>
            <a:r>
              <a:rPr lang="en-GB" dirty="0" err="1" smtClean="0"/>
              <a:t>my_cookie</a:t>
            </a:r>
            <a:r>
              <a:rPr lang="en-GB" dirty="0" smtClean="0"/>
              <a:t> = Oatmeal raisin;</a:t>
            </a:r>
          </a:p>
          <a:p>
            <a:pPr>
              <a:buNone/>
            </a:pPr>
            <a:r>
              <a:rPr lang="en-GB" dirty="0" smtClean="0"/>
              <a:t>		expires = " + </a:t>
            </a:r>
            <a:r>
              <a:rPr lang="en-GB" dirty="0" err="1" smtClean="0"/>
              <a:t>cookiedate.toGMTString</a:t>
            </a:r>
            <a:r>
              <a:rPr lang="en-GB" dirty="0" smtClean="0"/>
              <a:t>();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Retrieving Stored Cookies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Cookie name value pairs are delimited by semicolons</a:t>
            </a:r>
          </a:p>
          <a:p>
            <a:r>
              <a:rPr lang="en-GB" dirty="0" smtClean="0"/>
              <a:t>To get cookies you can do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var</a:t>
            </a:r>
            <a:r>
              <a:rPr lang="en-GB" dirty="0" smtClean="0"/>
              <a:t> cookies = </a:t>
            </a:r>
            <a:r>
              <a:rPr lang="en-GB" dirty="0" err="1" smtClean="0"/>
              <a:t>document.cookie</a:t>
            </a:r>
            <a:r>
              <a:rPr lang="en-GB" dirty="0" smtClean="0"/>
              <a:t>;</a:t>
            </a:r>
          </a:p>
          <a:p>
            <a:r>
              <a:rPr lang="en-GB" dirty="0" smtClean="0"/>
              <a:t>This returns a string of the name value pairs delimited by </a:t>
            </a:r>
            <a:r>
              <a:rPr lang="en-GB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GB" i="1" dirty="0" smtClean="0">
                <a:solidFill>
                  <a:srgbClr val="FF0000"/>
                </a:solidFill>
              </a:rPr>
              <a:t>Split</a:t>
            </a:r>
            <a:r>
              <a:rPr lang="en-GB" dirty="0" smtClean="0"/>
              <a:t> method of strings is useful in dealing with cookies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Retrieving Stored Cookies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Assume we have a cookie string consisting of name-value pairs only (No expires)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cookie_array</a:t>
            </a:r>
            <a:r>
              <a:rPr lang="en-GB" dirty="0" smtClean="0"/>
              <a:t> = </a:t>
            </a:r>
            <a:r>
              <a:rPr lang="en-GB" dirty="0" err="1" smtClean="0"/>
              <a:t>document.cookie.split</a:t>
            </a:r>
            <a:r>
              <a:rPr lang="en-GB" dirty="0" smtClean="0"/>
              <a:t>(";");</a:t>
            </a:r>
          </a:p>
          <a:p>
            <a:endParaRPr lang="en-GB" dirty="0" smtClean="0"/>
          </a:p>
          <a:p>
            <a:r>
              <a:rPr lang="en-GB" dirty="0" smtClean="0"/>
              <a:t>To get the first cookie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var</a:t>
            </a:r>
            <a:r>
              <a:rPr lang="en-GB" dirty="0" smtClean="0"/>
              <a:t> cookie = </a:t>
            </a:r>
            <a:r>
              <a:rPr lang="en-GB" dirty="0" err="1" smtClean="0"/>
              <a:t>cookie_array</a:t>
            </a:r>
            <a:r>
              <a:rPr lang="en-GB" dirty="0" smtClean="0"/>
              <a:t>[0];</a:t>
            </a:r>
          </a:p>
          <a:p>
            <a:r>
              <a:rPr lang="en-GB" dirty="0" smtClean="0"/>
              <a:t>cookie is now a string consisting of </a:t>
            </a:r>
            <a:r>
              <a:rPr lang="en-GB" dirty="0" err="1" smtClean="0"/>
              <a:t>cookie_name</a:t>
            </a:r>
            <a:r>
              <a:rPr lang="en-GB" dirty="0" smtClean="0"/>
              <a:t>=value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cookie_data_array</a:t>
            </a:r>
            <a:r>
              <a:rPr lang="en-GB" dirty="0" smtClean="0"/>
              <a:t> = </a:t>
            </a:r>
            <a:r>
              <a:rPr lang="en-GB" dirty="0" err="1" smtClean="0"/>
              <a:t>cookie.split</a:t>
            </a:r>
            <a:r>
              <a:rPr lang="en-GB" dirty="0" smtClean="0"/>
              <a:t>("=");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cookie_name</a:t>
            </a:r>
            <a:r>
              <a:rPr lang="en-GB" dirty="0" smtClean="0"/>
              <a:t> = </a:t>
            </a:r>
            <a:r>
              <a:rPr lang="en-GB" dirty="0" err="1" smtClean="0"/>
              <a:t>cookie_data_array</a:t>
            </a:r>
            <a:r>
              <a:rPr lang="en-GB" dirty="0" smtClean="0"/>
              <a:t>[0];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err="1" smtClean="0"/>
              <a:t>cookie_value</a:t>
            </a:r>
            <a:r>
              <a:rPr lang="en-GB" dirty="0" smtClean="0"/>
              <a:t> = </a:t>
            </a:r>
            <a:r>
              <a:rPr lang="en-GB" dirty="0" err="1" smtClean="0"/>
              <a:t>cookie_data_array</a:t>
            </a:r>
            <a:r>
              <a:rPr lang="en-GB" dirty="0" smtClean="0"/>
              <a:t>[1];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Deleting Cookies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To delete a cookie set its expiration to 1 second in the past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/>
              <a:t>		function </a:t>
            </a:r>
            <a:r>
              <a:rPr lang="en-GB" dirty="0" err="1" smtClean="0"/>
              <a:t>delete_cookie</a:t>
            </a:r>
            <a:r>
              <a:rPr lang="en-GB" dirty="0" smtClean="0"/>
              <a:t>(</a:t>
            </a:r>
            <a:r>
              <a:rPr lang="en-GB" dirty="0" err="1" smtClean="0"/>
              <a:t>cookie_name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		{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cookie_date</a:t>
            </a:r>
            <a:r>
              <a:rPr lang="en-GB" dirty="0" smtClean="0"/>
              <a:t> = new Date();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err="1" smtClean="0"/>
              <a:t>cookie_date.setTime</a:t>
            </a:r>
            <a:r>
              <a:rPr lang="en-GB" dirty="0" smtClean="0"/>
              <a:t>(</a:t>
            </a:r>
            <a:r>
              <a:rPr lang="en-GB" dirty="0" err="1" smtClean="0"/>
              <a:t>cookie_date.getTime</a:t>
            </a:r>
            <a:r>
              <a:rPr lang="en-GB" dirty="0" smtClean="0"/>
              <a:t>()-1);</a:t>
            </a:r>
          </a:p>
          <a:p>
            <a:pPr>
              <a:buNone/>
            </a:pPr>
            <a:r>
              <a:rPr lang="en-GB" dirty="0" smtClean="0"/>
              <a:t>			</a:t>
            </a:r>
            <a:r>
              <a:rPr lang="en-GB" dirty="0" err="1" smtClean="0"/>
              <a:t>document.cookie</a:t>
            </a:r>
            <a:r>
              <a:rPr lang="en-GB" dirty="0" smtClean="0"/>
              <a:t> = </a:t>
            </a:r>
            <a:r>
              <a:rPr lang="en-GB" dirty="0" err="1" smtClean="0"/>
              <a:t>cookie_name</a:t>
            </a:r>
            <a:r>
              <a:rPr lang="en-GB" dirty="0" smtClean="0"/>
              <a:t> += "=; expires="</a:t>
            </a:r>
          </a:p>
          <a:p>
            <a:pPr>
              <a:buNone/>
            </a:pPr>
            <a:r>
              <a:rPr lang="en-GB" dirty="0" smtClean="0"/>
              <a:t>			+ </a:t>
            </a:r>
            <a:r>
              <a:rPr lang="en-GB" dirty="0" err="1" smtClean="0"/>
              <a:t>cookie_date.toGMTString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smtClean="0"/>
              <a:t>		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Cookie Library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great, open-source, tool is Bill </a:t>
            </a:r>
            <a:r>
              <a:rPr lang="en-US" dirty="0" err="1"/>
              <a:t>Dortch’s</a:t>
            </a:r>
            <a:r>
              <a:rPr lang="en-US" dirty="0"/>
              <a:t> Cookie Library, which contains a plethora of useful functions for dealing with cookies. </a:t>
            </a:r>
          </a:p>
          <a:p>
            <a:r>
              <a:rPr lang="en-US" dirty="0"/>
              <a:t>To use the functions, include the syntax on the next slide in your scripts 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Cookie?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cookie is a small text file that JavaScript can use to store customized information about a user.</a:t>
            </a:r>
          </a:p>
          <a:p>
            <a:r>
              <a:rPr lang="en-US" dirty="0"/>
              <a:t>There are two types of cookies:</a:t>
            </a:r>
          </a:p>
          <a:p>
            <a:pPr lvl="1"/>
            <a:r>
              <a:rPr lang="en-US" dirty="0"/>
              <a:t>Session Cookies </a:t>
            </a:r>
          </a:p>
          <a:p>
            <a:pPr lvl="1"/>
            <a:r>
              <a:rPr lang="en-US" dirty="0"/>
              <a:t>Persistent Cookies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the Cookie Library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100" b="1">
                <a:solidFill>
                  <a:schemeClr val="folHlink"/>
                </a:solidFill>
                <a:latin typeface="Lucida Console" pitchFamily="49" charset="0"/>
              </a:rPr>
              <a:t>&lt;script language=“JavaScript 2.1”</a:t>
            </a:r>
            <a:br>
              <a:rPr lang="en-US" sz="3100" b="1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sz="3100" b="1">
                <a:solidFill>
                  <a:schemeClr val="folHlink"/>
                </a:solidFill>
                <a:latin typeface="Lucida Console" pitchFamily="49" charset="0"/>
              </a:rPr>
              <a:t>		type = “text/javascript”</a:t>
            </a:r>
            <a:br>
              <a:rPr lang="en-US" sz="3100" b="1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sz="3100" b="1">
                <a:solidFill>
                  <a:schemeClr val="folHlink"/>
                </a:solidFill>
                <a:latin typeface="Lucida Console" pitchFamily="49" charset="0"/>
              </a:rPr>
              <a:t>		src = “cookieLibrary.js”&gt;</a:t>
            </a:r>
          </a:p>
          <a:p>
            <a:pPr>
              <a:buFontTx/>
              <a:buNone/>
            </a:pPr>
            <a:r>
              <a:rPr lang="en-US" sz="3100" b="1">
                <a:solidFill>
                  <a:schemeClr val="folHlink"/>
                </a:solidFill>
                <a:latin typeface="Lucida Console" pitchFamily="49" charset="0"/>
              </a:rPr>
              <a:t>&lt;/script&gt;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 and Get a Cookie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can call the </a:t>
            </a: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SetCookie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()</a:t>
            </a:r>
            <a:r>
              <a:rPr lang="en-US" dirty="0"/>
              <a:t> function from the Cookie Library using the following syntax:</a:t>
            </a:r>
            <a:br>
              <a:rPr lang="en-US" dirty="0"/>
            </a:b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SetCookie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(name, value 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			 [, expires]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			 [, path]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			 [, domain] 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			 [, secure</a:t>
            </a:r>
            <a:r>
              <a:rPr lang="en-US" b="1" dirty="0" smtClean="0">
                <a:solidFill>
                  <a:schemeClr val="folHlink"/>
                </a:solidFill>
                <a:latin typeface="Lucida Console" pitchFamily="49" charset="0"/>
              </a:rPr>
              <a:t>]);</a:t>
            </a:r>
          </a:p>
          <a:p>
            <a:pPr>
              <a:lnSpc>
                <a:spcPct val="90000"/>
              </a:lnSpc>
            </a:pPr>
            <a:endParaRPr lang="en-US" b="1" dirty="0" smtClean="0">
              <a:solidFill>
                <a:schemeClr val="folHlink"/>
              </a:solidFill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We can call the </a:t>
            </a:r>
            <a:r>
              <a:rPr lang="en-US" b="1" dirty="0" err="1" smtClean="0">
                <a:solidFill>
                  <a:schemeClr val="folHlink"/>
                </a:solidFill>
                <a:latin typeface="Lucida Console" pitchFamily="49" charset="0"/>
              </a:rPr>
              <a:t>GetCookie</a:t>
            </a:r>
            <a:r>
              <a:rPr lang="en-US" b="1" dirty="0" smtClean="0">
                <a:solidFill>
                  <a:schemeClr val="folHlink"/>
                </a:solidFill>
                <a:latin typeface="Lucida Console" pitchFamily="49" charset="0"/>
              </a:rPr>
              <a:t>()</a:t>
            </a:r>
            <a:r>
              <a:rPr lang="en-US" dirty="0" smtClean="0"/>
              <a:t> function from the Cookie Library using the following syntax: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folHlink"/>
                </a:solidFill>
                <a:latin typeface="Lucida Console" pitchFamily="49" charset="0"/>
              </a:rPr>
              <a:t>GetCookie</a:t>
            </a:r>
            <a:r>
              <a:rPr lang="en-US" b="1" dirty="0" smtClean="0">
                <a:solidFill>
                  <a:schemeClr val="folHlink"/>
                </a:solidFill>
                <a:latin typeface="Lucida Console" pitchFamily="49" charset="0"/>
              </a:rPr>
              <a:t>(</a:t>
            </a:r>
            <a:r>
              <a:rPr lang="en-US" b="1" dirty="0" err="1" smtClean="0">
                <a:solidFill>
                  <a:schemeClr val="folHlink"/>
                </a:solidFill>
                <a:latin typeface="Lucida Console" pitchFamily="49" charset="0"/>
              </a:rPr>
              <a:t>cookieName</a:t>
            </a:r>
            <a:r>
              <a:rPr lang="en-US" b="1" dirty="0" smtClean="0">
                <a:solidFill>
                  <a:schemeClr val="folHlink"/>
                </a:solidFill>
                <a:latin typeface="Lucida Console" pitchFamily="49" charset="0"/>
              </a:rPr>
              <a:t>);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or Modify a Cookie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call the </a:t>
            </a: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DeleteCookie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()</a:t>
            </a:r>
            <a:r>
              <a:rPr lang="en-US" dirty="0"/>
              <a:t> function from the Cookie Library using the following syntax:</a:t>
            </a:r>
            <a:br>
              <a:rPr lang="en-US" dirty="0"/>
            </a:br>
            <a:r>
              <a:rPr lang="en-US" b="1" dirty="0" err="1">
                <a:solidFill>
                  <a:schemeClr val="folHlink"/>
                </a:solidFill>
                <a:latin typeface="Lucida Console" pitchFamily="49" charset="0"/>
              </a:rPr>
              <a:t>DeleteCookie</a:t>
            </a: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(name, 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			 [, path] </a:t>
            </a:r>
            <a:b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</a:br>
            <a:r>
              <a:rPr lang="en-US" b="1" dirty="0">
                <a:solidFill>
                  <a:schemeClr val="folHlink"/>
                </a:solidFill>
                <a:latin typeface="Lucida Console" pitchFamily="49" charset="0"/>
              </a:rPr>
              <a:t>			 [, domain]);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call the </a:t>
            </a:r>
            <a:r>
              <a:rPr lang="en-US" b="1" dirty="0" err="1" smtClean="0">
                <a:solidFill>
                  <a:schemeClr val="folHlink"/>
                </a:solidFill>
                <a:latin typeface="Lucida Console" pitchFamily="49" charset="0"/>
              </a:rPr>
              <a:t>SetCookie</a:t>
            </a:r>
            <a:r>
              <a:rPr lang="en-US" b="1" dirty="0" smtClean="0">
                <a:solidFill>
                  <a:schemeClr val="folHlink"/>
                </a:solidFill>
                <a:latin typeface="Lucida Console" pitchFamily="49" charset="0"/>
              </a:rPr>
              <a:t>()</a:t>
            </a:r>
            <a:r>
              <a:rPr lang="en-US" dirty="0" smtClean="0"/>
              <a:t> function from the Cookie Library to modify a cookie, essentially overwriting the previous cookie.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Cookie Security and Privacy Issues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610600" cy="5181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Cookies are NOT viruses. They are not compiled pieces of code so they cannot be executed nor are they self-executing. </a:t>
            </a:r>
          </a:p>
          <a:p>
            <a:r>
              <a:rPr lang="en-GB" sz="2400" dirty="0" smtClean="0"/>
              <a:t>Accordingly, they cannot make copies of themselves and spread to other networks to execute and replicate again. </a:t>
            </a:r>
          </a:p>
          <a:p>
            <a:r>
              <a:rPr lang="en-GB" sz="2400" dirty="0" smtClean="0"/>
              <a:t>Since they cannot perform these functions, they fall outside the </a:t>
            </a:r>
            <a:r>
              <a:rPr lang="en-GB" sz="2400" i="1" dirty="0" smtClean="0"/>
              <a:t>standard virus definition</a:t>
            </a:r>
            <a:r>
              <a:rPr lang="en-GB" sz="2400" dirty="0" smtClean="0"/>
              <a:t>.</a:t>
            </a:r>
          </a:p>
          <a:p>
            <a:endParaRPr lang="en-GB" sz="2400" i="1" dirty="0" smtClean="0"/>
          </a:p>
          <a:p>
            <a:r>
              <a:rPr lang="en-GB" sz="2400" i="1" dirty="0" smtClean="0"/>
              <a:t>HOWEVER</a:t>
            </a:r>
            <a:r>
              <a:rPr lang="en-GB" sz="2400" dirty="0" smtClean="0"/>
              <a:t>, Cookies CAN be used for malicious purposes though. Since they store information about a user's browsing preferences and history, both on a specific site and browsing among several sites, cookies can be used to act as a form of </a:t>
            </a:r>
            <a:r>
              <a:rPr lang="en-GB" sz="2400" i="1" dirty="0" err="1" smtClean="0"/>
              <a:t>spyware</a:t>
            </a:r>
            <a:r>
              <a:rPr lang="en-GB" sz="2400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Cookie Security and Privacy Issues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610600" cy="518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As cookies are transmitted back and forth between a browser and website, if an attacker or unauthorized person gets in between the data transmission, the sensitive cookie information can be intercepted. </a:t>
            </a:r>
          </a:p>
          <a:p>
            <a:r>
              <a:rPr lang="en-GB" sz="2800" dirty="0" smtClean="0"/>
              <a:t>Although relatively rare, this can happen if the browser is connecting to the server using an unencrypted network like an non-secured </a:t>
            </a:r>
            <a:r>
              <a:rPr lang="en-GB" sz="2800" dirty="0" err="1" smtClean="0"/>
              <a:t>WiFi</a:t>
            </a:r>
            <a:r>
              <a:rPr lang="en-GB" sz="2800" dirty="0" smtClean="0"/>
              <a:t> channel</a:t>
            </a:r>
            <a:endParaRPr lang="en-GB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Session cookies are available to a browser so long as a browser session is active; once the browser closes, it loses all session cookies.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Browsers save persistent cookies to a user’s hard drive; the values of persistent cookies are available across multiple browser sessions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Cookies consist of a name, value, expiration date, path, domain and secure flag.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Open-source Cookie Library can be used to set, get, modify or delete a cookie.</a:t>
            </a:r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Cookies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browser stores session cookies in memory. </a:t>
            </a:r>
          </a:p>
          <a:p>
            <a:r>
              <a:rPr lang="en-US"/>
              <a:t>Once a browser session ends, browser loses the contents of a session cookie.</a:t>
            </a:r>
          </a:p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Cookies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Browsers store persistent cookies to a user’s hard drive.</a:t>
            </a:r>
          </a:p>
          <a:p>
            <a:r>
              <a:rPr lang="en-US"/>
              <a:t>We can use persistent cookies to customize information about a user that we can use when the user returns to a website at a later date.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 as Objects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JavaScript deals with cookies as objects. </a:t>
            </a:r>
          </a:p>
          <a:p>
            <a:r>
              <a:rPr lang="en-US" sz="3200" dirty="0"/>
              <a:t>Specifically, JavaScript works with cookies using the </a:t>
            </a:r>
            <a:r>
              <a:rPr lang="en-US" sz="3200" dirty="0" err="1">
                <a:solidFill>
                  <a:srgbClr val="FF0000"/>
                </a:solidFill>
              </a:rPr>
              <a:t>document.cookie</a:t>
            </a:r>
            <a:r>
              <a:rPr lang="en-US" sz="3200" dirty="0"/>
              <a:t> attribute.</a:t>
            </a:r>
          </a:p>
          <a:p>
            <a:r>
              <a:rPr lang="en-US" sz="3200" dirty="0"/>
              <a:t>We can read information from cookies by examining the </a:t>
            </a:r>
            <a:r>
              <a:rPr lang="en-US" sz="3200" dirty="0" err="1">
                <a:solidFill>
                  <a:srgbClr val="FF0000"/>
                </a:solidFill>
              </a:rPr>
              <a:t>document.cookie</a:t>
            </a:r>
            <a:r>
              <a:rPr lang="en-US" sz="3200" dirty="0"/>
              <a:t> object.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- Storing </a:t>
            </a:r>
            <a:r>
              <a:rPr lang="en-US" dirty="0"/>
              <a:t>Preferences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popular use of cookies is to store visitor preferences, such as background color and login information.</a:t>
            </a:r>
          </a:p>
          <a:p>
            <a:r>
              <a:rPr lang="en-US" dirty="0"/>
              <a:t>When a Web page retrieves information from a cookie, the page can act on that information by changing the page appearance to suit the expressed preferences of the visitor.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- Shopping </a:t>
            </a:r>
            <a:r>
              <a:rPr lang="en-US" dirty="0"/>
              <a:t>with Cookies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popular use of cookies is to retain selected items as visitors move through the pages of an online shopping cart. </a:t>
            </a:r>
          </a:p>
          <a:p>
            <a:r>
              <a:rPr lang="en-US" dirty="0"/>
              <a:t>The shopping cart technique can also be adapted to delivering surveys or tests online.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Parts of a Cookie Object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folHlink"/>
                </a:solidFill>
                <a:latin typeface="Lucida Console" pitchFamily="49" charset="0"/>
              </a:rPr>
              <a:t>name</a:t>
            </a:r>
            <a:r>
              <a:rPr lang="en-US" sz="3200" dirty="0"/>
              <a:t> – An identifier by which we reference a particular cookie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b="1" dirty="0">
                <a:solidFill>
                  <a:schemeClr val="folHlink"/>
                </a:solidFill>
                <a:latin typeface="Lucida Console" pitchFamily="49" charset="0"/>
              </a:rPr>
              <a:t>value</a:t>
            </a:r>
            <a:r>
              <a:rPr lang="en-US" sz="3200" dirty="0"/>
              <a:t> – The information we wish to save, in reference to a particular cookie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b="1" dirty="0">
                <a:solidFill>
                  <a:schemeClr val="folHlink"/>
                </a:solidFill>
                <a:latin typeface="Lucida Console" pitchFamily="49" charset="0"/>
              </a:rPr>
              <a:t>expires</a:t>
            </a:r>
            <a:r>
              <a:rPr lang="en-US" sz="3200" dirty="0"/>
              <a:t> – A GMT-formatted date specifying the date (in milliseconds) when a cookie will expire.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Parts of a Cookie Object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folHlink"/>
                </a:solidFill>
                <a:latin typeface="Lucida Console" pitchFamily="49" charset="0"/>
              </a:rPr>
              <a:t>path</a:t>
            </a:r>
            <a:r>
              <a:rPr lang="en-US" sz="2800" dirty="0"/>
              <a:t> – Specifies the path of the web server in which the cookie is valid. By default, set to the path of the page that set the cookie. However, commonly specified to </a:t>
            </a:r>
            <a:r>
              <a:rPr lang="en-US" sz="2800" dirty="0">
                <a:solidFill>
                  <a:schemeClr val="folHlink"/>
                </a:solidFill>
              </a:rPr>
              <a:t>/</a:t>
            </a:r>
            <a:r>
              <a:rPr lang="en-US" sz="2800" dirty="0"/>
              <a:t>, the root directory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folHlink"/>
                </a:solidFill>
                <a:latin typeface="Lucida Console" pitchFamily="49" charset="0"/>
              </a:rPr>
              <a:t>domain</a:t>
            </a:r>
            <a:r>
              <a:rPr lang="en-US" sz="2800" dirty="0"/>
              <a:t> – Specifies the domain for which the cookie is valid. Set, by default, only to the full domain of a page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chemeClr val="folHlink"/>
                </a:solidFill>
                <a:latin typeface="Lucida Console" pitchFamily="49" charset="0"/>
              </a:rPr>
              <a:t>secure</a:t>
            </a:r>
            <a:r>
              <a:rPr lang="en-US" sz="2800" dirty="0"/>
              <a:t> – Specifies that a web browser needs a secure HTTP connection to access a cookie.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n341TapingTemplate</Template>
  <TotalTime>4875</TotalTime>
  <Words>853</Words>
  <Application>Microsoft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1_Equity</vt:lpstr>
      <vt:lpstr>Working with Cookies</vt:lpstr>
      <vt:lpstr>What is a Cookie?</vt:lpstr>
      <vt:lpstr>Session Cookies</vt:lpstr>
      <vt:lpstr>Persistent Cookies</vt:lpstr>
      <vt:lpstr>Cookies as Objects</vt:lpstr>
      <vt:lpstr>Usage - Storing Preferences</vt:lpstr>
      <vt:lpstr>Usage - Shopping with Cookies</vt:lpstr>
      <vt:lpstr>Parts of a Cookie Object</vt:lpstr>
      <vt:lpstr>Parts of a Cookie Object</vt:lpstr>
      <vt:lpstr>Cookie Limitations</vt:lpstr>
      <vt:lpstr>Creating Cookies</vt:lpstr>
      <vt:lpstr>Setting a Cookie – General Form</vt:lpstr>
      <vt:lpstr>Example</vt:lpstr>
      <vt:lpstr>Example</vt:lpstr>
      <vt:lpstr>Update Cookies </vt:lpstr>
      <vt:lpstr>Retrieving Stored Cookies</vt:lpstr>
      <vt:lpstr>Retrieving Stored Cookies</vt:lpstr>
      <vt:lpstr>Deleting Cookies</vt:lpstr>
      <vt:lpstr>Using the Cookie Library</vt:lpstr>
      <vt:lpstr>Including the Cookie Library</vt:lpstr>
      <vt:lpstr>Set  and Get a Cookie</vt:lpstr>
      <vt:lpstr>Delete or Modify a Cookie</vt:lpstr>
      <vt:lpstr>Cookie Security and Privacy Issues</vt:lpstr>
      <vt:lpstr>Cookie Security and Privacy Issues</vt:lpstr>
      <vt:lpstr>Summary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Cookies</dc:title>
  <dc:creator>Bob &amp; Anna Molnar</dc:creator>
  <cp:lastModifiedBy>naima</cp:lastModifiedBy>
  <cp:revision>24</cp:revision>
  <cp:lastPrinted>1601-01-01T00:00:00Z</cp:lastPrinted>
  <dcterms:created xsi:type="dcterms:W3CDTF">2005-11-25T22:15:20Z</dcterms:created>
  <dcterms:modified xsi:type="dcterms:W3CDTF">2013-10-24T04:09:22Z</dcterms:modified>
</cp:coreProperties>
</file>