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sldIdLst>
    <p:sldId id="256" r:id="rId2"/>
    <p:sldId id="259" r:id="rId3"/>
    <p:sldId id="312" r:id="rId4"/>
    <p:sldId id="315" r:id="rId5"/>
    <p:sldId id="286" r:id="rId6"/>
    <p:sldId id="324" r:id="rId7"/>
    <p:sldId id="287" r:id="rId8"/>
    <p:sldId id="266" r:id="rId9"/>
    <p:sldId id="288" r:id="rId10"/>
    <p:sldId id="326" r:id="rId11"/>
    <p:sldId id="327" r:id="rId12"/>
    <p:sldId id="328" r:id="rId13"/>
    <p:sldId id="325" r:id="rId14"/>
    <p:sldId id="329" r:id="rId15"/>
    <p:sldId id="330" r:id="rId16"/>
    <p:sldId id="331" r:id="rId17"/>
    <p:sldId id="332" r:id="rId18"/>
    <p:sldId id="289" r:id="rId19"/>
    <p:sldId id="290" r:id="rId20"/>
    <p:sldId id="292" r:id="rId21"/>
    <p:sldId id="344" r:id="rId22"/>
    <p:sldId id="293" r:id="rId23"/>
    <p:sldId id="295" r:id="rId24"/>
    <p:sldId id="314" r:id="rId25"/>
    <p:sldId id="298" r:id="rId26"/>
    <p:sldId id="299" r:id="rId27"/>
    <p:sldId id="345" r:id="rId28"/>
    <p:sldId id="300" r:id="rId29"/>
    <p:sldId id="316" r:id="rId30"/>
    <p:sldId id="317" r:id="rId31"/>
    <p:sldId id="318" r:id="rId32"/>
    <p:sldId id="302" r:id="rId33"/>
    <p:sldId id="346" r:id="rId34"/>
    <p:sldId id="347" r:id="rId35"/>
    <p:sldId id="348" r:id="rId36"/>
    <p:sldId id="349" r:id="rId37"/>
    <p:sldId id="350" r:id="rId38"/>
    <p:sldId id="351" r:id="rId39"/>
    <p:sldId id="321" r:id="rId40"/>
    <p:sldId id="333" r:id="rId41"/>
    <p:sldId id="334" r:id="rId42"/>
    <p:sldId id="335" r:id="rId43"/>
    <p:sldId id="336" r:id="rId44"/>
    <p:sldId id="337" r:id="rId45"/>
    <p:sldId id="338" r:id="rId46"/>
    <p:sldId id="319" r:id="rId47"/>
    <p:sldId id="339" r:id="rId48"/>
    <p:sldId id="340" r:id="rId49"/>
    <p:sldId id="341" r:id="rId50"/>
    <p:sldId id="342" r:id="rId51"/>
    <p:sldId id="343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3898" autoAdjust="0"/>
  </p:normalViewPr>
  <p:slideViewPr>
    <p:cSldViewPr>
      <p:cViewPr>
        <p:scale>
          <a:sx n="80" d="100"/>
          <a:sy n="80" d="100"/>
        </p:scale>
        <p:origin x="-7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7D05-BE82-4CB0-8D58-B9994A4C9995}" type="datetimeFigureOut">
              <a:rPr lang="en-US" smtClean="0"/>
              <a:pPr/>
              <a:t>11/4/2013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EEE7-9FCD-4E61-A874-F678D2F5F41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E254A-F129-4F34-8FE1-98D268AB5A89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1F944-41B4-405C-A0B7-BACF885D7369}" type="slidenum">
              <a:rPr lang="en-GB"/>
              <a:pPr/>
              <a:t>39</a:t>
            </a:fld>
            <a:endParaRPr lang="en-GB"/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115" y="4343400"/>
            <a:ext cx="5485772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826BA-CEA6-442A-9E92-E99AD2BD974D}" type="slidenum">
              <a:rPr lang="en-GB"/>
              <a:pPr/>
              <a:t>46</a:t>
            </a:fld>
            <a:endParaRPr lang="en-GB"/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115" y="4343400"/>
            <a:ext cx="5485772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0878D-3E21-4B27-8E58-CA1650A127FD}" type="slidenum">
              <a:rPr lang="en-GB"/>
              <a:pPr/>
              <a:t>29</a:t>
            </a:fld>
            <a:endParaRPr lang="en-GB"/>
          </a:p>
        </p:txBody>
      </p:sp>
      <p:sp>
        <p:nvSpPr>
          <p:cNvPr id="3993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115" y="4343400"/>
            <a:ext cx="5485772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422AA-53F0-47C6-B624-5E3BD822DC0A}" type="slidenum">
              <a:rPr lang="en-GB"/>
              <a:pPr/>
              <a:t>30</a:t>
            </a:fld>
            <a:endParaRPr lang="en-GB"/>
          </a:p>
        </p:txBody>
      </p:sp>
      <p:sp>
        <p:nvSpPr>
          <p:cNvPr id="4198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115" y="4343400"/>
            <a:ext cx="5485772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D01D8-D92A-4BF8-939C-C2B9DB90F8BE}" type="slidenum">
              <a:rPr lang="en-GB"/>
              <a:pPr/>
              <a:t>31</a:t>
            </a:fld>
            <a:endParaRPr lang="en-GB"/>
          </a:p>
        </p:txBody>
      </p:sp>
      <p:sp>
        <p:nvSpPr>
          <p:cNvPr id="4403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115" y="4343400"/>
            <a:ext cx="5485772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C382D4-AC1C-4BFF-954B-7EF43565D2CA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AC382D4-AC1C-4BFF-954B-7EF43565D2CA}" type="slidenum">
              <a:rPr lang="en-GB" smtClean="0"/>
              <a:pPr/>
              <a:t>34</a:t>
            </a:fld>
            <a:endParaRPr lang="en-GB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A36C03-791A-4516-BC56-4D3A7B7B8920}" type="slidenum">
              <a:rPr lang="en-GB" smtClean="0"/>
              <a:pPr/>
              <a:t>35</a:t>
            </a:fld>
            <a:endParaRPr lang="en-GB" smtClean="0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CCC1BF-2482-4AB8-9476-5737D937BBF5}" type="slidenum">
              <a:rPr lang="en-GB" smtClean="0"/>
              <a:pPr/>
              <a:t>36</a:t>
            </a:fld>
            <a:endParaRPr lang="en-GB" smtClean="0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BB4B856-B89C-4701-A95A-BAC70D7041E4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81" y="4343230"/>
            <a:ext cx="5028239" cy="411513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B3F068-042B-487F-A366-B71B270BE783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4DD-9349-41D5-9ABA-03A7B3098C5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BBA-24D9-4760-B838-67E4A6489A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624388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A0326E-5DE0-4F3D-AA16-DAC530A3EEB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D29E-B7A3-49CF-B431-2BCCAF033C67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E8A-3B24-43D2-A998-57F2B2886FDD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44F2-345C-485C-840E-1F9EFCD567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87D50-3457-4E9D-8A7F-0A130048B33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5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2450" y="76200"/>
            <a:ext cx="9036000" cy="1143000"/>
          </a:xfrm>
          <a:prstGeom prst="roundRect">
            <a:avLst>
              <a:gd name="adj" fmla="val 343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212600-C682-43F7-9A9C-D2AC1F4E28A0}" type="slidenum">
              <a:rPr lang="ar-SA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function.array.php" TargetMode="External"/><Relationship Id="rId2" Type="http://schemas.openxmlformats.org/officeDocument/2006/relationships/hyperlink" Target="http://www.php.net/manual/en/language.types.array.ph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language.types.object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language.types.resource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language.types.null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Primitive data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Double</a:t>
            </a:r>
          </a:p>
          <a:p>
            <a:pPr>
              <a:buNone/>
            </a:pPr>
            <a:r>
              <a:rPr lang="en-GB" sz="2400" dirty="0" smtClean="0"/>
              <a:t> Corresponds to double type of C++. Any number that has a decimal or exponent form with e or E are legal doubles 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	&lt;?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	$a = 1.234; </a:t>
            </a:r>
            <a:br>
              <a:rPr lang="en-GB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	$b = 1.2e3; </a:t>
            </a:r>
            <a:br>
              <a:rPr lang="en-GB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	$c = 7E-10;</a:t>
            </a:r>
            <a:br>
              <a:rPr lang="en-GB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	?&gt;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Primitive data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String</a:t>
            </a:r>
          </a:p>
          <a:p>
            <a:pPr>
              <a:buNone/>
            </a:pPr>
            <a:r>
              <a:rPr lang="en-GB" sz="2000" dirty="0" smtClean="0"/>
              <a:t>	There is no char data type in PHP. </a:t>
            </a:r>
          </a:p>
          <a:p>
            <a:pPr>
              <a:buNone/>
            </a:pPr>
            <a:r>
              <a:rPr lang="en-GB" sz="2000" dirty="0" smtClean="0"/>
              <a:t>	A single letter is a string of length 1. String literals can be either in single quotes 'text' or double quotes “text”.</a:t>
            </a:r>
          </a:p>
          <a:p>
            <a:pPr lvl="2">
              <a:buNone/>
            </a:pPr>
            <a:endParaRPr lang="en-GB" sz="2400" dirty="0" smtClean="0"/>
          </a:p>
          <a:p>
            <a:pPr lvl="2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$juice = "apple";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echo "He drank some $juice 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juice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.” 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pPr lvl="2"/>
            <a:endParaRPr lang="en-GB" sz="32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Primitive data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 smtClean="0"/>
              <a:t>Boolean</a:t>
            </a:r>
          </a:p>
          <a:p>
            <a:pPr>
              <a:buNone/>
            </a:pPr>
            <a:r>
              <a:rPr lang="en-GB" sz="1800" dirty="0" smtClean="0"/>
              <a:t>	Only possible values are TRUE and FALSE which are case sensitive. Integer value of 0 is coerced to false and all other values are coerced to TRUE.</a:t>
            </a:r>
          </a:p>
          <a:p>
            <a:pPr>
              <a:buNone/>
            </a:pPr>
            <a:endParaRPr lang="en-GB" sz="1800" dirty="0" smtClean="0"/>
          </a:p>
          <a:p>
            <a:pPr marL="623888" lvl="5">
              <a:buNone/>
            </a:pPr>
            <a:r>
              <a:rPr lang="en-US" sz="3200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= True; // assign the value TRUE to 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Primitive data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Two compound types</a:t>
            </a:r>
          </a:p>
          <a:p>
            <a:pPr lvl="1"/>
            <a:r>
              <a:rPr lang="en-GB" sz="2000" dirty="0" smtClean="0"/>
              <a:t>Array and </a:t>
            </a:r>
          </a:p>
          <a:p>
            <a:pPr lvl="1"/>
            <a:r>
              <a:rPr lang="en-GB" sz="2000" dirty="0" smtClean="0"/>
              <a:t>Object</a:t>
            </a:r>
          </a:p>
          <a:p>
            <a:pPr lvl="2"/>
            <a:endParaRPr lang="en-GB" sz="2400" dirty="0" smtClean="0"/>
          </a:p>
          <a:p>
            <a:r>
              <a:rPr lang="en-GB" sz="2400" dirty="0" smtClean="0"/>
              <a:t>Two special types – </a:t>
            </a:r>
          </a:p>
          <a:p>
            <a:pPr lvl="1"/>
            <a:r>
              <a:rPr lang="en-GB" sz="2000" dirty="0" smtClean="0"/>
              <a:t>Resource</a:t>
            </a:r>
          </a:p>
          <a:p>
            <a:pPr lvl="1"/>
            <a:r>
              <a:rPr lang="en-GB" sz="2000" dirty="0" smtClean="0"/>
              <a:t> Null</a:t>
            </a:r>
          </a:p>
          <a:p>
            <a:endParaRPr lang="en-GB" sz="2400" dirty="0" smtClean="0"/>
          </a:p>
          <a:p>
            <a:r>
              <a:rPr lang="en-US" sz="2400" dirty="0" smtClean="0"/>
              <a:t>In PHP, type of a variable is not defined before using it and type is determined by the PHP interpreter based on the context. </a:t>
            </a:r>
          </a:p>
          <a:p>
            <a:endParaRPr lang="en-GB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hlinkClick r:id="rId2"/>
              </a:rPr>
              <a:t>array</a:t>
            </a:r>
            <a:r>
              <a:rPr lang="en-US" dirty="0" smtClean="0"/>
              <a:t> can be created using the </a:t>
            </a:r>
            <a:r>
              <a:rPr lang="en-US" dirty="0" smtClean="0">
                <a:hlinkClick r:id="rId3"/>
              </a:rPr>
              <a:t>array()</a:t>
            </a:r>
            <a:r>
              <a:rPr lang="en-US" dirty="0" smtClean="0"/>
              <a:t> language construct. It takes any number of comma-separated </a:t>
            </a:r>
            <a:r>
              <a:rPr lang="en-US" i="1" dirty="0" smtClean="0"/>
              <a:t>key =&gt; value</a:t>
            </a:r>
            <a:r>
              <a:rPr lang="en-US" dirty="0" smtClean="0"/>
              <a:t> pairs as arguments.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$array = array(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	"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" =&gt; "bar",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	"bar" =&gt; "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// as of PHP 5.4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$array = [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"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" =&gt; "bar",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    "bar" =&gt; "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new </a:t>
            </a:r>
            <a:r>
              <a:rPr lang="en-US" dirty="0" smtClean="0">
                <a:hlinkClick r:id="rId2"/>
              </a:rPr>
              <a:t>object</a:t>
            </a:r>
            <a:r>
              <a:rPr lang="en-US" dirty="0" smtClean="0"/>
              <a:t>, use the </a:t>
            </a:r>
            <a:r>
              <a:rPr lang="en-US" i="1" dirty="0" smtClean="0"/>
              <a:t>new</a:t>
            </a:r>
            <a:r>
              <a:rPr lang="en-US" dirty="0" smtClean="0"/>
              <a:t> statement to instantiate a class: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function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do_foo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    echo "Doing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."; 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$bar = new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$bar-&gt;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do_foo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hlinkClick r:id="rId2"/>
              </a:rPr>
              <a:t>resource</a:t>
            </a:r>
            <a:r>
              <a:rPr lang="en-US" dirty="0" smtClean="0"/>
              <a:t> is a special variable, holding a reference to an external resource. Resources are created and used by special functions.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Resource</a:t>
            </a:r>
            <a:r>
              <a:rPr lang="en-US" dirty="0" smtClean="0"/>
              <a:t> variables hold special handlers to opened files, database connections, image canvas areas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NULL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special </a:t>
            </a:r>
            <a:r>
              <a:rPr lang="en-US" sz="2400" b="1" dirty="0" smtClean="0"/>
              <a:t>NULL</a:t>
            </a:r>
            <a:r>
              <a:rPr lang="en-US" sz="2400" dirty="0" smtClean="0"/>
              <a:t> value represents a variable with no value. </a:t>
            </a:r>
            <a:r>
              <a:rPr lang="en-US" sz="2400" b="1" dirty="0" smtClean="0"/>
              <a:t>NULL</a:t>
            </a:r>
            <a:r>
              <a:rPr lang="en-US" sz="2400" dirty="0" smtClean="0"/>
              <a:t> is the only possible value of type </a:t>
            </a:r>
            <a:r>
              <a:rPr lang="en-US" sz="2400" dirty="0" smtClean="0">
                <a:hlinkClick r:id="rId2"/>
              </a:rPr>
              <a:t>null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A variable is considered to be </a:t>
            </a:r>
            <a:r>
              <a:rPr lang="en-US" sz="2400" dirty="0" smtClean="0">
                <a:hlinkClick r:id="rId2"/>
              </a:rPr>
              <a:t>null</a:t>
            </a:r>
            <a:r>
              <a:rPr lang="en-US" sz="2400" dirty="0" smtClean="0"/>
              <a:t> if: </a:t>
            </a:r>
          </a:p>
          <a:p>
            <a:pPr lvl="2"/>
            <a:r>
              <a:rPr lang="en-US" dirty="0" smtClean="0"/>
              <a:t>It has been assigned the constant </a:t>
            </a:r>
            <a:r>
              <a:rPr lang="en-US" b="1" dirty="0" smtClean="0"/>
              <a:t>NULL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It has not been set to any value yet. </a:t>
            </a:r>
          </a:p>
          <a:p>
            <a:pPr lvl="2"/>
            <a:endParaRPr lang="en-US" dirty="0" smtClean="0"/>
          </a:p>
          <a:p>
            <a:pPr lvl="4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"";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empty($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is true.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is false.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is false.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Primitive Data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Integers – Correspond to long </a:t>
            </a:r>
            <a:r>
              <a:rPr lang="en-GB" dirty="0" err="1" smtClean="0"/>
              <a:t>int</a:t>
            </a:r>
            <a:r>
              <a:rPr lang="en-GB" dirty="0" smtClean="0"/>
              <a:t> type of C++. In most machines not fewer than 10 digits.</a:t>
            </a:r>
          </a:p>
          <a:p>
            <a:endParaRPr lang="en-GB" dirty="0" smtClean="0"/>
          </a:p>
          <a:p>
            <a:r>
              <a:rPr lang="en-GB" dirty="0" smtClean="0"/>
              <a:t>Doubles – Corresponds to double type of C++. Any number that has a decimal or exponent form with e or E are legal doubles.</a:t>
            </a:r>
          </a:p>
          <a:p>
            <a:endParaRPr lang="en-GB" dirty="0" smtClean="0"/>
          </a:p>
          <a:p>
            <a:r>
              <a:rPr lang="en-GB" dirty="0" smtClean="0"/>
              <a:t>String – There is no char data type in PHP. A single letter is a string of length 1. String literals can be either in single quotes 'text' or double quotes “text”. We will discuss the difference later</a:t>
            </a:r>
          </a:p>
          <a:p>
            <a:endParaRPr lang="en-GB" dirty="0" smtClean="0"/>
          </a:p>
          <a:p>
            <a:r>
              <a:rPr lang="en-GB" dirty="0" smtClean="0"/>
              <a:t>Boolean – Only possible values are TRUE and FALSE which are case sensitive. Integer value of 0 is coerced to false and all other values are coerced to TRUE.</a:t>
            </a:r>
            <a:endParaRPr lang="en-GB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Variables are not declared</a:t>
            </a:r>
          </a:p>
          <a:p>
            <a:r>
              <a:rPr lang="en-GB" dirty="0" smtClean="0"/>
              <a:t>They are dynamically typed</a:t>
            </a:r>
          </a:p>
          <a:p>
            <a:r>
              <a:rPr lang="en-GB" dirty="0" smtClean="0"/>
              <a:t>No type declaration is possible</a:t>
            </a:r>
          </a:p>
          <a:p>
            <a:r>
              <a:rPr lang="en-GB" dirty="0" smtClean="0"/>
              <a:t>Unassigned variables are also called unbounded variables and have type NULL</a:t>
            </a:r>
          </a:p>
          <a:p>
            <a:r>
              <a:rPr lang="en-GB" dirty="0" smtClean="0"/>
              <a:t>All variable names begin with a $ followed by letters digits or underscores</a:t>
            </a:r>
          </a:p>
          <a:p>
            <a:r>
              <a:rPr lang="en-GB" dirty="0" smtClean="0"/>
              <a:t>Variable names are case sensitive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PHP?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Server-side scripting language</a:t>
            </a:r>
          </a:p>
          <a:p>
            <a:r>
              <a:rPr lang="en-GB" dirty="0" smtClean="0"/>
              <a:t>An interpreted language like JavaScript</a:t>
            </a:r>
          </a:p>
          <a:p>
            <a:r>
              <a:rPr lang="en-GB" dirty="0" smtClean="0"/>
              <a:t>Developed by </a:t>
            </a:r>
            <a:r>
              <a:rPr lang="en-GB" dirty="0" err="1" smtClean="0"/>
              <a:t>Rasmus</a:t>
            </a:r>
            <a:r>
              <a:rPr lang="en-GB" dirty="0" smtClean="0"/>
              <a:t> </a:t>
            </a:r>
            <a:r>
              <a:rPr lang="en-GB" dirty="0" err="1" smtClean="0"/>
              <a:t>Lerdorfin</a:t>
            </a:r>
            <a:r>
              <a:rPr lang="en-GB" dirty="0" smtClean="0"/>
              <a:t> 1994</a:t>
            </a:r>
          </a:p>
          <a:p>
            <a:r>
              <a:rPr lang="en-GB" dirty="0" smtClean="0"/>
              <a:t>Open source</a:t>
            </a:r>
          </a:p>
          <a:p>
            <a:r>
              <a:rPr lang="en-GB" dirty="0" smtClean="0"/>
              <a:t>Most web servers have PHP processors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PHP 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PHP has usual C++ collection of operators</a:t>
            </a:r>
          </a:p>
          <a:p>
            <a:r>
              <a:rPr lang="en-GB" dirty="0" smtClean="0"/>
              <a:t>+, - , * , / , % , ++, --</a:t>
            </a:r>
          </a:p>
          <a:p>
            <a:r>
              <a:rPr lang="en-GB" dirty="0" smtClean="0"/>
              <a:t>+,-,* : If either operand is a double the result is a double. If both are integers then integer is produced.</a:t>
            </a:r>
          </a:p>
          <a:p>
            <a:r>
              <a:rPr lang="en-GB" dirty="0" smtClean="0"/>
              <a:t>/ (Division) : If the result is not an integer the result is returned as a double.</a:t>
            </a:r>
          </a:p>
          <a:p>
            <a:r>
              <a:rPr lang="en-GB" dirty="0" smtClean="0"/>
              <a:t>%  (Modulus): If both are not integers they are coerced to integers.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Useful Predefined Math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9144000" cy="5029200"/>
          </a:xfrm>
        </p:spPr>
        <p:txBody>
          <a:bodyPr lIns="72000" rIns="0">
            <a:normAutofit/>
          </a:bodyPr>
          <a:lstStyle/>
          <a:p>
            <a:r>
              <a:rPr lang="en-GB" sz="2200" dirty="0" err="1" smtClean="0"/>
              <a:t>mt_rand</a:t>
            </a:r>
            <a:r>
              <a:rPr lang="en-GB" sz="2200" dirty="0" smtClean="0"/>
              <a:t>(</a:t>
            </a:r>
            <a:r>
              <a:rPr lang="en-GB" sz="2200" dirty="0" err="1" smtClean="0"/>
              <a:t>x,y</a:t>
            </a:r>
            <a:r>
              <a:rPr lang="en-GB" sz="2200" dirty="0" smtClean="0"/>
              <a:t>) - </a:t>
            </a:r>
            <a:r>
              <a:rPr lang="en-GB" sz="2200" dirty="0" smtClean="0">
                <a:solidFill>
                  <a:schemeClr val="accent1"/>
                </a:solidFill>
              </a:rPr>
              <a:t>Arguments</a:t>
            </a:r>
            <a:r>
              <a:rPr lang="en-GB" sz="2200" dirty="0" smtClean="0"/>
              <a:t>: Two numbers, </a:t>
            </a:r>
            <a:r>
              <a:rPr lang="en-GB" sz="2200" dirty="0" smtClean="0">
                <a:solidFill>
                  <a:schemeClr val="accent1"/>
                </a:solidFill>
              </a:rPr>
              <a:t>returns</a:t>
            </a:r>
            <a:r>
              <a:rPr lang="en-GB" sz="2200" dirty="0" smtClean="0"/>
              <a:t> random integer in the range (</a:t>
            </a:r>
            <a:r>
              <a:rPr lang="en-GB" sz="2200" dirty="0" err="1" smtClean="0"/>
              <a:t>x,y</a:t>
            </a:r>
            <a:r>
              <a:rPr lang="en-GB" sz="2200" dirty="0" smtClean="0"/>
              <a:t>)</a:t>
            </a:r>
          </a:p>
          <a:p>
            <a:pPr lvl="1"/>
            <a:r>
              <a:rPr lang="en-GB" sz="2000" dirty="0" err="1" smtClean="0"/>
              <a:t>mt_rand</a:t>
            </a:r>
            <a:r>
              <a:rPr lang="en-GB" sz="2000" dirty="0" smtClean="0"/>
              <a:t>(3,8) </a:t>
            </a:r>
            <a:r>
              <a:rPr lang="en-GB" sz="2000" dirty="0" smtClean="0">
                <a:sym typeface="Wingdings" pitchFamily="2" charset="2"/>
              </a:rPr>
              <a:t> 4</a:t>
            </a:r>
            <a:endParaRPr lang="en-GB" sz="2000" dirty="0" smtClean="0"/>
          </a:p>
          <a:p>
            <a:endParaRPr lang="en-GB" sz="2200" dirty="0" smtClean="0"/>
          </a:p>
          <a:p>
            <a:r>
              <a:rPr lang="en-GB" sz="2200" dirty="0" smtClean="0"/>
              <a:t>abs(x) - 	</a:t>
            </a:r>
            <a:r>
              <a:rPr lang="en-GB" sz="2200" dirty="0" smtClean="0">
                <a:solidFill>
                  <a:schemeClr val="accent1"/>
                </a:solidFill>
              </a:rPr>
              <a:t>Argument</a:t>
            </a:r>
            <a:r>
              <a:rPr lang="en-GB" sz="2200" dirty="0" smtClean="0"/>
              <a:t>: Number, 	</a:t>
            </a:r>
            <a:r>
              <a:rPr lang="en-GB" sz="2200" dirty="0" smtClean="0">
                <a:solidFill>
                  <a:schemeClr val="accent1"/>
                </a:solidFill>
              </a:rPr>
              <a:t>returns</a:t>
            </a:r>
            <a:r>
              <a:rPr lang="en-GB" sz="2200" dirty="0" smtClean="0"/>
              <a:t> absolute value of the parameter</a:t>
            </a:r>
          </a:p>
          <a:p>
            <a:pPr lvl="1"/>
            <a:r>
              <a:rPr lang="en-GB" sz="2000" dirty="0" smtClean="0"/>
              <a:t>abs(-34) </a:t>
            </a:r>
            <a:r>
              <a:rPr lang="en-GB" sz="2000" dirty="0" smtClean="0">
                <a:sym typeface="Wingdings" pitchFamily="2" charset="2"/>
              </a:rPr>
              <a:t> 34</a:t>
            </a:r>
            <a:endParaRPr lang="en-GB" sz="2000" dirty="0" smtClean="0"/>
          </a:p>
          <a:p>
            <a:endParaRPr lang="en-GB" sz="2200" dirty="0" smtClean="0"/>
          </a:p>
          <a:p>
            <a:r>
              <a:rPr lang="en-GB" sz="2200" dirty="0" smtClean="0"/>
              <a:t>min(</a:t>
            </a:r>
            <a:r>
              <a:rPr lang="en-GB" sz="2200" dirty="0" err="1" smtClean="0"/>
              <a:t>x,y</a:t>
            </a:r>
            <a:r>
              <a:rPr lang="en-GB" sz="2200" dirty="0" smtClean="0"/>
              <a:t>) - 	</a:t>
            </a:r>
            <a:r>
              <a:rPr lang="en-GB" sz="2200" dirty="0" smtClean="0">
                <a:solidFill>
                  <a:schemeClr val="accent1"/>
                </a:solidFill>
              </a:rPr>
              <a:t>Argument</a:t>
            </a:r>
            <a:r>
              <a:rPr lang="en-GB" sz="2200" dirty="0" smtClean="0"/>
              <a:t>: Two numbers, 	</a:t>
            </a:r>
            <a:r>
              <a:rPr lang="en-GB" sz="2200" dirty="0" smtClean="0">
                <a:solidFill>
                  <a:schemeClr val="accent1"/>
                </a:solidFill>
              </a:rPr>
              <a:t>returns</a:t>
            </a:r>
            <a:r>
              <a:rPr lang="en-GB" sz="2200" dirty="0" smtClean="0"/>
              <a:t> smallest</a:t>
            </a:r>
          </a:p>
          <a:p>
            <a:pPr lvl="1"/>
            <a:r>
              <a:rPr lang="en-GB" sz="2000" dirty="0" smtClean="0"/>
              <a:t>min(3, 98) </a:t>
            </a:r>
            <a:r>
              <a:rPr lang="en-GB" sz="2000" dirty="0" smtClean="0">
                <a:sym typeface="Wingdings" pitchFamily="2" charset="2"/>
              </a:rPr>
              <a:t> 3</a:t>
            </a:r>
            <a:endParaRPr lang="en-GB" sz="2000" dirty="0" smtClean="0"/>
          </a:p>
          <a:p>
            <a:endParaRPr lang="en-GB" sz="2200" dirty="0" smtClean="0"/>
          </a:p>
          <a:p>
            <a:r>
              <a:rPr lang="en-GB" sz="2200" dirty="0" smtClean="0"/>
              <a:t>max(</a:t>
            </a:r>
            <a:r>
              <a:rPr lang="en-GB" sz="2200" dirty="0" err="1" smtClean="0"/>
              <a:t>x,y</a:t>
            </a:r>
            <a:r>
              <a:rPr lang="en-GB" sz="2200" dirty="0" smtClean="0"/>
              <a:t>) - 	</a:t>
            </a:r>
            <a:r>
              <a:rPr lang="en-GB" sz="2200" dirty="0" smtClean="0">
                <a:solidFill>
                  <a:schemeClr val="accent1"/>
                </a:solidFill>
              </a:rPr>
              <a:t>Argument</a:t>
            </a:r>
            <a:r>
              <a:rPr lang="en-GB" sz="2200" dirty="0" smtClean="0"/>
              <a:t>: Two numbers, 	</a:t>
            </a:r>
            <a:r>
              <a:rPr lang="en-GB" sz="2200" dirty="0" smtClean="0">
                <a:solidFill>
                  <a:schemeClr val="accent1"/>
                </a:solidFill>
              </a:rPr>
              <a:t>returns</a:t>
            </a:r>
            <a:r>
              <a:rPr lang="en-GB" sz="2200" dirty="0" smtClean="0"/>
              <a:t> largest</a:t>
            </a:r>
          </a:p>
          <a:p>
            <a:pPr lvl="1"/>
            <a:r>
              <a:rPr lang="en-GB" sz="2000" dirty="0" smtClean="0"/>
              <a:t>max(34, 74) </a:t>
            </a:r>
            <a:r>
              <a:rPr lang="en-GB" sz="2000" dirty="0" smtClean="0">
                <a:sym typeface="Wingdings" pitchFamily="2" charset="2"/>
              </a:rPr>
              <a:t> 74</a:t>
            </a:r>
            <a:endParaRPr lang="en-GB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Useful Predefined Math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9144000" cy="5029200"/>
          </a:xfrm>
        </p:spPr>
        <p:txBody>
          <a:bodyPr lIns="72000" rIns="0">
            <a:normAutofit/>
          </a:bodyPr>
          <a:lstStyle/>
          <a:p>
            <a:r>
              <a:rPr lang="en-GB" sz="2200" dirty="0" smtClean="0"/>
              <a:t>floor(x) - 	</a:t>
            </a:r>
            <a:r>
              <a:rPr lang="en-GB" sz="2200" dirty="0" smtClean="0">
                <a:solidFill>
                  <a:schemeClr val="accent1"/>
                </a:solidFill>
              </a:rPr>
              <a:t>Argument</a:t>
            </a:r>
            <a:r>
              <a:rPr lang="en-GB" sz="2200" dirty="0" smtClean="0"/>
              <a:t>: double, 	</a:t>
            </a:r>
            <a:r>
              <a:rPr lang="en-GB" sz="2200" dirty="0" smtClean="0">
                <a:solidFill>
                  <a:schemeClr val="accent1"/>
                </a:solidFill>
              </a:rPr>
              <a:t>returns</a:t>
            </a:r>
            <a:r>
              <a:rPr lang="en-GB" sz="2200" dirty="0" smtClean="0"/>
              <a:t> largest </a:t>
            </a:r>
            <a:r>
              <a:rPr lang="en-GB" sz="2200" dirty="0" err="1" smtClean="0"/>
              <a:t>int</a:t>
            </a:r>
            <a:r>
              <a:rPr lang="en-GB" sz="2200" dirty="0" smtClean="0"/>
              <a:t> less than argument</a:t>
            </a:r>
          </a:p>
          <a:p>
            <a:pPr lvl="1"/>
            <a:r>
              <a:rPr lang="en-GB" sz="2000" dirty="0" smtClean="0"/>
              <a:t>floor(7.345) </a:t>
            </a:r>
            <a:r>
              <a:rPr lang="en-GB" sz="2000" dirty="0" smtClean="0">
                <a:sym typeface="Wingdings" pitchFamily="2" charset="2"/>
              </a:rPr>
              <a:t>  7</a:t>
            </a:r>
            <a:endParaRPr lang="en-GB" sz="2000" dirty="0" smtClean="0"/>
          </a:p>
          <a:p>
            <a:endParaRPr lang="en-GB" sz="2200" dirty="0" smtClean="0"/>
          </a:p>
          <a:p>
            <a:r>
              <a:rPr lang="en-GB" sz="2200" dirty="0" smtClean="0"/>
              <a:t>ceil(x) - 	</a:t>
            </a:r>
            <a:r>
              <a:rPr lang="en-GB" sz="2200" dirty="0" smtClean="0">
                <a:solidFill>
                  <a:schemeClr val="accent1"/>
                </a:solidFill>
              </a:rPr>
              <a:t>Argument</a:t>
            </a:r>
            <a:r>
              <a:rPr lang="en-GB" sz="2200" dirty="0" smtClean="0"/>
              <a:t>: double, 	</a:t>
            </a:r>
            <a:r>
              <a:rPr lang="en-GB" sz="2200" dirty="0" smtClean="0">
                <a:solidFill>
                  <a:schemeClr val="accent1"/>
                </a:solidFill>
              </a:rPr>
              <a:t>returns</a:t>
            </a:r>
            <a:r>
              <a:rPr lang="en-GB" sz="2200" dirty="0" smtClean="0"/>
              <a:t> smallest </a:t>
            </a:r>
            <a:r>
              <a:rPr lang="en-GB" sz="2200" dirty="0" err="1" smtClean="0"/>
              <a:t>int</a:t>
            </a:r>
            <a:r>
              <a:rPr lang="en-GB" sz="2200" dirty="0" smtClean="0"/>
              <a:t> greater than argument</a:t>
            </a:r>
          </a:p>
          <a:p>
            <a:pPr lvl="1"/>
            <a:r>
              <a:rPr lang="en-GB" sz="2000" dirty="0" smtClean="0"/>
              <a:t>ceil (7.345) </a:t>
            </a:r>
            <a:r>
              <a:rPr lang="en-GB" sz="2000" dirty="0" smtClean="0">
                <a:sym typeface="Wingdings" pitchFamily="2" charset="2"/>
              </a:rPr>
              <a:t> 8</a:t>
            </a:r>
            <a:endParaRPr lang="en-GB" sz="2000" dirty="0" smtClean="0"/>
          </a:p>
          <a:p>
            <a:endParaRPr lang="en-GB" sz="2200" dirty="0" smtClean="0"/>
          </a:p>
          <a:p>
            <a:r>
              <a:rPr lang="en-GB" sz="2200" dirty="0" smtClean="0"/>
              <a:t>round(x) - 	</a:t>
            </a:r>
            <a:r>
              <a:rPr lang="en-GB" sz="2200" dirty="0" smtClean="0">
                <a:solidFill>
                  <a:schemeClr val="accent1"/>
                </a:solidFill>
              </a:rPr>
              <a:t>Argument</a:t>
            </a:r>
            <a:r>
              <a:rPr lang="en-GB" sz="2200" dirty="0" smtClean="0"/>
              <a:t>: double, 	</a:t>
            </a:r>
            <a:r>
              <a:rPr lang="en-GB" sz="2200" dirty="0" smtClean="0">
                <a:solidFill>
                  <a:schemeClr val="accent1"/>
                </a:solidFill>
              </a:rPr>
              <a:t>returns</a:t>
            </a:r>
            <a:r>
              <a:rPr lang="en-GB" sz="2200" dirty="0" smtClean="0"/>
              <a:t> nearest </a:t>
            </a:r>
            <a:r>
              <a:rPr lang="en-GB" sz="2200" dirty="0" err="1" smtClean="0"/>
              <a:t>int</a:t>
            </a:r>
            <a:endParaRPr lang="en-GB" sz="2200" dirty="0" smtClean="0"/>
          </a:p>
          <a:p>
            <a:pPr lvl="1"/>
            <a:r>
              <a:rPr lang="en-GB" sz="2000" dirty="0" smtClean="0"/>
              <a:t>round(6.897) </a:t>
            </a:r>
            <a:r>
              <a:rPr lang="en-GB" sz="2000" dirty="0" smtClean="0">
                <a:sym typeface="Wingdings" pitchFamily="2" charset="2"/>
              </a:rPr>
              <a:t> 7</a:t>
            </a:r>
            <a:endParaRPr lang="en-GB" sz="2000" dirty="0" smtClean="0"/>
          </a:p>
          <a:p>
            <a:endParaRPr lang="en-GB" sz="2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PHP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Assignment operators</a:t>
            </a:r>
          </a:p>
          <a:p>
            <a:pPr>
              <a:buNone/>
            </a:pPr>
            <a:r>
              <a:rPr lang="en-GB" dirty="0" smtClean="0"/>
              <a:t>	=, +=, -=, *=, /=, %=</a:t>
            </a:r>
          </a:p>
          <a:p>
            <a:endParaRPr lang="en-GB" dirty="0" smtClean="0"/>
          </a:p>
          <a:p>
            <a:r>
              <a:rPr lang="en-GB" dirty="0" smtClean="0"/>
              <a:t>Comparison operators</a:t>
            </a:r>
          </a:p>
          <a:p>
            <a:pPr>
              <a:buNone/>
            </a:pPr>
            <a:r>
              <a:rPr lang="en-GB" dirty="0" smtClean="0"/>
              <a:t>	==, !=, &lt;&gt;, &gt;, &lt; , &gt;=, &lt;=</a:t>
            </a:r>
          </a:p>
          <a:p>
            <a:endParaRPr lang="en-GB" dirty="0" smtClean="0"/>
          </a:p>
          <a:p>
            <a:r>
              <a:rPr lang="en-GB" dirty="0" smtClean="0"/>
              <a:t>Logic operators</a:t>
            </a:r>
          </a:p>
          <a:p>
            <a:pPr>
              <a:buNone/>
            </a:pPr>
            <a:r>
              <a:rPr lang="en-GB" dirty="0" smtClean="0"/>
              <a:t>	&amp;&amp;, ||, !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Strings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2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5059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altLang="en-US" sz="2400" dirty="0" smtClean="0"/>
              <a:t>There are two types of strings in PHP: </a:t>
            </a:r>
            <a:r>
              <a:rPr lang="en-US" altLang="en-US" sz="2400" i="1" dirty="0" smtClean="0"/>
              <a:t>parsed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unparsed</a:t>
            </a:r>
            <a:r>
              <a:rPr lang="en-US" altLang="en-US" sz="2400" dirty="0" smtClean="0"/>
              <a:t>.</a:t>
            </a:r>
          </a:p>
          <a:p>
            <a:pPr algn="just"/>
            <a:endParaRPr lang="en-US" altLang="en-US" sz="2400" dirty="0" smtClean="0">
              <a:solidFill>
                <a:srgbClr val="000099"/>
              </a:solidFill>
            </a:endParaRPr>
          </a:p>
          <a:p>
            <a:pPr algn="just"/>
            <a:r>
              <a:rPr lang="en-US" altLang="en-US" sz="2400" dirty="0" smtClean="0">
                <a:solidFill>
                  <a:srgbClr val="000099"/>
                </a:solidFill>
              </a:rPr>
              <a:t>Parsed strings </a:t>
            </a:r>
            <a:r>
              <a:rPr lang="en-US" altLang="en-US" sz="2400" dirty="0" smtClean="0"/>
              <a:t>are defined using double quotes and are parsed by PHP.</a:t>
            </a:r>
          </a:p>
          <a:p>
            <a:pPr algn="just"/>
            <a:endParaRPr lang="en-US" altLang="en-US" sz="2400" dirty="0" smtClean="0">
              <a:solidFill>
                <a:srgbClr val="000099"/>
              </a:solidFill>
            </a:endParaRPr>
          </a:p>
          <a:p>
            <a:pPr algn="just"/>
            <a:r>
              <a:rPr lang="en-US" altLang="en-US" sz="2400" dirty="0" smtClean="0">
                <a:solidFill>
                  <a:srgbClr val="000099"/>
                </a:solidFill>
              </a:rPr>
              <a:t>Unparsed strings </a:t>
            </a:r>
            <a:r>
              <a:rPr lang="en-US" altLang="en-US" sz="2400" dirty="0" smtClean="0"/>
              <a:t>are defined using single quotes and are taken as is (they are not parsed).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Within a parsed string, any references to variables within that string will be automatically replaced with their respective values, whereas within an unparsed string nothing is replaced.</a:t>
            </a:r>
          </a:p>
          <a:p>
            <a:pPr algn="just"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$apples = 16;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print "I have $apples apples";</a:t>
            </a:r>
          </a:p>
          <a:p>
            <a:pPr>
              <a:buNone/>
            </a:pPr>
            <a:r>
              <a:rPr lang="en-GB" dirty="0" smtClean="0"/>
              <a:t>		Output:    I have 16 apples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print 'I have $apples apples';</a:t>
            </a:r>
          </a:p>
          <a:p>
            <a:pPr>
              <a:buNone/>
            </a:pPr>
            <a:r>
              <a:rPr lang="en-GB" dirty="0" smtClean="0"/>
              <a:t>		Output:     I have $apples apples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Concatenation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Concatenate is done with   “</a:t>
            </a:r>
            <a:r>
              <a:rPr lang="en-GB" dirty="0" smtClean="0">
                <a:solidFill>
                  <a:schemeClr val="accent1"/>
                </a:solidFill>
              </a:rPr>
              <a:t>.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$str1 = "Hello!";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$str2 = "What's up?";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$str3 = $str1 . " " . $str2;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b="1" dirty="0" smtClean="0">
                <a:cs typeface="Courier New" pitchFamily="49" charset="0"/>
              </a:rPr>
              <a:t>Output : “Hello! What’s up?”</a:t>
            </a:r>
          </a:p>
          <a:p>
            <a:endParaRPr lang="en-GB" dirty="0" smtClean="0"/>
          </a:p>
          <a:p>
            <a:r>
              <a:rPr lang="en-GB" dirty="0" smtClean="0"/>
              <a:t>This is the only string operation. Others are done using predefined functions.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Predefined String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410200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strlen</a:t>
            </a:r>
            <a:r>
              <a:rPr lang="en-GB" sz="2000" dirty="0" smtClean="0"/>
              <a:t> 	- 	Argument: string</a:t>
            </a:r>
          </a:p>
          <a:p>
            <a:pPr>
              <a:buNone/>
            </a:pPr>
            <a:r>
              <a:rPr lang="en-GB" sz="2000" dirty="0" smtClean="0"/>
              <a:t>				</a:t>
            </a:r>
            <a:r>
              <a:rPr lang="en-GB" sz="2000" dirty="0" smtClean="0">
                <a:solidFill>
                  <a:srgbClr val="7030A0"/>
                </a:solidFill>
              </a:rPr>
              <a:t>Returns: The number of characters in the string</a:t>
            </a:r>
          </a:p>
          <a:p>
            <a:pPr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				</a:t>
            </a:r>
            <a:r>
              <a:rPr lang="en-GB" sz="2000" dirty="0" err="1" smtClean="0">
                <a:solidFill>
                  <a:srgbClr val="FF0000"/>
                </a:solidFill>
              </a:rPr>
              <a:t>strlen</a:t>
            </a:r>
            <a:r>
              <a:rPr lang="en-GB" sz="2000" dirty="0" smtClean="0">
                <a:solidFill>
                  <a:srgbClr val="FF0000"/>
                </a:solidFill>
              </a:rPr>
              <a:t>(“This is a test”)  </a:t>
            </a:r>
            <a:r>
              <a:rPr lang="en-GB" sz="2000" dirty="0" smtClean="0">
                <a:solidFill>
                  <a:srgbClr val="FF0000"/>
                </a:solidFill>
                <a:sym typeface="Wingdings" pitchFamily="2" charset="2"/>
              </a:rPr>
              <a:t> 14</a:t>
            </a:r>
            <a:endParaRPr lang="en-GB" sz="2000" dirty="0" smtClean="0">
              <a:solidFill>
                <a:srgbClr val="FF0000"/>
              </a:solidFill>
            </a:endParaRPr>
          </a:p>
          <a:p>
            <a:endParaRPr lang="en-GB" sz="2000" dirty="0" smtClean="0"/>
          </a:p>
          <a:p>
            <a:r>
              <a:rPr lang="en-GB" sz="2000" dirty="0" err="1" smtClean="0"/>
              <a:t>strcomp</a:t>
            </a:r>
            <a:r>
              <a:rPr lang="en-GB" sz="2000" dirty="0" smtClean="0"/>
              <a:t> 	- 	Argument: Two strings</a:t>
            </a:r>
          </a:p>
          <a:p>
            <a:pPr>
              <a:buNone/>
            </a:pPr>
            <a:r>
              <a:rPr lang="en-GB" sz="2000" dirty="0" smtClean="0"/>
              <a:t>				</a:t>
            </a:r>
            <a:r>
              <a:rPr lang="en-GB" sz="2000" dirty="0" smtClean="0">
                <a:solidFill>
                  <a:srgbClr val="7030A0"/>
                </a:solidFill>
              </a:rPr>
              <a:t>Returns: Zero if the two strings are identical.</a:t>
            </a:r>
          </a:p>
          <a:p>
            <a:pPr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				</a:t>
            </a:r>
            <a:r>
              <a:rPr lang="en-GB" sz="2000" dirty="0" err="1" smtClean="0">
                <a:solidFill>
                  <a:srgbClr val="FF0000"/>
                </a:solidFill>
              </a:rPr>
              <a:t>strcomp</a:t>
            </a:r>
            <a:r>
              <a:rPr lang="en-GB" sz="2000" dirty="0" smtClean="0">
                <a:solidFill>
                  <a:srgbClr val="FF0000"/>
                </a:solidFill>
              </a:rPr>
              <a:t>(“test”, “test”) </a:t>
            </a:r>
            <a:r>
              <a:rPr lang="en-GB" sz="2000" dirty="0" smtClean="0">
                <a:solidFill>
                  <a:srgbClr val="FF0000"/>
                </a:solidFill>
                <a:sym typeface="Wingdings" pitchFamily="2" charset="2"/>
              </a:rPr>
              <a:t> 0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err="1" smtClean="0"/>
              <a:t>strpos</a:t>
            </a:r>
            <a:r>
              <a:rPr lang="en-GB" sz="2000" dirty="0" smtClean="0"/>
              <a:t> 	- 	Argument: Two strings</a:t>
            </a:r>
          </a:p>
          <a:p>
            <a:pPr>
              <a:buNone/>
            </a:pPr>
            <a:r>
              <a:rPr lang="en-GB" sz="2000" dirty="0" smtClean="0"/>
              <a:t>				</a:t>
            </a:r>
            <a:r>
              <a:rPr lang="en-GB" sz="2000" dirty="0" smtClean="0">
                <a:solidFill>
                  <a:srgbClr val="7030A0"/>
                </a:solidFill>
              </a:rPr>
              <a:t>Returns: The character position in the first string of 			the first character of the second string or 	false if </a:t>
            </a:r>
          </a:p>
          <a:p>
            <a:pPr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				not found.</a:t>
            </a:r>
          </a:p>
          <a:p>
            <a:pPr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				</a:t>
            </a:r>
            <a:r>
              <a:rPr lang="en-GB" sz="2000" dirty="0" err="1" smtClean="0">
                <a:solidFill>
                  <a:srgbClr val="FF0000"/>
                </a:solidFill>
              </a:rPr>
              <a:t>strpos</a:t>
            </a:r>
            <a:r>
              <a:rPr lang="en-GB" sz="2000" dirty="0" smtClean="0">
                <a:solidFill>
                  <a:srgbClr val="FF0000"/>
                </a:solidFill>
              </a:rPr>
              <a:t>(“</a:t>
            </a:r>
            <a:r>
              <a:rPr lang="en-GB" sz="2000" dirty="0" err="1" smtClean="0">
                <a:solidFill>
                  <a:srgbClr val="FF0000"/>
                </a:solidFill>
              </a:rPr>
              <a:t>abcdefgh</a:t>
            </a:r>
            <a:r>
              <a:rPr lang="en-GB" sz="2000" dirty="0" smtClean="0">
                <a:solidFill>
                  <a:srgbClr val="FF0000"/>
                </a:solidFill>
              </a:rPr>
              <a:t>”, “f”) </a:t>
            </a:r>
            <a:r>
              <a:rPr lang="en-GB" sz="2000" dirty="0" smtClean="0">
                <a:solidFill>
                  <a:srgbClr val="FF0000"/>
                </a:solidFill>
                <a:sym typeface="Wingdings" pitchFamily="2" charset="2"/>
              </a:rPr>
              <a:t> 5</a:t>
            </a:r>
            <a:endParaRPr lang="en-GB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Predefined String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410200"/>
          </a:xfrm>
        </p:spPr>
        <p:txBody>
          <a:bodyPr>
            <a:normAutofit/>
          </a:bodyPr>
          <a:lstStyle/>
          <a:p>
            <a:r>
              <a:rPr lang="en-GB" sz="2400" dirty="0" err="1" smtClean="0"/>
              <a:t>substr</a:t>
            </a:r>
            <a:r>
              <a:rPr lang="en-GB" sz="2400" dirty="0" smtClean="0"/>
              <a:t> 	- 	Argument: A string and two integers index and length</a:t>
            </a:r>
          </a:p>
          <a:p>
            <a:pPr>
              <a:buNone/>
            </a:pPr>
            <a:r>
              <a:rPr lang="en-GB" sz="2400" dirty="0" smtClean="0"/>
              <a:t>				</a:t>
            </a:r>
            <a:r>
              <a:rPr lang="en-GB" sz="2400" dirty="0" smtClean="0">
                <a:solidFill>
                  <a:srgbClr val="7030A0"/>
                </a:solidFill>
              </a:rPr>
              <a:t>Returns: A string starting at index length many 				characters long</a:t>
            </a:r>
          </a:p>
          <a:p>
            <a:pPr>
              <a:buNone/>
            </a:pPr>
            <a:r>
              <a:rPr lang="en-GB" sz="2400" dirty="0" smtClean="0">
                <a:solidFill>
                  <a:srgbClr val="7030A0"/>
                </a:solidFill>
              </a:rPr>
              <a:t>				</a:t>
            </a:r>
            <a:r>
              <a:rPr lang="en-GB" sz="2400" dirty="0" err="1" smtClean="0">
                <a:solidFill>
                  <a:srgbClr val="FF0000"/>
                </a:solidFill>
              </a:rPr>
              <a:t>substr</a:t>
            </a:r>
            <a:r>
              <a:rPr lang="en-GB" sz="2400" dirty="0" smtClean="0">
                <a:solidFill>
                  <a:srgbClr val="FF0000"/>
                </a:solidFill>
              </a:rPr>
              <a:t>(“38403-2086456-6”, 6, 7) </a:t>
            </a:r>
            <a:r>
              <a:rPr lang="en-GB" sz="2400" dirty="0" smtClean="0">
                <a:solidFill>
                  <a:srgbClr val="FF0000"/>
                </a:solidFill>
                <a:sym typeface="Wingdings" pitchFamily="2" charset="2"/>
              </a:rPr>
              <a:t> 2086456</a:t>
            </a:r>
            <a:endParaRPr lang="en-GB" sz="2400" dirty="0" smtClean="0">
              <a:solidFill>
                <a:srgbClr val="FF0000"/>
              </a:solidFill>
            </a:endParaRPr>
          </a:p>
          <a:p>
            <a:r>
              <a:rPr lang="en-GB" sz="2400" dirty="0" smtClean="0"/>
              <a:t>trim 		- 	Argument: A string</a:t>
            </a:r>
          </a:p>
          <a:p>
            <a:pPr>
              <a:buNone/>
            </a:pPr>
            <a:r>
              <a:rPr lang="en-GB" sz="2400" dirty="0" smtClean="0"/>
              <a:t>				</a:t>
            </a:r>
            <a:r>
              <a:rPr lang="en-GB" sz="2400" dirty="0" smtClean="0">
                <a:solidFill>
                  <a:srgbClr val="7030A0"/>
                </a:solidFill>
              </a:rPr>
              <a:t>Returns: The parameter string with white </a:t>
            </a:r>
            <a:r>
              <a:rPr lang="en-GB" sz="2400" dirty="0" smtClean="0">
                <a:solidFill>
                  <a:srgbClr val="7030A0"/>
                </a:solidFill>
              </a:rPr>
              <a:t>			space removed </a:t>
            </a:r>
            <a:r>
              <a:rPr lang="en-GB" sz="2400" dirty="0" smtClean="0">
                <a:solidFill>
                  <a:srgbClr val="7030A0"/>
                </a:solidFill>
              </a:rPr>
              <a:t>from both ends</a:t>
            </a:r>
            <a:br>
              <a:rPr lang="en-GB" sz="2400" dirty="0" smtClean="0">
                <a:solidFill>
                  <a:srgbClr val="7030A0"/>
                </a:solidFill>
              </a:rPr>
            </a:br>
            <a:r>
              <a:rPr lang="en-GB" sz="2400" dirty="0" smtClean="0">
                <a:solidFill>
                  <a:srgbClr val="7030A0"/>
                </a:solidFill>
              </a:rPr>
              <a:t>			</a:t>
            </a:r>
            <a:r>
              <a:rPr lang="en-GB" sz="2400" dirty="0" smtClean="0">
                <a:solidFill>
                  <a:srgbClr val="FF0000"/>
                </a:solidFill>
              </a:rPr>
              <a:t>trim(“This is a test     ”)  </a:t>
            </a:r>
            <a:r>
              <a:rPr lang="en-GB" sz="2400" dirty="0" smtClean="0">
                <a:solidFill>
                  <a:srgbClr val="FF0000"/>
                </a:solidFill>
                <a:sym typeface="Wingdings" pitchFamily="2" charset="2"/>
              </a:rPr>
              <a:t> “This is a test”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7772400" cy="1143000"/>
          </a:xfrm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ea typeface="ＭＳ Ｐゴシック" pitchFamily="34" charset="-128"/>
              </a:rPr>
              <a:t>PHP: Control Structures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7772400" cy="3149709"/>
          </a:xfrm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pitchFamily="34" charset="-128"/>
              </a:rPr>
              <a:t>if-then-else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if (</a:t>
            </a:r>
            <a:r>
              <a:rPr lang="en-GB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 {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stmt;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</a:t>
            </a:r>
            <a:r>
              <a:rPr lang="en-GB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elseif</a:t>
            </a: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(</a:t>
            </a:r>
            <a:r>
              <a:rPr lang="en-GB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 {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stmt;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else {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stmt;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What is it / does it do?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PHP: </a:t>
            </a:r>
            <a:r>
              <a:rPr lang="en-US" b="1" u="sng" dirty="0"/>
              <a:t>P</a:t>
            </a:r>
            <a:r>
              <a:rPr lang="en-US" dirty="0"/>
              <a:t>HP </a:t>
            </a:r>
            <a:r>
              <a:rPr lang="en-US" b="1" u="sng" dirty="0"/>
              <a:t>H</a:t>
            </a:r>
            <a:r>
              <a:rPr lang="en-US" dirty="0"/>
              <a:t>ypertext </a:t>
            </a:r>
            <a:r>
              <a:rPr lang="en-US" b="1" u="sng" dirty="0"/>
              <a:t>P</a:t>
            </a:r>
            <a:r>
              <a:rPr lang="en-US" dirty="0"/>
              <a:t>re-processor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Programming language that is interpreted and executed on the server</a:t>
            </a:r>
          </a:p>
          <a:p>
            <a:pPr>
              <a:lnSpc>
                <a:spcPct val="90000"/>
              </a:lnSpc>
            </a:pPr>
            <a:r>
              <a:rPr lang="en-US" dirty="0"/>
              <a:t>Execution is done before delivering content to the client</a:t>
            </a:r>
          </a:p>
          <a:p>
            <a:pPr>
              <a:lnSpc>
                <a:spcPct val="90000"/>
              </a:lnSpc>
            </a:pPr>
            <a:r>
              <a:rPr lang="en-US" dirty="0"/>
              <a:t>Contains a </a:t>
            </a:r>
            <a:r>
              <a:rPr lang="en-US" b="1" u="sng" dirty="0"/>
              <a:t>vast</a:t>
            </a:r>
            <a:r>
              <a:rPr lang="en-US" dirty="0"/>
              <a:t> library of functionality that programmers can </a:t>
            </a:r>
            <a:r>
              <a:rPr lang="en-US" dirty="0" smtClean="0"/>
              <a:t>use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Executes entirely on the server, requiring no specific features from the client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772400" cy="1143000"/>
          </a:xfrm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ea typeface="ＭＳ Ｐゴシック" pitchFamily="34" charset="-128"/>
              </a:rPr>
              <a:t>PHP: Control Structures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7772400" cy="4169989"/>
          </a:xfrm>
        </p:spPr>
        <p:txBody>
          <a:bodyPr lIns="90000" tIns="46800" rIns="90000" bIns="46800">
            <a:spAutoFit/>
          </a:bodyPr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ea typeface="ＭＳ Ｐゴシック" pitchFamily="34" charset="-128"/>
              </a:rPr>
              <a:t>while loop</a:t>
            </a:r>
          </a:p>
          <a:p>
            <a:pPr lvl="1">
              <a:spcBef>
                <a:spcPts val="6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while (</a:t>
            </a:r>
            <a:r>
              <a:rPr lang="en-GB" sz="24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expr</a:t>
            </a: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 {</a:t>
            </a:r>
          </a:p>
          <a:p>
            <a:pPr lvl="1">
              <a:spcBef>
                <a:spcPts val="6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stmt;</a:t>
            </a:r>
          </a:p>
          <a:p>
            <a:pPr lvl="1">
              <a:spcBef>
                <a:spcPts val="6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ea typeface="ＭＳ Ｐゴシック" pitchFamily="34" charset="-128"/>
              </a:rPr>
              <a:t>do-while loop</a:t>
            </a:r>
          </a:p>
          <a:p>
            <a:pPr lvl="1">
              <a:spcBef>
                <a:spcPts val="6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do {</a:t>
            </a:r>
          </a:p>
          <a:p>
            <a:pPr lvl="1">
              <a:spcBef>
                <a:spcPts val="6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stmt;</a:t>
            </a:r>
          </a:p>
          <a:p>
            <a:pPr lvl="1">
              <a:spcBef>
                <a:spcPts val="6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 while (</a:t>
            </a:r>
            <a:r>
              <a:rPr lang="en-GB" sz="24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expr</a:t>
            </a:r>
            <a:r>
              <a:rPr lang="en-GB" sz="24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lvl="1">
              <a:spcBef>
                <a:spcPts val="6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>
              <a:latin typeface="Courier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71525"/>
          </a:xfrm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ea typeface="ＭＳ Ｐゴシック" pitchFamily="34" charset="-128"/>
              </a:rPr>
              <a:t>PHP: Control Structures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7772400" cy="4712188"/>
          </a:xfrm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ea typeface="ＭＳ Ｐゴシック" pitchFamily="34" charset="-128"/>
              </a:rPr>
              <a:t>for loop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(expr1; expr2; expr3) {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stmt;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ea typeface="ＭＳ Ｐゴシック" pitchFamily="34" charset="-128"/>
              </a:rPr>
              <a:t>switch statement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switch (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expr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 {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case 0: stmt;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	 break;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case 1: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case 2: stmt;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	 break;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default: stmt;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 of the most useful tools is to insert another </a:t>
            </a:r>
            <a:r>
              <a:rPr lang="en-GB" dirty="0" err="1" smtClean="0"/>
              <a:t>php</a:t>
            </a:r>
            <a:r>
              <a:rPr lang="en-GB" dirty="0" smtClean="0"/>
              <a:t> script from a file into the current </a:t>
            </a:r>
            <a:r>
              <a:rPr lang="en-GB" dirty="0" err="1" smtClean="0"/>
              <a:t>php</a:t>
            </a:r>
            <a:r>
              <a:rPr lang="en-GB" dirty="0" smtClean="0"/>
              <a:t> script.</a:t>
            </a:r>
          </a:p>
          <a:p>
            <a:r>
              <a:rPr lang="en-GB" dirty="0" smtClean="0"/>
              <a:t>The command </a:t>
            </a:r>
          </a:p>
          <a:p>
            <a:pPr lvl="1">
              <a:buNone/>
            </a:pPr>
            <a:r>
              <a:rPr lang="en-GB" dirty="0" smtClean="0"/>
              <a:t>		include("filename");</a:t>
            </a:r>
          </a:p>
          <a:p>
            <a:endParaRPr lang="en-GB" dirty="0" smtClean="0"/>
          </a:p>
          <a:p>
            <a:r>
              <a:rPr lang="en-GB" dirty="0" smtClean="0"/>
              <a:t>This will import contents of a text file called filename and insert it at the include spot.</a:t>
            </a:r>
          </a:p>
          <a:p>
            <a:r>
              <a:rPr lang="en-GB" dirty="0" smtClean="0"/>
              <a:t>The included text may be composed of XHTML, PHP or both.</a:t>
            </a:r>
          </a:p>
          <a:p>
            <a:r>
              <a:rPr lang="en-GB" dirty="0" smtClean="0"/>
              <a:t>Any PHP in the included text must be inside the &lt;?</a:t>
            </a:r>
            <a:r>
              <a:rPr lang="en-GB" dirty="0" err="1" smtClean="0"/>
              <a:t>php</a:t>
            </a:r>
            <a:r>
              <a:rPr lang="en-GB" dirty="0" smtClean="0"/>
              <a:t> tags.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1680" cy="4115952"/>
          </a:xfrm>
        </p:spPr>
        <p:txBody>
          <a:bodyPr lIns="81639" tIns="87255" rIns="81639" bIns="42452"/>
          <a:lstStyle/>
          <a:p>
            <a:pPr marL="391686" indent="-293764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500" dirty="0" smtClean="0"/>
              <a:t>PHP being an </a:t>
            </a:r>
            <a:r>
              <a:rPr lang="en-NZ" sz="2500" b="1" dirty="0" smtClean="0"/>
              <a:t>Object-Oriented</a:t>
            </a:r>
            <a:r>
              <a:rPr lang="en-NZ" sz="2500" dirty="0" smtClean="0"/>
              <a:t> programming language supports classes</a:t>
            </a:r>
          </a:p>
          <a:p>
            <a:pPr marL="391686" indent="-293764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500" dirty="0" smtClean="0"/>
              <a:t>PHP classes support</a:t>
            </a:r>
          </a:p>
          <a:p>
            <a:pPr marL="783372" lvl="1" indent="-260644">
              <a:lnSpc>
                <a:spcPct val="86000"/>
              </a:lnSpc>
              <a:spcBef>
                <a:spcPts val="544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200" b="1" dirty="0" smtClean="0"/>
              <a:t>Encapsulation</a:t>
            </a:r>
          </a:p>
          <a:p>
            <a:pPr marL="783372" lvl="1" indent="-260644">
              <a:lnSpc>
                <a:spcPct val="86000"/>
              </a:lnSpc>
              <a:spcBef>
                <a:spcPts val="544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200" b="1" dirty="0" smtClean="0"/>
              <a:t>Inheritance</a:t>
            </a:r>
          </a:p>
          <a:p>
            <a:pPr marL="783372" lvl="1" indent="-260644">
              <a:lnSpc>
                <a:spcPct val="86000"/>
              </a:lnSpc>
              <a:spcBef>
                <a:spcPts val="544"/>
              </a:spcBef>
              <a:spcAft>
                <a:spcPct val="0"/>
              </a:spcAft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200" b="1" dirty="0" smtClean="0"/>
              <a:t>Polymorphism</a:t>
            </a:r>
          </a:p>
          <a:p>
            <a:pPr marL="391686" indent="-293764">
              <a:lnSpc>
                <a:spcPct val="86000"/>
              </a:lnSpc>
              <a:spcBef>
                <a:spcPts val="544"/>
              </a:spcBef>
              <a:spcAft>
                <a:spcPct val="0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NZ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GB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 : Classes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1680" cy="4115952"/>
          </a:xfrm>
        </p:spPr>
        <p:txBody>
          <a:bodyPr lIns="81639" tIns="87255" rIns="81639" bIns="42452">
            <a:normAutofit/>
          </a:bodyPr>
          <a:lstStyle/>
          <a:p>
            <a:pPr marL="391686" indent="-293764" algn="just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500" dirty="0" smtClean="0"/>
              <a:t>PHP being an Object-Oriented programming language supports classes</a:t>
            </a:r>
          </a:p>
          <a:p>
            <a:pPr marL="391686" indent="-293764" algn="just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i="1" dirty="0" smtClean="0"/>
              <a:t>Class</a:t>
            </a:r>
            <a:r>
              <a:rPr lang="en-US" dirty="0" smtClean="0"/>
              <a:t> is a template of an object and includes the properties and methods that describe an object. </a:t>
            </a:r>
            <a:r>
              <a:rPr lang="en-GB" dirty="0" smtClean="0"/>
              <a:t>An instance of a class is known as an object.</a:t>
            </a:r>
            <a:endParaRPr lang="en-US" dirty="0" smtClean="0"/>
          </a:p>
          <a:p>
            <a:pPr marL="391686" indent="-293764" algn="just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/>
              <a:t>Class in PHP is defined using </a:t>
            </a:r>
            <a:r>
              <a:rPr lang="en-US" i="1" dirty="0" smtClean="0"/>
              <a:t>class</a:t>
            </a:r>
            <a:r>
              <a:rPr lang="en-US" dirty="0" smtClean="0"/>
              <a:t> statement.</a:t>
            </a:r>
          </a:p>
          <a:p>
            <a:pPr marL="391686" indent="-293764" algn="just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500" dirty="0" smtClean="0"/>
              <a:t>PHP classes support</a:t>
            </a:r>
          </a:p>
          <a:p>
            <a:pPr marL="666006" lvl="1" indent="-293764" algn="just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000" b="1" dirty="0" smtClean="0"/>
              <a:t>Encapsulation</a:t>
            </a:r>
          </a:p>
          <a:p>
            <a:pPr marL="666006" lvl="1" indent="-293764" algn="just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200" b="1" dirty="0" smtClean="0"/>
              <a:t>Inheritance</a:t>
            </a:r>
          </a:p>
          <a:p>
            <a:pPr marL="666006" lvl="1" indent="-293764" algn="just">
              <a:lnSpc>
                <a:spcPct val="86000"/>
              </a:lnSpc>
              <a:spcBef>
                <a:spcPts val="635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NZ" sz="2200" b="1" dirty="0" smtClean="0"/>
              <a:t>Polymorphism</a:t>
            </a:r>
          </a:p>
          <a:p>
            <a:pPr marL="391686" indent="-293764" algn="just">
              <a:lnSpc>
                <a:spcPct val="86000"/>
              </a:lnSpc>
              <a:spcBef>
                <a:spcPts val="544"/>
              </a:spcBef>
              <a:spcAft>
                <a:spcPct val="0"/>
              </a:spcAft>
              <a:buClrTx/>
              <a:buSz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NZ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GB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 : Classes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GB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Encapsulation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1447800"/>
            <a:ext cx="7771680" cy="4115952"/>
          </a:xfrm>
          <a:prstGeom prst="rect">
            <a:avLst/>
          </a:prstGeom>
        </p:spPr>
        <p:txBody>
          <a:bodyPr vert="horz" lIns="81639" tIns="87255" rIns="81639" bIns="42452">
            <a:normAutofit/>
          </a:bodyPr>
          <a:lstStyle/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500" dirty="0" smtClean="0">
                <a:latin typeface="+mn-lt"/>
              </a:rPr>
              <a:t>Data members are normally set inaccessible from outside the class (as well as certain types of methods) protecting them from the rest of the script and other classes.  </a:t>
            </a: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500" dirty="0" smtClean="0">
              <a:latin typeface="+mn-lt"/>
            </a:endParaRP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500" dirty="0" smtClean="0">
                <a:latin typeface="+mn-lt"/>
              </a:rPr>
              <a:t>This protection of class members is known as encapsulation.</a:t>
            </a:r>
          </a:p>
          <a:p>
            <a:pPr marL="391686" marR="0" lvl="0" indent="-293764" algn="just" defTabSz="914400" rtl="0" eaLnBrk="1" fontAlgn="auto" latinLnBrk="0" hangingPunct="1">
              <a:lnSpc>
                <a:spcPct val="86000"/>
              </a:lnSpc>
              <a:spcBef>
                <a:spcPts val="544"/>
              </a:spcBef>
              <a:spcAft>
                <a:spcPct val="0"/>
              </a:spcAft>
              <a:buClrTx/>
              <a:buSzTx/>
              <a:buFont typeface="Wingdings 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kumimoji="0" lang="en-NZ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GB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Inheritance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00200"/>
            <a:ext cx="7771680" cy="4115952"/>
          </a:xfrm>
          <a:prstGeom prst="rect">
            <a:avLst/>
          </a:prstGeom>
        </p:spPr>
        <p:txBody>
          <a:bodyPr vert="horz" lIns="81639" tIns="87255" rIns="81639" bIns="42452">
            <a:normAutofit/>
          </a:bodyPr>
          <a:lstStyle/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500" dirty="0" smtClean="0">
                <a:latin typeface="+mn-lt"/>
              </a:rPr>
              <a:t>New classes can be defined </a:t>
            </a:r>
            <a:r>
              <a:rPr lang="en-GB" sz="2500" b="1" dirty="0" smtClean="0">
                <a:latin typeface="+mn-lt"/>
              </a:rPr>
              <a:t>FROM</a:t>
            </a:r>
            <a:r>
              <a:rPr lang="en-GB" sz="2500" dirty="0" smtClean="0">
                <a:latin typeface="+mn-lt"/>
              </a:rPr>
              <a:t> the existing ones. All we need to do is specify the differences between the new class and the existing one.  </a:t>
            </a: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500" dirty="0" smtClean="0">
              <a:latin typeface="+mn-lt"/>
            </a:endParaRP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500" dirty="0" smtClean="0">
                <a:latin typeface="+mn-lt"/>
              </a:rPr>
              <a:t>Data members and methods which are not defined as being private to a class are automatically accessible by the new class.  </a:t>
            </a: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500" dirty="0" smtClean="0">
              <a:latin typeface="+mn-lt"/>
            </a:endParaRP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500" dirty="0" smtClean="0">
                <a:latin typeface="+mn-lt"/>
              </a:rPr>
              <a:t>This is known as inheritance and is an extremely powerful and useful programming tool.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GB" sz="4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1676400"/>
            <a:ext cx="7771680" cy="4115952"/>
          </a:xfrm>
          <a:prstGeom prst="rect">
            <a:avLst/>
          </a:prstGeom>
        </p:spPr>
        <p:txBody>
          <a:bodyPr vert="horz" lIns="81639" tIns="87255" rIns="81639" bIns="42452">
            <a:normAutofit/>
          </a:bodyPr>
          <a:lstStyle/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500" dirty="0" smtClean="0">
                <a:latin typeface="+mn-lt"/>
              </a:rPr>
              <a:t>A concept where a number of related classes all have a method, which shares the same name.</a:t>
            </a: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500" dirty="0" smtClean="0">
              <a:latin typeface="+mn-lt"/>
            </a:endParaRPr>
          </a:p>
          <a:p>
            <a:pPr marL="848886" lvl="1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class Fish { draw()... //draws a fish... }</a:t>
            </a:r>
          </a:p>
          <a:p>
            <a:pPr marL="848886" lvl="1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class Dog { draw()... //draws a dog... }</a:t>
            </a:r>
          </a:p>
          <a:p>
            <a:pPr marL="848886" lvl="1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class Bird { draw()... //draws a bird... }</a:t>
            </a: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500" dirty="0" smtClean="0">
              <a:latin typeface="+mn-lt"/>
            </a:endParaRPr>
          </a:p>
          <a:p>
            <a:pPr marL="391686" lvl="0" indent="-293764" algn="just" fontAlgn="auto">
              <a:lnSpc>
                <a:spcPct val="86000"/>
              </a:lnSpc>
              <a:spcBef>
                <a:spcPts val="635"/>
              </a:spcBef>
              <a:buClr>
                <a:schemeClr val="accent1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500" dirty="0" smtClean="0">
                <a:latin typeface="+mn-lt"/>
              </a:rPr>
              <a:t>We can write a generic code that can operate on any of these classes, invoking the appropriate draw() method based on certain conditions.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5257800"/>
          </a:xfrm>
        </p:spPr>
        <p:txBody>
          <a:bodyPr>
            <a:normAutofit fontScale="62500" lnSpcReduction="20000"/>
          </a:bodyPr>
          <a:lstStyle/>
          <a:p>
            <a:pPr lvl="2">
              <a:buNone/>
            </a:pPr>
            <a:r>
              <a:rPr lang="en-US" sz="2900" dirty="0" smtClean="0"/>
              <a:t>class </a:t>
            </a:r>
            <a:r>
              <a:rPr lang="en-US" sz="2900" dirty="0" err="1" smtClean="0"/>
              <a:t>BaseClass</a:t>
            </a:r>
            <a:r>
              <a:rPr lang="en-US" sz="2900" dirty="0" smtClean="0"/>
              <a:t> {</a:t>
            </a:r>
          </a:p>
          <a:p>
            <a:pPr lvl="2">
              <a:buNone/>
            </a:pPr>
            <a:r>
              <a:rPr lang="en-US" sz="2900" dirty="0" smtClean="0"/>
              <a:t>   public function </a:t>
            </a:r>
            <a:r>
              <a:rPr lang="en-US" sz="2900" dirty="0" err="1" smtClean="0">
                <a:solidFill>
                  <a:srgbClr val="FF0000"/>
                </a:solidFill>
              </a:rPr>
              <a:t>myMethod</a:t>
            </a:r>
            <a:r>
              <a:rPr lang="en-US" sz="2900" dirty="0" smtClean="0">
                <a:solidFill>
                  <a:srgbClr val="FF0000"/>
                </a:solidFill>
              </a:rPr>
              <a:t>() </a:t>
            </a:r>
            <a:r>
              <a:rPr lang="en-US" sz="2900" dirty="0" smtClean="0"/>
              <a:t>{</a:t>
            </a:r>
          </a:p>
          <a:p>
            <a:pPr lvl="2">
              <a:buNone/>
            </a:pPr>
            <a:r>
              <a:rPr lang="en-US" sz="2900" dirty="0" smtClean="0"/>
              <a:t>      echo "</a:t>
            </a:r>
            <a:r>
              <a:rPr lang="en-US" sz="2900" dirty="0" err="1" smtClean="0"/>
              <a:t>BaseClass</a:t>
            </a:r>
            <a:r>
              <a:rPr lang="en-US" sz="2900" dirty="0" smtClean="0"/>
              <a:t> method called";</a:t>
            </a:r>
          </a:p>
          <a:p>
            <a:pPr lvl="2">
              <a:buNone/>
            </a:pPr>
            <a:r>
              <a:rPr lang="en-US" sz="2900" dirty="0" smtClean="0"/>
              <a:t>   }</a:t>
            </a:r>
          </a:p>
          <a:p>
            <a:pPr lvl="2">
              <a:buNone/>
            </a:pPr>
            <a:r>
              <a:rPr lang="en-US" sz="2900" dirty="0" smtClean="0"/>
              <a:t>}</a:t>
            </a:r>
          </a:p>
          <a:p>
            <a:pPr lvl="2">
              <a:buNone/>
            </a:pPr>
            <a:r>
              <a:rPr lang="en-US" sz="2900" dirty="0" smtClean="0"/>
              <a:t> </a:t>
            </a:r>
          </a:p>
          <a:p>
            <a:pPr lvl="2">
              <a:buNone/>
            </a:pPr>
            <a:r>
              <a:rPr lang="en-US" sz="2900" dirty="0" smtClean="0"/>
              <a:t>class </a:t>
            </a:r>
            <a:r>
              <a:rPr lang="en-US" sz="2900" dirty="0" err="1" smtClean="0"/>
              <a:t>DerivedClass</a:t>
            </a:r>
            <a:r>
              <a:rPr lang="en-US" sz="2900" dirty="0" smtClean="0"/>
              <a:t> extends </a:t>
            </a:r>
            <a:r>
              <a:rPr lang="en-US" sz="2900" dirty="0" err="1" smtClean="0"/>
              <a:t>BaseClass</a:t>
            </a:r>
            <a:r>
              <a:rPr lang="en-US" sz="2900" dirty="0" smtClean="0"/>
              <a:t> {</a:t>
            </a:r>
          </a:p>
          <a:p>
            <a:pPr lvl="2">
              <a:buNone/>
            </a:pPr>
            <a:r>
              <a:rPr lang="en-US" sz="2900" dirty="0" smtClean="0"/>
              <a:t>   public function </a:t>
            </a:r>
            <a:r>
              <a:rPr lang="en-US" sz="2900" dirty="0" err="1" smtClean="0">
                <a:solidFill>
                  <a:srgbClr val="FF0000"/>
                </a:solidFill>
              </a:rPr>
              <a:t>myMethod</a:t>
            </a:r>
            <a:r>
              <a:rPr lang="en-US" sz="2900" dirty="0" smtClean="0">
                <a:solidFill>
                  <a:srgbClr val="FF0000"/>
                </a:solidFill>
              </a:rPr>
              <a:t>() </a:t>
            </a:r>
            <a:r>
              <a:rPr lang="en-US" sz="2900" dirty="0" smtClean="0"/>
              <a:t>{</a:t>
            </a:r>
          </a:p>
          <a:p>
            <a:pPr lvl="2">
              <a:buNone/>
            </a:pPr>
            <a:r>
              <a:rPr lang="en-US" sz="2900" dirty="0" smtClean="0"/>
              <a:t>      echo "</a:t>
            </a:r>
            <a:r>
              <a:rPr lang="en-US" sz="2900" dirty="0" err="1" smtClean="0"/>
              <a:t>DerivedClass</a:t>
            </a:r>
            <a:r>
              <a:rPr lang="en-US" sz="2900" dirty="0" smtClean="0"/>
              <a:t> method called";</a:t>
            </a:r>
          </a:p>
          <a:p>
            <a:pPr lvl="2">
              <a:buNone/>
            </a:pPr>
            <a:r>
              <a:rPr lang="en-US" sz="2900" dirty="0" smtClean="0"/>
              <a:t>   }</a:t>
            </a:r>
          </a:p>
          <a:p>
            <a:pPr lvl="2">
              <a:buNone/>
            </a:pPr>
            <a:r>
              <a:rPr lang="en-US" sz="2900" dirty="0" smtClean="0"/>
              <a:t>}</a:t>
            </a:r>
          </a:p>
          <a:p>
            <a:pPr lvl="2">
              <a:buNone/>
            </a:pPr>
            <a:r>
              <a:rPr lang="en-US" sz="2900" dirty="0" smtClean="0"/>
              <a:t> </a:t>
            </a:r>
          </a:p>
          <a:p>
            <a:pPr lvl="2">
              <a:buNone/>
            </a:pPr>
            <a:r>
              <a:rPr lang="en-US" sz="2900" dirty="0" smtClean="0"/>
              <a:t>function </a:t>
            </a:r>
            <a:r>
              <a:rPr lang="en-US" sz="2900" dirty="0" err="1" smtClean="0"/>
              <a:t>processClass</a:t>
            </a:r>
            <a:r>
              <a:rPr lang="en-US" sz="2900" dirty="0" smtClean="0"/>
              <a:t>(</a:t>
            </a:r>
            <a:r>
              <a:rPr lang="en-US" sz="2900" dirty="0" err="1" smtClean="0"/>
              <a:t>BaseClass</a:t>
            </a:r>
            <a:r>
              <a:rPr lang="en-US" sz="2900" dirty="0" smtClean="0"/>
              <a:t> $c) {</a:t>
            </a:r>
          </a:p>
          <a:p>
            <a:pPr lvl="2">
              <a:buNone/>
            </a:pPr>
            <a:r>
              <a:rPr lang="en-US" sz="2900" dirty="0" smtClean="0"/>
              <a:t>   $c-&gt;</a:t>
            </a:r>
            <a:r>
              <a:rPr lang="en-US" sz="2900" dirty="0" err="1" smtClean="0"/>
              <a:t>myMethod</a:t>
            </a:r>
            <a:r>
              <a:rPr lang="en-US" sz="2900" dirty="0" smtClean="0"/>
              <a:t>();</a:t>
            </a:r>
          </a:p>
          <a:p>
            <a:pPr lvl="2">
              <a:buNone/>
            </a:pPr>
            <a:r>
              <a:rPr lang="en-US" sz="2900" dirty="0" smtClean="0"/>
              <a:t>}</a:t>
            </a:r>
          </a:p>
          <a:p>
            <a:pPr lvl="2">
              <a:buNone/>
            </a:pPr>
            <a:r>
              <a:rPr lang="en-US" sz="2900" dirty="0" smtClean="0"/>
              <a:t> </a:t>
            </a:r>
          </a:p>
          <a:p>
            <a:pPr lvl="2">
              <a:buNone/>
            </a:pPr>
            <a:r>
              <a:rPr lang="en-US" sz="2900" dirty="0" smtClean="0"/>
              <a:t>$c = new </a:t>
            </a:r>
            <a:r>
              <a:rPr lang="en-US" sz="2900" dirty="0" err="1" smtClean="0"/>
              <a:t>DerivedClass</a:t>
            </a:r>
            <a:r>
              <a:rPr lang="en-US" sz="2900" dirty="0" smtClean="0"/>
              <a:t>();</a:t>
            </a:r>
          </a:p>
          <a:p>
            <a:pPr lvl="2">
              <a:buNone/>
            </a:pPr>
            <a:r>
              <a:rPr lang="en-US" sz="2900" dirty="0" err="1" smtClean="0"/>
              <a:t>processClass</a:t>
            </a:r>
            <a:r>
              <a:rPr lang="en-US" sz="2900" dirty="0" smtClean="0"/>
              <a:t>($c);</a:t>
            </a:r>
          </a:p>
          <a:p>
            <a:r>
              <a:rPr lang="en-US" dirty="0" smtClean="0"/>
              <a:t> 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772400" cy="771525"/>
          </a:xfrm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ea typeface="ＭＳ Ｐゴシック" pitchFamily="34" charset="-128"/>
              </a:rPr>
              <a:t>PHP: Classes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464941"/>
          </a:xfrm>
          <a:solidFill>
            <a:schemeClr val="bg1">
              <a:lumMod val="95000"/>
            </a:schemeClr>
          </a:solidFill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class Cart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var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$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todays_date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var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$name;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var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$owner;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function Cart()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$this-&gt;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todays_date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date(“Y-m-d”);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function 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addItem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($code, $descript, $qty) {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/* stuff */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$cart = new Cart;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$cart-&gt;</a:t>
            </a:r>
            <a:r>
              <a:rPr lang="en-GB" sz="2000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addItem</a:t>
            </a:r>
            <a:r>
              <a:rPr lang="en-GB" sz="20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(“002564”,”1kg Tin Beans”, 10);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68440A-D969-4D66-81F7-4046C285BE8A}" type="slidenum">
              <a:rPr lang="en-US"/>
              <a:pPr/>
              <a:t>4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- What is it / does it do?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7525" y="2743200"/>
            <a:ext cx="1219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32125" y="2667000"/>
            <a:ext cx="11430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013325" y="1905000"/>
            <a:ext cx="16002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PHP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Preprocessor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470525" y="4648200"/>
            <a:ext cx="6096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546725" y="4953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file</a:t>
            </a:r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>
            <a:off x="1736725" y="3200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395" name="Text Box 14"/>
          <p:cNvSpPr txBox="1">
            <a:spLocks noChangeArrowheads="1"/>
          </p:cNvSpPr>
          <p:nvPr/>
        </p:nvSpPr>
        <p:spPr bwMode="auto">
          <a:xfrm>
            <a:off x="1736725" y="2855913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1.  request</a:t>
            </a:r>
          </a:p>
        </p:txBody>
      </p:sp>
      <p:sp>
        <p:nvSpPr>
          <p:cNvPr id="16396" name="Line 15"/>
          <p:cNvSpPr>
            <a:spLocks noChangeShapeType="1"/>
          </p:cNvSpPr>
          <p:nvPr/>
        </p:nvSpPr>
        <p:spPr bwMode="auto">
          <a:xfrm flipV="1">
            <a:off x="4175125" y="24384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397" name="Line 16"/>
          <p:cNvSpPr>
            <a:spLocks noChangeShapeType="1"/>
          </p:cNvSpPr>
          <p:nvPr/>
        </p:nvSpPr>
        <p:spPr bwMode="auto">
          <a:xfrm flipV="1">
            <a:off x="5775325" y="29718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398" name="Text Box 17"/>
          <p:cNvSpPr txBox="1">
            <a:spLocks noChangeArrowheads="1"/>
          </p:cNvSpPr>
          <p:nvPr/>
        </p:nvSpPr>
        <p:spPr bwMode="auto">
          <a:xfrm>
            <a:off x="5911850" y="3124200"/>
            <a:ext cx="2149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3.  Parser scans file for php code</a:t>
            </a:r>
          </a:p>
        </p:txBody>
      </p:sp>
      <p:sp>
        <p:nvSpPr>
          <p:cNvPr id="16399" name="Text Box 18"/>
          <p:cNvSpPr txBox="1">
            <a:spLocks noChangeArrowheads="1"/>
          </p:cNvSpPr>
          <p:nvPr/>
        </p:nvSpPr>
        <p:spPr bwMode="auto">
          <a:xfrm>
            <a:off x="3336925" y="20574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2.  Server calls php parser</a:t>
            </a:r>
          </a:p>
        </p:txBody>
      </p:sp>
      <p:sp>
        <p:nvSpPr>
          <p:cNvPr id="16400" name="Text Box 19"/>
          <p:cNvSpPr txBox="1">
            <a:spLocks noChangeArrowheads="1"/>
          </p:cNvSpPr>
          <p:nvPr/>
        </p:nvSpPr>
        <p:spPr bwMode="auto">
          <a:xfrm>
            <a:off x="6613525" y="1752600"/>
            <a:ext cx="24542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4.  Parser executes any php code and places result in file</a:t>
            </a:r>
          </a:p>
        </p:txBody>
      </p:sp>
      <p:sp>
        <p:nvSpPr>
          <p:cNvPr id="16401" name="Line 20"/>
          <p:cNvSpPr>
            <a:spLocks noChangeShapeType="1"/>
          </p:cNvSpPr>
          <p:nvPr/>
        </p:nvSpPr>
        <p:spPr bwMode="auto">
          <a:xfrm flipH="1">
            <a:off x="4175125" y="2971800"/>
            <a:ext cx="1219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4387850" y="3389313"/>
            <a:ext cx="12350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5. Resulting html file sent back to server</a:t>
            </a:r>
          </a:p>
        </p:txBody>
      </p:sp>
      <p:sp>
        <p:nvSpPr>
          <p:cNvPr id="16403" name="Line 22"/>
          <p:cNvSpPr>
            <a:spLocks noChangeShapeType="1"/>
          </p:cNvSpPr>
          <p:nvPr/>
        </p:nvSpPr>
        <p:spPr bwMode="auto">
          <a:xfrm flipH="1">
            <a:off x="1736725" y="3733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1736725" y="3733800"/>
            <a:ext cx="1371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6.  Server sends html file to browser</a:t>
            </a:r>
          </a:p>
        </p:txBody>
      </p:sp>
      <p:sp>
        <p:nvSpPr>
          <p:cNvPr id="16405" name="Text Box 24"/>
          <p:cNvSpPr txBox="1">
            <a:spLocks noChangeArrowheads="1"/>
          </p:cNvSpPr>
          <p:nvPr/>
        </p:nvSpPr>
        <p:spPr bwMode="auto">
          <a:xfrm>
            <a:off x="136525" y="4227513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7.  Browser renders html and displays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Constants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define a constant use define.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define("VALUE", 5);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$a = VALUE + 3;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define(“COLLEGE", “NUST");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Print( COLLEGE );</a:t>
            </a:r>
          </a:p>
          <a:p>
            <a:pPr eaLnBrk="1" hangingPunct="1"/>
            <a:r>
              <a:rPr lang="en-US" dirty="0" smtClean="0"/>
              <a:t>Note: constants do not start with $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Echo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Is a native PHP construct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does not return a value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can have multiple string arguments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parentheses ()are optional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only a single argument if using ()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Print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Is also a native PHP construct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returns integer value 1 always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can only have 1 string argument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parentheses ()are optional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Output Examples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371600"/>
            <a:ext cx="7086600" cy="4624388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echo "&lt;p&gt;Cool&lt;/p&gt;", "&lt;h1&gt;Hi&lt;/h1&gt;";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echo("PIC40A");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echo "The sum is: $sum";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$s = "hello";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echo $s;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echo "$s";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echo ($s);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echo ("$s");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Output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$s = "hello";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$t = "world";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print("Internet Programming Rocks");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print(5); #PHP coerces 5 to string "5"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$s;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($s);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("$s");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s,$t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Does not work!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$s." ".$t;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PHP Predefined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9530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($x)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TRUE if variable $x is not NULL, FALSE otherwise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Often used when processing form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($x)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returns the type of $x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time()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Returns current UNIX timestamp (Number of seconds elapsed since Jan 1, 1970)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date($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formatString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intTimestamp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Returns a string formatted according to the given format string using the given integer timestamp or the value of time() if no timestamp is given.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hr,$min,$sec,$m,$d,$y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Gets the UNIX timestamp for the given date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839200" cy="4624388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$timestamp = time(); // Get current timestamp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$timestamp += 3600 * 24; // Move timestamp forward by 24 hrs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$year = date("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Y",$timestamp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$month = date("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m",$timestamp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$day = date("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d",$timestamp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$hour = date("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h",$timestamp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$minute = date("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$timestamp);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$second = date("s", $timestamp);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echo "Tomorrow is $month/$day/$year&lt;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/&gt;";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echo "Time 24 hours from now is $hour:$minute:$second&lt;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/&gt;";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?&gt;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7772400" cy="1143000"/>
          </a:xfrm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ea typeface="ＭＳ Ｐゴシック" pitchFamily="34" charset="-128"/>
              </a:rPr>
              <a:t>PHP: Functions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7772400" cy="2766015"/>
          </a:xfrm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pitchFamily="34" charset="-128"/>
              </a:rPr>
              <a:t>The function keyword declares a function.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function square($num) 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		return $num * </a:t>
            </a:r>
            <a:r>
              <a:rPr lang="en-GB" dirty="0" err="1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$num</a:t>
            </a: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>
              <a:lnSpc>
                <a:spcPct val="90000"/>
              </a:lnSpc>
              <a:buFont typeface="Courier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echo square(4); // outputs ‘16’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Almost similar to Functions in JavaScript, and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Function overloading is not allowed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Functions cannot be redefined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Function names are not case sensitive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Use of return statement is optional (can return no value)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Syntax: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name($param1,$param2,..){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write function body here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display($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formal_parameter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formal_parameter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actual_parameter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"message";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display($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actual_parameter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smtClean="0"/>
              <a:t>Formal parameters </a:t>
            </a:r>
            <a:r>
              <a:rPr lang="en-US" dirty="0" smtClean="0"/>
              <a:t>are in the function prototype and must be variable names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smtClean="0"/>
              <a:t>Actual parameters </a:t>
            </a:r>
            <a:r>
              <a:rPr lang="en-US" dirty="0" smtClean="0"/>
              <a:t>are in the function call and can be any expression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number of </a:t>
            </a:r>
            <a:r>
              <a:rPr lang="en-US" i="1" dirty="0" smtClean="0"/>
              <a:t>formal parameters </a:t>
            </a:r>
            <a:r>
              <a:rPr lang="en-US" dirty="0" smtClean="0"/>
              <a:t>need not match the number of </a:t>
            </a:r>
            <a:r>
              <a:rPr lang="en-US" i="1" dirty="0" smtClean="0"/>
              <a:t>actual parameters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Excess </a:t>
            </a:r>
            <a:r>
              <a:rPr lang="en-US" i="1" dirty="0" smtClean="0"/>
              <a:t>formal parameters </a:t>
            </a:r>
            <a:r>
              <a:rPr lang="en-US" dirty="0" smtClean="0"/>
              <a:t>are NULL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Excess </a:t>
            </a:r>
            <a:r>
              <a:rPr lang="en-US" i="1" dirty="0" smtClean="0"/>
              <a:t>actual parameters </a:t>
            </a:r>
            <a:r>
              <a:rPr lang="en-US" dirty="0" smtClean="0"/>
              <a:t>are ignored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By default, PHP passes parameters by value.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increment($num) {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a local copy of the $num defined below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$num++;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print('$num in function: ' . "$num");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$num = 4;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increment($num);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print('$num after function: ' . "$num");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Output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$num in function: 5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$num after function: 4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Hello World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62438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&lt;title&gt;My First PHP Embedded Page&lt;/title&gt;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	echo '&lt;p&gt;Hello World&lt;/p&gt;'; 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?&gt;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Passing a Parameter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43013"/>
            <a:ext cx="8610600" cy="5386387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Place an &amp; before a formal parameter in the function prototype      </a:t>
            </a:r>
            <a:r>
              <a:rPr lang="en-US" b="1" dirty="0" smtClean="0"/>
              <a:t>Or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place an &amp; before an actual parameter in a function call.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increment(&amp;$num) {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this $num is the actual parameter below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$num++;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print('$num in function: ' . "$num");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$num = 4;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increment($num);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print('$num after function: ' . "$num");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Output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$num in function: 5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$num after function: 5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by Reference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increment($num) 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this $num is the actual parameter below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$num++;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print('$num in function: ' . "$num");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$num = 4;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increment(&amp;$num);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print('$num after function: ' . "$num");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Output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$num in function: 5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# $num after function: 5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&lt;title&gt;My First PHP Embedded Page&lt;/title&gt;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	&lt;p&gt;Hello World&lt;/p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lnSpc>
                <a:spcPct val="120000"/>
              </a:lnSpc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Key points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actual script is between &lt;?</a:t>
            </a:r>
            <a:r>
              <a:rPr lang="en-GB" dirty="0" err="1" smtClean="0"/>
              <a:t>php</a:t>
            </a:r>
            <a:r>
              <a:rPr lang="en-GB" dirty="0" smtClean="0"/>
              <a:t> and ?&gt;</a:t>
            </a:r>
          </a:p>
          <a:p>
            <a:r>
              <a:rPr lang="en-GB" dirty="0" smtClean="0"/>
              <a:t>The stuff that is not between those tags is copied verbatim to the output document.</a:t>
            </a:r>
          </a:p>
          <a:p>
            <a:r>
              <a:rPr lang="en-GB" dirty="0" smtClean="0"/>
              <a:t>The stuff that is in between the tags has to evaluate to HTML/XHTML.</a:t>
            </a:r>
          </a:p>
          <a:p>
            <a:r>
              <a:rPr lang="en-GB" dirty="0" smtClean="0"/>
              <a:t>The final output of this document is an HTML/XHTML document.</a:t>
            </a:r>
          </a:p>
          <a:p>
            <a:r>
              <a:rPr lang="en-GB" dirty="0" smtClean="0"/>
              <a:t>The browser only renders the HTML/XHTML document. </a:t>
            </a:r>
          </a:p>
          <a:p>
            <a:r>
              <a:rPr lang="en-GB" dirty="0" smtClean="0"/>
              <a:t>It is not possible to see the PHP source if you view source on an XHTML document created from a PHP document.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PHP Facts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Like JS, PHP is usually purely interpreted </a:t>
            </a:r>
          </a:p>
          <a:p>
            <a:r>
              <a:rPr lang="en-GB" dirty="0" smtClean="0"/>
              <a:t>Syntax and semantics are closely related to JS</a:t>
            </a:r>
          </a:p>
          <a:p>
            <a:r>
              <a:rPr lang="en-GB" dirty="0" smtClean="0"/>
              <a:t>Like JS, PHP uses dynamic typing</a:t>
            </a:r>
          </a:p>
          <a:p>
            <a:r>
              <a:rPr lang="en-GB" dirty="0" smtClean="0"/>
              <a:t>Variables are not assigned a type when they are declared. Variable type is determined through assignment. </a:t>
            </a:r>
          </a:p>
          <a:p>
            <a:r>
              <a:rPr lang="en-GB" dirty="0" smtClean="0"/>
              <a:t>Every statement ends in a </a:t>
            </a:r>
            <a:r>
              <a:rPr lang="en-GB" b="1" dirty="0" smtClean="0"/>
              <a:t>;</a:t>
            </a:r>
          </a:p>
          <a:p>
            <a:r>
              <a:rPr lang="en-GB" dirty="0" smtClean="0"/>
              <a:t>PHP is case sensitive for variable names. </a:t>
            </a:r>
          </a:p>
          <a:p>
            <a:pPr lvl="1"/>
            <a:r>
              <a:rPr lang="en-GB" b="1" dirty="0" smtClean="0"/>
              <a:t>Temp</a:t>
            </a:r>
            <a:r>
              <a:rPr lang="en-GB" dirty="0" smtClean="0"/>
              <a:t> and </a:t>
            </a:r>
            <a:r>
              <a:rPr lang="en-GB" b="1" dirty="0" smtClean="0"/>
              <a:t>temp</a:t>
            </a:r>
            <a:r>
              <a:rPr lang="en-GB" dirty="0" smtClean="0"/>
              <a:t> are two different variables</a:t>
            </a:r>
          </a:p>
          <a:p>
            <a:r>
              <a:rPr lang="en-GB" dirty="0" smtClean="0"/>
              <a:t>Reserved words and functions are not case sensitive:</a:t>
            </a:r>
          </a:p>
          <a:p>
            <a:pPr lvl="1"/>
            <a:r>
              <a:rPr lang="en-GB" dirty="0" smtClean="0"/>
              <a:t>While, </a:t>
            </a:r>
            <a:r>
              <a:rPr lang="en-GB" dirty="0" err="1" smtClean="0"/>
              <a:t>wHiLe</a:t>
            </a:r>
            <a:r>
              <a:rPr lang="en-GB" dirty="0" smtClean="0"/>
              <a:t> etc. are all same.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PHP Primitive data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829800" cy="56388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Four scalar types </a:t>
            </a:r>
          </a:p>
          <a:p>
            <a:pPr marL="463550" lvl="2" indent="-238125"/>
            <a:r>
              <a:rPr lang="en-GB" sz="2400" dirty="0" smtClean="0"/>
              <a:t>Integer</a:t>
            </a:r>
          </a:p>
          <a:p>
            <a:pPr marL="463550" lvl="2" indent="-238125">
              <a:buNone/>
            </a:pPr>
            <a:r>
              <a:rPr lang="en-GB" dirty="0" smtClean="0"/>
              <a:t>      Correspond to long </a:t>
            </a:r>
            <a:r>
              <a:rPr lang="en-GB" dirty="0" err="1" smtClean="0"/>
              <a:t>int</a:t>
            </a:r>
            <a:r>
              <a:rPr lang="en-GB" dirty="0" smtClean="0"/>
              <a:t> type of C++. In most machines not fewer than 10 digits</a:t>
            </a:r>
          </a:p>
          <a:p>
            <a:pPr lvl="2">
              <a:buNone/>
            </a:pPr>
            <a:r>
              <a:rPr lang="en-US" sz="3200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$a = 1234; // decimal number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$a = -123; // a negative number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$a = 0x1A; // Hexadecimal number(equivalent to 26 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  decimal)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$a = 0b11111111; // binary number (equivalent to 	255 decimal)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?&gt; </a:t>
            </a:r>
          </a:p>
          <a:p>
            <a:pPr lvl="2"/>
            <a:endParaRPr lang="en-GB" sz="3200" dirty="0" smtClean="0"/>
          </a:p>
          <a:p>
            <a:pPr lvl="2"/>
            <a:endParaRPr lang="en-GB" sz="32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n341TapingTemplate</Template>
  <TotalTime>5838</TotalTime>
  <Words>1746</Words>
  <Application>Microsoft PowerPoint</Application>
  <PresentationFormat>On-screen Show (4:3)</PresentationFormat>
  <Paragraphs>507</Paragraphs>
  <Slides>51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1_Equity</vt:lpstr>
      <vt:lpstr>Introduction to PHP</vt:lpstr>
      <vt:lpstr>What is PHP?</vt:lpstr>
      <vt:lpstr>PHP - What is it / does it do?</vt:lpstr>
      <vt:lpstr>PHP - What is it / does it do?</vt:lpstr>
      <vt:lpstr>PHP – Hello World</vt:lpstr>
      <vt:lpstr>Slide 6</vt:lpstr>
      <vt:lpstr>Key points</vt:lpstr>
      <vt:lpstr>Basic PHP Facts</vt:lpstr>
      <vt:lpstr>PHP Primitive data types</vt:lpstr>
      <vt:lpstr>PHP Primitive data types</vt:lpstr>
      <vt:lpstr>PHP Primitive data types</vt:lpstr>
      <vt:lpstr>PHP Primitive data types</vt:lpstr>
      <vt:lpstr>PHP Primitive data types</vt:lpstr>
      <vt:lpstr>Arrays</vt:lpstr>
      <vt:lpstr>Objects</vt:lpstr>
      <vt:lpstr>Resource</vt:lpstr>
      <vt:lpstr>NULL</vt:lpstr>
      <vt:lpstr>Primitive Data Types</vt:lpstr>
      <vt:lpstr>Variables</vt:lpstr>
      <vt:lpstr>PHP Arithmetic operations</vt:lpstr>
      <vt:lpstr>Useful Predefined Math Functions</vt:lpstr>
      <vt:lpstr>Useful Predefined Math Functions</vt:lpstr>
      <vt:lpstr>PHP Operators</vt:lpstr>
      <vt:lpstr>Strings</vt:lpstr>
      <vt:lpstr>Example</vt:lpstr>
      <vt:lpstr>Concatenation</vt:lpstr>
      <vt:lpstr>Predefined String Functions</vt:lpstr>
      <vt:lpstr>Predefined String Functions</vt:lpstr>
      <vt:lpstr>PHP: Control Structures</vt:lpstr>
      <vt:lpstr>PHP: Control Structures</vt:lpstr>
      <vt:lpstr>PHP: Control Structures</vt:lpstr>
      <vt:lpstr>Include</vt:lpstr>
      <vt:lpstr>Slide 33</vt:lpstr>
      <vt:lpstr>Slide 34</vt:lpstr>
      <vt:lpstr>Slide 35</vt:lpstr>
      <vt:lpstr>Slide 36</vt:lpstr>
      <vt:lpstr>Slide 37</vt:lpstr>
      <vt:lpstr>Example</vt:lpstr>
      <vt:lpstr>PHP: Classes</vt:lpstr>
      <vt:lpstr>PHP Constants</vt:lpstr>
      <vt:lpstr>PHP Output</vt:lpstr>
      <vt:lpstr>PHP Output Examples</vt:lpstr>
      <vt:lpstr>PHP Output Examples</vt:lpstr>
      <vt:lpstr>Some PHP Predefined Functions</vt:lpstr>
      <vt:lpstr>Examples</vt:lpstr>
      <vt:lpstr>PHP: Functions</vt:lpstr>
      <vt:lpstr>PHP functions</vt:lpstr>
      <vt:lpstr>PHP Function Parameters</vt:lpstr>
      <vt:lpstr>Parameter Passing</vt:lpstr>
      <vt:lpstr>Passing a Parameter by Reference</vt:lpstr>
      <vt:lpstr>Pass by Reference Example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Cookies</dc:title>
  <dc:creator>Bob &amp; Anna Molnar</dc:creator>
  <cp:lastModifiedBy>naima</cp:lastModifiedBy>
  <cp:revision>71</cp:revision>
  <cp:lastPrinted>1601-01-01T00:00:00Z</cp:lastPrinted>
  <dcterms:created xsi:type="dcterms:W3CDTF">2005-11-25T22:15:20Z</dcterms:created>
  <dcterms:modified xsi:type="dcterms:W3CDTF">2013-11-04T04:52:24Z</dcterms:modified>
</cp:coreProperties>
</file>