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97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8" r:id="rId49"/>
    <p:sldId id="399" r:id="rId50"/>
    <p:sldId id="401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3898" autoAdjust="0"/>
  </p:normalViewPr>
  <p:slideViewPr>
    <p:cSldViewPr>
      <p:cViewPr>
        <p:scale>
          <a:sx n="82" d="100"/>
          <a:sy n="82" d="100"/>
        </p:scale>
        <p:origin x="-70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7D05-BE82-4CB0-8D58-B9994A4C9995}" type="datetimeFigureOut">
              <a:rPr lang="en-US" smtClean="0"/>
              <a:pPr/>
              <a:t>11/11/2013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EEE7-9FCD-4E61-A874-F678D2F5F41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2EEE7-9FCD-4E61-A874-F678D2F5F41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B3F068-042B-487F-A366-B71B270BE783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4DD-9349-41D5-9ABA-03A7B3098C5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BBA-24D9-4760-B838-67E4A6489A40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624388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8" y="2341476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A0326E-5DE0-4F3D-AA16-DAC530A3EEB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D29E-B7A3-49CF-B431-2BCCAF033C67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E8A-3B24-43D2-A998-57F2B2886FDD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44F2-345C-485C-840E-1F9EFCD567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DF7-9A5C-4BAB-B655-7E131148E8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4705-34F3-48DE-8B6A-E76FAD5BD5D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387D50-3457-4E9D-8A7F-0A130048B33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4773225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2450" y="76200"/>
            <a:ext cx="9036000" cy="1143000"/>
          </a:xfrm>
          <a:prstGeom prst="roundRect">
            <a:avLst>
              <a:gd name="adj" fmla="val 343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212600-C682-43F7-9A9C-D2AC1F4E28A0}" type="slidenum">
              <a:rPr lang="ar-SA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st.edu/~v/serverscript.php?x=1&amp;y=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continued…..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3657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Explode is JS equivalent of split. It takes an argument of a string and a delimiter and returns an array consisting of substrings of the string.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= "a:b:c:d";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= explode(":",$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181600"/>
            <a:ext cx="533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Implode does the inverse. It takes an array and returns a string where the entries are appended together using a delimiter.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= implode("^",$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has the value: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a^b^c^d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".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array elements in sequential </a:t>
            </a:r>
            <a:r>
              <a:rPr lang="en-GB" dirty="0" smtClean="0"/>
              <a:t>order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Every array has an internal pointer which points to the "current" element of the array.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"current" pointer is initialized to the first element of the array when the array is created</a:t>
            </a:r>
          </a:p>
          <a:p>
            <a:endParaRPr lang="en-US" dirty="0" smtClean="0"/>
          </a:p>
          <a:p>
            <a:r>
              <a:rPr lang="en-US" dirty="0" smtClean="0"/>
              <a:t>To access and dereference the "current“ pointer of an array, use the current function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$snacks = array("chips", “pizza", "candy");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	$snack = current($snacks);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print("The first snack is $snack");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Output: </a:t>
            </a:r>
            <a:r>
              <a:rPr lang="en-US" b="1" dirty="0" smtClean="0"/>
              <a:t>The first snack is chips</a:t>
            </a:r>
            <a:endParaRPr lang="en-GB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array elements in sequential </a:t>
            </a:r>
            <a:r>
              <a:rPr lang="en-GB" dirty="0" smtClean="0"/>
              <a:t>order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10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dirty="0" smtClean="0"/>
              <a:t>function moves an array's "</a:t>
            </a:r>
            <a:r>
              <a:rPr lang="en-US" i="1" dirty="0" smtClean="0"/>
              <a:t>current</a:t>
            </a:r>
            <a:r>
              <a:rPr lang="en-US" dirty="0" smtClean="0"/>
              <a:t>“ pointer to the next element in the array and </a:t>
            </a:r>
            <a:r>
              <a:rPr lang="en-GB" dirty="0" smtClean="0"/>
              <a:t>then dereference it.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function moves the "</a:t>
            </a:r>
            <a:r>
              <a:rPr lang="en-US" i="1" dirty="0" smtClean="0"/>
              <a:t>current</a:t>
            </a:r>
            <a:r>
              <a:rPr lang="en-US" dirty="0" smtClean="0"/>
              <a:t>" pointer to the previous element in the array and then </a:t>
            </a:r>
            <a:r>
              <a:rPr lang="en-GB" dirty="0" smtClean="0"/>
              <a:t>dereference it.</a:t>
            </a:r>
          </a:p>
          <a:p>
            <a:endParaRPr lang="en-GB" dirty="0" smtClean="0"/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$snacks = array("chips", "pizza", "candy");</a:t>
            </a:r>
          </a:p>
          <a:p>
            <a:pPr lvl="1">
              <a:buNone/>
            </a:pPr>
            <a:endParaRPr lang="en-GB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$snack = 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next($snacks);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print("The 2nd snack is $snack");</a:t>
            </a:r>
          </a:p>
          <a:p>
            <a:pPr lvl="1">
              <a:buNone/>
            </a:pPr>
            <a:endParaRPr lang="en-GB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$snack = </a:t>
            </a:r>
            <a:r>
              <a:rPr lang="en-GB" sz="2200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sz="2200" b="1" dirty="0" smtClean="0">
                <a:latin typeface="Courier New" pitchFamily="49" charset="0"/>
                <a:cs typeface="Courier New" pitchFamily="49" charset="0"/>
              </a:rPr>
              <a:t>($snacks);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print("The 1st snack is $snack");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Output:</a:t>
            </a:r>
          </a:p>
          <a:p>
            <a:pPr lvl="1">
              <a:buNone/>
            </a:pPr>
            <a:r>
              <a:rPr lang="en-US" b="1" dirty="0" smtClean="0"/>
              <a:t>The 2nd snack is pizza</a:t>
            </a:r>
          </a:p>
          <a:p>
            <a:pPr lvl="1">
              <a:buNone/>
            </a:pPr>
            <a:r>
              <a:rPr lang="en-US" b="1" dirty="0" smtClean="0"/>
              <a:t>The 1st snack is chips</a:t>
            </a:r>
            <a:endParaRPr lang="en-GB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Array Traversing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410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i="1" dirty="0" smtClean="0">
                <a:solidFill>
                  <a:srgbClr val="FF0000"/>
                </a:solidFill>
              </a:rPr>
              <a:t>reset</a:t>
            </a:r>
            <a:r>
              <a:rPr lang="en-GB" dirty="0" smtClean="0">
                <a:solidFill>
                  <a:srgbClr val="FF0000"/>
                </a:solidFill>
              </a:rPr>
              <a:t> function</a:t>
            </a:r>
          </a:p>
          <a:p>
            <a:pPr>
              <a:buNone/>
            </a:pPr>
            <a:r>
              <a:rPr lang="en-US" dirty="0" smtClean="0"/>
              <a:t>•Moves an array's "</a:t>
            </a:r>
            <a:r>
              <a:rPr lang="en-US" i="1" dirty="0" smtClean="0"/>
              <a:t>current</a:t>
            </a:r>
            <a:r>
              <a:rPr lang="en-US" dirty="0" smtClean="0"/>
              <a:t>" pointer to the first element in the array and then dereferences it.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i="1" dirty="0" smtClean="0">
                <a:solidFill>
                  <a:srgbClr val="FF0000"/>
                </a:solidFill>
              </a:rPr>
              <a:t>end</a:t>
            </a:r>
            <a:r>
              <a:rPr lang="en-GB" dirty="0" smtClean="0">
                <a:solidFill>
                  <a:srgbClr val="FF0000"/>
                </a:solidFill>
              </a:rPr>
              <a:t> function</a:t>
            </a:r>
          </a:p>
          <a:p>
            <a:pPr>
              <a:buNone/>
            </a:pPr>
            <a:r>
              <a:rPr lang="en-US" dirty="0" smtClean="0"/>
              <a:t>•moves "</a:t>
            </a:r>
            <a:r>
              <a:rPr lang="en-US" i="1" dirty="0" smtClean="0"/>
              <a:t>current</a:t>
            </a:r>
            <a:r>
              <a:rPr lang="en-US" dirty="0" smtClean="0"/>
              <a:t>" to the last element in the </a:t>
            </a:r>
            <a:r>
              <a:rPr lang="en-GB" dirty="0" smtClean="0"/>
              <a:t>array and then dereferences it.</a:t>
            </a:r>
          </a:p>
          <a:p>
            <a:pPr>
              <a:buNone/>
            </a:pPr>
            <a:endParaRPr lang="en-GB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$snacks = array("chips", "pretzels", "candy");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$first = reset($snacks);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print("The first snack is $first");</a:t>
            </a:r>
          </a:p>
          <a:p>
            <a:pPr lvl="1"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$last = end($snacks);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print("The last snack is $last");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Output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b="1" dirty="0" smtClean="0"/>
              <a:t>The first snack is chips</a:t>
            </a:r>
          </a:p>
          <a:p>
            <a:pPr lvl="1">
              <a:buNone/>
            </a:pPr>
            <a:r>
              <a:rPr lang="en-US" b="1" dirty="0" smtClean="0"/>
              <a:t>		The last snack is candy</a:t>
            </a:r>
            <a:endParaRPr lang="en-GB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each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Returns a two element array consisting of the key and the value of the "</a:t>
            </a:r>
            <a:r>
              <a:rPr lang="en-US" i="1" dirty="0" smtClean="0"/>
              <a:t>current</a:t>
            </a:r>
            <a:r>
              <a:rPr lang="en-US" dirty="0" smtClean="0"/>
              <a:t>“ </a:t>
            </a:r>
            <a:r>
              <a:rPr lang="en-GB" dirty="0" smtClean="0"/>
              <a:t>element in the array.</a:t>
            </a:r>
          </a:p>
          <a:p>
            <a:endParaRPr lang="en-GB" dirty="0" smtClean="0"/>
          </a:p>
          <a:p>
            <a:r>
              <a:rPr lang="en-US" dirty="0" smtClean="0"/>
              <a:t>The keys of the two element array are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 smtClean="0"/>
              <a:t>“ </a:t>
            </a:r>
            <a:r>
              <a:rPr lang="en-GB" dirty="0" smtClean="0"/>
              <a:t>and "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dirty="0" smtClean="0"/>
              <a:t>".</a:t>
            </a:r>
          </a:p>
          <a:p>
            <a:endParaRPr lang="en-GB" dirty="0" smtClean="0"/>
          </a:p>
          <a:p>
            <a:r>
              <a:rPr lang="en-US" dirty="0" smtClean="0"/>
              <a:t>It then moves the "current" pointer to the next element of the array or FALSE if there </a:t>
            </a:r>
            <a:r>
              <a:rPr lang="en-GB" dirty="0" smtClean="0"/>
              <a:t>isn't one.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$snacks = array("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=&gt; "chips",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abby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=&gt; "pizza",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darin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=&gt; "candy");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while($order=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each($snacks))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$partier =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$order["key"];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$snack =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$order["value"];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print("$partier wants $snack");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Output</a:t>
            </a:r>
          </a:p>
          <a:p>
            <a:pPr>
              <a:buNone/>
            </a:pPr>
            <a:r>
              <a:rPr lang="en-GB" sz="2000" dirty="0" smtClean="0"/>
              <a:t> 	</a:t>
            </a:r>
            <a:r>
              <a:rPr lang="en-GB" sz="2400" b="1" dirty="0" err="1" smtClean="0"/>
              <a:t>abe</a:t>
            </a:r>
            <a:r>
              <a:rPr lang="en-GB" sz="2400" b="1" dirty="0" smtClean="0"/>
              <a:t> wants chips</a:t>
            </a:r>
          </a:p>
          <a:p>
            <a:pPr>
              <a:buNone/>
            </a:pPr>
            <a:r>
              <a:rPr lang="en-GB" sz="2400" b="1" dirty="0" smtClean="0"/>
              <a:t> 	</a:t>
            </a:r>
            <a:r>
              <a:rPr lang="en-GB" sz="2400" b="1" dirty="0" err="1" smtClean="0"/>
              <a:t>abby</a:t>
            </a:r>
            <a:r>
              <a:rPr lang="en-GB" sz="2400" b="1" dirty="0" smtClean="0"/>
              <a:t> wants pizza</a:t>
            </a:r>
          </a:p>
          <a:p>
            <a:pPr>
              <a:buNone/>
            </a:pPr>
            <a:r>
              <a:rPr lang="en-GB" sz="2400" b="1" dirty="0" smtClean="0"/>
              <a:t> 	</a:t>
            </a:r>
            <a:r>
              <a:rPr lang="en-GB" sz="2400" b="1" dirty="0" err="1" smtClean="0"/>
              <a:t>darin</a:t>
            </a:r>
            <a:r>
              <a:rPr lang="en-GB" sz="2400" b="1" dirty="0" smtClean="0"/>
              <a:t> wants candy</a:t>
            </a:r>
            <a:endParaRPr lang="en-GB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array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•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key($array)</a:t>
            </a:r>
          </a:p>
          <a:p>
            <a:pPr>
              <a:buNone/>
            </a:pPr>
            <a:r>
              <a:rPr lang="en-US" dirty="0" smtClean="0"/>
              <a:t>–	returns the key of the "</a:t>
            </a:r>
            <a:r>
              <a:rPr lang="en-US" i="1" dirty="0" smtClean="0"/>
              <a:t>current</a:t>
            </a:r>
            <a:r>
              <a:rPr lang="en-US" dirty="0" smtClean="0"/>
              <a:t>" element of the array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•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($value, $array, $strict)</a:t>
            </a:r>
          </a:p>
          <a:p>
            <a:pPr>
              <a:buNone/>
            </a:pPr>
            <a:r>
              <a:rPr lang="en-US" dirty="0" smtClean="0"/>
              <a:t>–	returns TRUE if the given $value exists in the array $array. If $strict is TRUE, then the type of $value must also match the type of the element in the array.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an array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sort($array)</a:t>
            </a:r>
          </a:p>
          <a:p>
            <a:pPr>
              <a:buNone/>
            </a:pPr>
            <a:r>
              <a:rPr lang="en-US" dirty="0" smtClean="0"/>
              <a:t>•	Sorts the values in $array, but replaces the </a:t>
            </a:r>
            <a:r>
              <a:rPr lang="en-GB" dirty="0" smtClean="0"/>
              <a:t>keys by 0,1,2,3, etc...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US" dirty="0" smtClean="0"/>
              <a:t>•	String values appear first in alphabetical order followed by the numeric values in ascending </a:t>
            </a:r>
            <a:r>
              <a:rPr lang="en-GB" dirty="0" smtClean="0"/>
              <a:t>order.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an array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asort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($array)</a:t>
            </a:r>
          </a:p>
          <a:p>
            <a:pPr>
              <a:buNone/>
            </a:pPr>
            <a:r>
              <a:rPr lang="en-US" dirty="0" smtClean="0"/>
              <a:t>   Same as sort($array), but key-value </a:t>
            </a:r>
            <a:r>
              <a:rPr lang="en-GB" dirty="0" smtClean="0"/>
              <a:t>associations are preserved.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ksort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($array)</a:t>
            </a:r>
          </a:p>
          <a:p>
            <a:pPr>
              <a:buNone/>
            </a:pPr>
            <a:r>
              <a:rPr lang="en-US" dirty="0" smtClean="0"/>
              <a:t>   Sorts $array by its keys, rather than by its values. Key-value associations are preserved.</a:t>
            </a:r>
          </a:p>
          <a:p>
            <a:pPr>
              <a:buNone/>
            </a:pPr>
            <a:endParaRPr lang="en-US" dirty="0" smtClean="0"/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rsort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($array)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arsort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($array)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krsort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($array)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These functions behave the same as sort, </a:t>
            </a:r>
            <a:r>
              <a:rPr lang="en-US" dirty="0" err="1" smtClean="0"/>
              <a:t>asort,and</a:t>
            </a:r>
            <a:r>
              <a:rPr lang="en-US" dirty="0" smtClean="0"/>
              <a:t> </a:t>
            </a:r>
            <a:r>
              <a:rPr lang="en-US" dirty="0" err="1" smtClean="0"/>
              <a:t>ksort</a:t>
            </a:r>
            <a:r>
              <a:rPr lang="en-US" dirty="0" smtClean="0"/>
              <a:t> respectively, but sort in </a:t>
            </a:r>
            <a:r>
              <a:rPr lang="en-GB" dirty="0" smtClean="0"/>
              <a:t>the reverse order.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 have names that begin with $.</a:t>
            </a:r>
          </a:p>
          <a:p>
            <a:r>
              <a:rPr lang="en-US" dirty="0" smtClean="0"/>
              <a:t>Its elements consists of key-value pairs.</a:t>
            </a:r>
          </a:p>
          <a:p>
            <a:r>
              <a:rPr lang="en-US" dirty="0" smtClean="0"/>
              <a:t>Can have elements with positive integer</a:t>
            </a:r>
          </a:p>
          <a:p>
            <a:r>
              <a:rPr lang="en-US" dirty="0" smtClean="0"/>
              <a:t>keys and/or string keys at the same time.</a:t>
            </a:r>
          </a:p>
          <a:p>
            <a:r>
              <a:rPr lang="en-US" dirty="0" smtClean="0"/>
              <a:t>Elements of an array need not be of the</a:t>
            </a:r>
          </a:p>
          <a:p>
            <a:pPr>
              <a:buNone/>
            </a:pPr>
            <a:r>
              <a:rPr lang="en-GB" dirty="0" smtClean="0"/>
              <a:t>    same type.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PHP Form handling, session</a:t>
            </a:r>
            <a:br>
              <a:rPr lang="en-GB" dirty="0" smtClean="0"/>
            </a:br>
            <a:r>
              <a:rPr lang="en-GB" dirty="0" smtClean="0"/>
              <a:t>variables and regular expressions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does a browser communicate </a:t>
            </a:r>
            <a:r>
              <a:rPr lang="en-GB" dirty="0" smtClean="0"/>
              <a:t>with a </a:t>
            </a:r>
            <a:r>
              <a:rPr lang="en-GB" dirty="0" smtClean="0"/>
              <a:t>program on a server?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submitting an HTTP request to the server (possibly via an HTML form).</a:t>
            </a:r>
          </a:p>
          <a:p>
            <a:r>
              <a:rPr lang="en-US" dirty="0" smtClean="0"/>
              <a:t>Such a request is made by a certain method. Each HTTP request method is different. There are several different possible requests, but we will concentrate on the two most frequently </a:t>
            </a:r>
            <a:r>
              <a:rPr lang="en-GB" dirty="0" smtClean="0"/>
              <a:t>used ones</a:t>
            </a:r>
          </a:p>
          <a:p>
            <a:pPr lvl="1"/>
            <a:r>
              <a:rPr lang="en-GB" dirty="0" smtClean="0"/>
              <a:t>Get</a:t>
            </a:r>
          </a:p>
          <a:p>
            <a:pPr lvl="1"/>
            <a:r>
              <a:rPr lang="en-GB" dirty="0" smtClean="0"/>
              <a:t>Post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 method GET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Browsers can pass parameters to a server script via a request </a:t>
            </a:r>
            <a:r>
              <a:rPr lang="en-GB" dirty="0" smtClean="0"/>
              <a:t>URI.</a:t>
            </a:r>
          </a:p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 lvl="1">
              <a:buNone/>
            </a:pPr>
            <a:r>
              <a:rPr lang="en-GB" dirty="0" smtClean="0">
                <a:hlinkClick r:id="rId2"/>
              </a:rPr>
              <a:t>http://www.nust.edu/~v/serverscript.php?x=1&amp;y=2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 smtClean="0"/>
              <a:t>The URL of the target PHP script is: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b="1" dirty="0" smtClean="0"/>
              <a:t>http://www.nust.edu/~v/serverscript.php</a:t>
            </a:r>
          </a:p>
          <a:p>
            <a:endParaRPr lang="en-GB" dirty="0" smtClean="0"/>
          </a:p>
          <a:p>
            <a:r>
              <a:rPr lang="en-GB" dirty="0" smtClean="0"/>
              <a:t>The query string is:</a:t>
            </a:r>
          </a:p>
          <a:p>
            <a:pPr>
              <a:buNone/>
            </a:pPr>
            <a:r>
              <a:rPr lang="en-GB" dirty="0" smtClean="0"/>
              <a:t>     </a:t>
            </a:r>
            <a:r>
              <a:rPr lang="en-GB" b="1" dirty="0" smtClean="0"/>
              <a:t>x=1&amp;y=2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Strings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Appear after a question mark </a:t>
            </a:r>
            <a:r>
              <a:rPr lang="en-US" b="1" dirty="0" smtClean="0"/>
              <a:t>?</a:t>
            </a:r>
            <a:r>
              <a:rPr lang="en-US" dirty="0" smtClean="0"/>
              <a:t> in a URL.</a:t>
            </a:r>
          </a:p>
          <a:p>
            <a:r>
              <a:rPr lang="en-US" dirty="0" smtClean="0"/>
              <a:t>Consist of </a:t>
            </a:r>
            <a:r>
              <a:rPr lang="en-US" b="1" dirty="0" smtClean="0"/>
              <a:t>name=value</a:t>
            </a:r>
            <a:r>
              <a:rPr lang="en-US" dirty="0" smtClean="0"/>
              <a:t> pairs separated by ampersands (</a:t>
            </a:r>
            <a:r>
              <a:rPr lang="en-US" b="1" dirty="0" smtClean="0"/>
              <a:t>&amp;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name</a:t>
            </a:r>
            <a:r>
              <a:rPr lang="en-US" dirty="0" smtClean="0"/>
              <a:t> is the name attribute of a widget or control of the HTML form</a:t>
            </a:r>
          </a:p>
          <a:p>
            <a:r>
              <a:rPr lang="en-US" dirty="0" smtClean="0"/>
              <a:t>Spaces in value can be replaced by + signs</a:t>
            </a:r>
          </a:p>
          <a:p>
            <a:r>
              <a:rPr lang="en-US" dirty="0" smtClean="0"/>
              <a:t>Widget values in a query string can have special characters encoded as a % followed by a 2 digit hex ASCII code representing the special character. 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 vs. POST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41020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GET method:</a:t>
            </a:r>
          </a:p>
          <a:p>
            <a:pPr>
              <a:buNone/>
            </a:pPr>
            <a:r>
              <a:rPr lang="en-US" dirty="0" smtClean="0"/>
              <a:t>      • 	Values (query string) are encoded directly into URI.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• 	Requests are cached by the browser, server, or proxy.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• 	Appropriate if the amount of data to send is small, and  </a:t>
            </a:r>
            <a:r>
              <a:rPr lang="en-US" dirty="0" smtClean="0"/>
              <a:t>     	there </a:t>
            </a:r>
            <a:r>
              <a:rPr lang="en-US" dirty="0" smtClean="0"/>
              <a:t>are no </a:t>
            </a:r>
            <a:r>
              <a:rPr lang="en-US" dirty="0" smtClean="0"/>
              <a:t>side </a:t>
            </a:r>
            <a:r>
              <a:rPr lang="en-US" dirty="0" smtClean="0"/>
              <a:t>effects on the server.</a:t>
            </a:r>
          </a:p>
          <a:p>
            <a:pPr>
              <a:buNone/>
            </a:pPr>
            <a:endParaRPr lang="en-US" dirty="0" smtClean="0"/>
          </a:p>
          <a:p>
            <a:endParaRPr lang="en-GB" b="1" dirty="0" smtClean="0"/>
          </a:p>
          <a:p>
            <a:r>
              <a:rPr lang="en-GB" b="1" dirty="0" smtClean="0"/>
              <a:t>POST method:</a:t>
            </a:r>
          </a:p>
          <a:p>
            <a:pPr>
              <a:buNone/>
            </a:pPr>
            <a:r>
              <a:rPr lang="en-US" dirty="0" smtClean="0"/>
              <a:t>	  • 	Values encoded in a separate part of the HTTP request </a:t>
            </a:r>
            <a:r>
              <a:rPr lang="en-US" dirty="0" smtClean="0"/>
              <a:t>	(</a:t>
            </a:r>
            <a:r>
              <a:rPr lang="en-US" dirty="0" smtClean="0"/>
              <a:t>query string </a:t>
            </a:r>
            <a:r>
              <a:rPr lang="en-US" dirty="0" smtClean="0"/>
              <a:t>is </a:t>
            </a:r>
            <a:r>
              <a:rPr lang="en-US" dirty="0" smtClean="0"/>
              <a:t>not visible in URL as it is in GET).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 • 	Requests cannot be cached (each request is independent </a:t>
            </a:r>
            <a:r>
              <a:rPr lang="en-GB" dirty="0" smtClean="0"/>
              <a:t>and 	matters).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9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Submitting an HTTP request using a form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• Click the submit button of the HTML form to send form data to the script or JavaScript function that will process </a:t>
            </a:r>
            <a:r>
              <a:rPr lang="en-GB" dirty="0" smtClean="0"/>
              <a:t>the form.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US" dirty="0" smtClean="0"/>
              <a:t>• The action attribute is a URI or a JavaScript function call.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The method attribute specifies the HTTP request m</a:t>
            </a:r>
            <a:r>
              <a:rPr lang="en-GB" dirty="0" err="1" smtClean="0"/>
              <a:t>ethod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&lt;form action="http://www.ucla.edu/some.php" 	method="post"&gt;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&lt;!-- Form stuff --&gt;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&lt;/form&gt;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Processing Form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does a PHP script get information from a client?</a:t>
            </a:r>
          </a:p>
          <a:p>
            <a:r>
              <a:rPr lang="en-US" dirty="0" smtClean="0"/>
              <a:t>How does a PHP script get information from the server it is running on?</a:t>
            </a:r>
          </a:p>
          <a:p>
            <a:r>
              <a:rPr lang="en-US" dirty="0" smtClean="0"/>
              <a:t>How does PHP save information from a session with </a:t>
            </a:r>
            <a:r>
              <a:rPr lang="en-GB" dirty="0" smtClean="0"/>
              <a:t>a client?</a:t>
            </a:r>
          </a:p>
          <a:p>
            <a:endParaRPr lang="en-GB" dirty="0" smtClean="0"/>
          </a:p>
          <a:p>
            <a:pPr>
              <a:buNone/>
            </a:pPr>
            <a:r>
              <a:rPr lang="en-US" dirty="0" smtClean="0"/>
              <a:t>           Answer: Using PHP </a:t>
            </a:r>
            <a:r>
              <a:rPr lang="en-US" b="1" dirty="0" err="1" smtClean="0"/>
              <a:t>superglobal</a:t>
            </a:r>
            <a:r>
              <a:rPr lang="en-US" dirty="0" smtClean="0"/>
              <a:t> arrays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Superglobal</a:t>
            </a:r>
            <a:r>
              <a:rPr lang="en-GB" dirty="0" smtClean="0"/>
              <a:t>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err="1" smtClean="0"/>
              <a:t>Superglobals</a:t>
            </a:r>
            <a:r>
              <a:rPr lang="en-GB" dirty="0" smtClean="0"/>
              <a:t> are built-in variables that are always available in all scopes. There is no need to do global $variable; to access them within functions.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$_SERVER</a:t>
            </a:r>
          </a:p>
          <a:p>
            <a:pPr lvl="1"/>
            <a:r>
              <a:rPr lang="en-GB" dirty="0" smtClean="0"/>
              <a:t>stores data about the currently running server.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$_ENV</a:t>
            </a:r>
          </a:p>
          <a:p>
            <a:pPr lvl="1"/>
            <a:r>
              <a:rPr lang="en-GB" dirty="0" smtClean="0"/>
              <a:t>stores data about the current client's environment.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$_GET</a:t>
            </a:r>
          </a:p>
          <a:p>
            <a:pPr lvl="1"/>
            <a:r>
              <a:rPr lang="en-GB" dirty="0" smtClean="0"/>
              <a:t>stores data sent to the server using HTTP method GET.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$_POST</a:t>
            </a:r>
          </a:p>
          <a:p>
            <a:pPr lvl="1"/>
            <a:r>
              <a:rPr lang="en-GB" dirty="0" smtClean="0"/>
              <a:t>stores data sent to the server using HTTP method POST.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$_COOKIE</a:t>
            </a:r>
          </a:p>
          <a:p>
            <a:pPr lvl="1"/>
            <a:r>
              <a:rPr lang="en-GB" dirty="0" smtClean="0"/>
              <a:t>stores data contained in cookies on the client's computer.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$_SESSION</a:t>
            </a:r>
          </a:p>
          <a:p>
            <a:pPr lvl="1"/>
            <a:r>
              <a:rPr lang="en-GB" dirty="0" smtClean="0"/>
              <a:t>used by PHP to stores data pertaining to a the server's session with a client.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Form example using GET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&lt;form action="../PHP/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calculator.php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method="get"&gt;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&lt;label </a:t>
            </a:r>
            <a:r>
              <a:rPr lang="en-GB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"&gt;x: &lt;/label&gt;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&lt;input type="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"&gt;y:&lt;/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&lt;input type="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&lt;input type="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Calculate Sum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		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&lt;input type="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&lt;/form&gt;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PHP Script </a:t>
            </a:r>
            <a:r>
              <a:rPr lang="en-GB" dirty="0" err="1" smtClean="0"/>
              <a:t>calculator.php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Get the form data using form field names</a:t>
            </a:r>
          </a:p>
          <a:p>
            <a:pPr>
              <a:buNone/>
            </a:pPr>
            <a:r>
              <a:rPr lang="en-GB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as keys for </a:t>
            </a:r>
            <a:r>
              <a:rPr lang="en-GB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superglobalarray</a:t>
            </a:r>
            <a:r>
              <a:rPr lang="en-GB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$_GET.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$x = $_GET['x'];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$y = $_GET['y'];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Process form data</a:t>
            </a:r>
          </a:p>
          <a:p>
            <a:pPr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("$x" . " + " . "$y = " . ($x + $y) . 			"&lt;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ways to create an array:</a:t>
            </a:r>
          </a:p>
          <a:p>
            <a:pPr lvl="1"/>
            <a:r>
              <a:rPr lang="en-US" dirty="0" smtClean="0"/>
              <a:t>Assign a value to an element of an array that does not exist</a:t>
            </a:r>
          </a:p>
          <a:p>
            <a:pPr lvl="1">
              <a:buNone/>
            </a:pPr>
            <a:r>
              <a:rPr lang="en-GB" dirty="0" smtClean="0"/>
              <a:t>	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[2] = 2006;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 </a:t>
            </a:r>
            <a:r>
              <a:rPr lang="en-US" dirty="0" smtClean="0"/>
              <a:t>Use the array construct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array();   # creates empty array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           or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= array("Hello",2,TRUE);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Form example using POST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&lt;form action="../PHP/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calculator.php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method="get"&gt;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&lt;label </a:t>
            </a:r>
            <a:r>
              <a:rPr lang="en-GB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"&gt;x: &lt;/label&gt;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&lt;input type="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"&gt;y:&lt;/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&lt;input type="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&lt;input type="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Calculate Sum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		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/&gt;&lt;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&lt;input type="</a:t>
            </a:r>
            <a:r>
              <a:rPr lang="en-GB" sz="2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&lt;/form&gt;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Processing post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Get the form data using form field names</a:t>
            </a:r>
          </a:p>
          <a:p>
            <a:pPr>
              <a:buNone/>
            </a:pPr>
            <a:r>
              <a:rPr lang="en-GB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as keys for </a:t>
            </a:r>
            <a:r>
              <a:rPr lang="en-GB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superglobalarray</a:t>
            </a:r>
            <a:r>
              <a:rPr lang="en-GB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$_POST.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$x = $_POST['x'];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$y = $_POST['y'];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Process form data</a:t>
            </a:r>
          </a:p>
          <a:p>
            <a:pPr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("$x" . " + " . "$y = " . ($x + $y) . "&lt;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Processing form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Often when we process form data we have to check what data was actually submitted through the form.</a:t>
            </a:r>
          </a:p>
          <a:p>
            <a:r>
              <a:rPr lang="en-GB" dirty="0" smtClean="0"/>
              <a:t>Common method is illustrated in the following example:</a:t>
            </a:r>
          </a:p>
          <a:p>
            <a:pPr>
              <a:buNone/>
            </a:pPr>
            <a:r>
              <a:rPr lang="en-GB" dirty="0" smtClean="0"/>
              <a:t>		$from = (</a:t>
            </a:r>
            <a:r>
              <a:rPr lang="en-GB" dirty="0" err="1" smtClean="0"/>
              <a:t>isset</a:t>
            </a:r>
            <a:r>
              <a:rPr lang="en-GB" dirty="0" smtClean="0"/>
              <a:t>($_POST["from"]))?$_POST["from"]:"";</a:t>
            </a:r>
          </a:p>
          <a:p>
            <a:r>
              <a:rPr lang="en-GB" dirty="0" smtClean="0"/>
              <a:t>Here we are checking if </a:t>
            </a:r>
            <a:r>
              <a:rPr lang="en-GB" dirty="0" smtClean="0">
                <a:solidFill>
                  <a:srgbClr val="FF0000"/>
                </a:solidFill>
              </a:rPr>
              <a:t>$_post </a:t>
            </a:r>
            <a:r>
              <a:rPr lang="en-GB" dirty="0" smtClean="0"/>
              <a:t>array has value for the key called </a:t>
            </a:r>
            <a:r>
              <a:rPr lang="en-GB" dirty="0" smtClean="0">
                <a:solidFill>
                  <a:srgbClr val="FF0000"/>
                </a:solidFill>
              </a:rPr>
              <a:t>from</a:t>
            </a:r>
            <a:r>
              <a:rPr lang="en-GB" dirty="0" smtClean="0"/>
              <a:t>. If it does we simply access the key and assign the value to a PHP variable that we call $from. If there is no such key/value we assign the default value of empty string ("") to the $from variable.</a:t>
            </a:r>
          </a:p>
          <a:p>
            <a:r>
              <a:rPr lang="en-GB" dirty="0" smtClean="0"/>
              <a:t>We use the common C++ syntax:(</a:t>
            </a:r>
            <a:r>
              <a:rPr lang="en-GB" dirty="0" err="1" smtClean="0"/>
              <a:t>bool</a:t>
            </a:r>
            <a:r>
              <a:rPr lang="en-GB" dirty="0" smtClean="0"/>
              <a:t> expression) ? do this : do that</a:t>
            </a:r>
          </a:p>
          <a:p>
            <a:r>
              <a:rPr lang="en-GB" dirty="0" smtClean="0"/>
              <a:t>Where </a:t>
            </a:r>
            <a:r>
              <a:rPr lang="en-GB" dirty="0" smtClean="0">
                <a:solidFill>
                  <a:srgbClr val="FF0000"/>
                </a:solidFill>
              </a:rPr>
              <a:t>do this </a:t>
            </a:r>
            <a:r>
              <a:rPr lang="en-GB" dirty="0" smtClean="0"/>
              <a:t>is done if </a:t>
            </a:r>
            <a:r>
              <a:rPr lang="en-GB" dirty="0" err="1" smtClean="0"/>
              <a:t>bool</a:t>
            </a:r>
            <a:r>
              <a:rPr lang="en-GB" dirty="0" smtClean="0"/>
              <a:t> expression is true and </a:t>
            </a:r>
            <a:r>
              <a:rPr lang="en-GB" dirty="0" smtClean="0">
                <a:solidFill>
                  <a:srgbClr val="FF0000"/>
                </a:solidFill>
              </a:rPr>
              <a:t>do that </a:t>
            </a:r>
            <a:r>
              <a:rPr lang="en-GB" dirty="0" smtClean="0"/>
              <a:t>is done if it is</a:t>
            </a:r>
          </a:p>
          <a:p>
            <a:r>
              <a:rPr lang="en-GB" dirty="0" smtClean="0"/>
              <a:t>false.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Session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Session is the time span during which a browser interacts with a particular server.</a:t>
            </a:r>
          </a:p>
          <a:p>
            <a:endParaRPr lang="en-GB" dirty="0" smtClean="0"/>
          </a:p>
          <a:p>
            <a:r>
              <a:rPr lang="en-GB" dirty="0" smtClean="0"/>
              <a:t>It begins when a browser connects to a server.</a:t>
            </a:r>
          </a:p>
          <a:p>
            <a:endParaRPr lang="en-GB" dirty="0" smtClean="0"/>
          </a:p>
          <a:p>
            <a:r>
              <a:rPr lang="en-GB" dirty="0" smtClean="0"/>
              <a:t>Ends when the connection is terminated or the browser connects to a different server.</a:t>
            </a:r>
            <a:endParaRPr lang="en-GB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PHP Session Tracking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You can create a unique session ID for your session by calling the function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Subsequent calls to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dirty="0" smtClean="0"/>
              <a:t>retrieves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$_SESSION </a:t>
            </a:r>
            <a:r>
              <a:rPr lang="en-GB" dirty="0" err="1" smtClean="0"/>
              <a:t>superglobal</a:t>
            </a:r>
            <a:r>
              <a:rPr lang="en-GB" dirty="0" smtClean="0"/>
              <a:t> array.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$_SESSION </a:t>
            </a:r>
            <a:r>
              <a:rPr lang="en-GB" dirty="0" smtClean="0"/>
              <a:t>array contains key-value pairs that were created by the script during the session.</a:t>
            </a:r>
            <a:endParaRPr lang="en-GB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session to authenticate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One of the common situations is that a person will have to log onto the website to gain access.</a:t>
            </a:r>
          </a:p>
          <a:p>
            <a:endParaRPr lang="en-GB" dirty="0" smtClean="0"/>
          </a:p>
          <a:p>
            <a:r>
              <a:rPr lang="en-GB" dirty="0" smtClean="0"/>
              <a:t>Once in the website, they are free to move among many pages. If the user has already logged in he should not have to re-login when he goes to the next page.</a:t>
            </a:r>
          </a:p>
          <a:p>
            <a:endParaRPr lang="en-GB" dirty="0" smtClean="0"/>
          </a:p>
          <a:p>
            <a:r>
              <a:rPr lang="en-GB" dirty="0" smtClean="0"/>
              <a:t>We can keep track of the user and whether the user has logged in or not through the session variable.</a:t>
            </a:r>
            <a:endParaRPr lang="en-GB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/>
              <a:t>&lt;?</a:t>
            </a:r>
            <a:r>
              <a:rPr lang="en-GB" dirty="0" err="1" smtClean="0"/>
              <a:t>php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B050"/>
                </a:solidFill>
              </a:rPr>
              <a:t>// At this point user has already entered login information through a //form.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	//This script has been called and users login and password have been //compared against a database.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	//The password has been found to be correct and we will now grant the //user access.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	//We now record that the user has logged in by storing his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	//login at the session variable.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session_start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smtClean="0"/>
              <a:t>	$_SESSION['login'] = $login;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B050"/>
                </a:solidFill>
              </a:rPr>
              <a:t>//Now we might direct the user to the main part of the website.</a:t>
            </a:r>
          </a:p>
          <a:p>
            <a:pPr>
              <a:buNone/>
            </a:pPr>
            <a:r>
              <a:rPr lang="en-GB" dirty="0" smtClean="0"/>
              <a:t>	header("location: member-</a:t>
            </a:r>
            <a:r>
              <a:rPr lang="en-GB" dirty="0" err="1" smtClean="0"/>
              <a:t>index.php</a:t>
            </a:r>
            <a:r>
              <a:rPr lang="en-GB" dirty="0" smtClean="0"/>
              <a:t>");</a:t>
            </a:r>
            <a:endParaRPr lang="en-GB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continued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	//We will know whether the user is logged in or not by the presence or //absence of login in the session variable.</a:t>
            </a:r>
          </a:p>
          <a:p>
            <a:pPr>
              <a:buNone/>
            </a:pPr>
            <a:r>
              <a:rPr lang="en-GB" dirty="0" smtClean="0"/>
              <a:t>	//If a variable login exists in the session, then the user has been logged in and authenticated.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session_start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smtClean="0"/>
              <a:t>	if(!</a:t>
            </a:r>
            <a:r>
              <a:rPr lang="en-GB" dirty="0" err="1" smtClean="0"/>
              <a:t>isset</a:t>
            </a:r>
            <a:r>
              <a:rPr lang="en-GB" dirty="0" smtClean="0"/>
              <a:t>($_SESSION['login']) {</a:t>
            </a:r>
          </a:p>
          <a:p>
            <a:pPr>
              <a:buNone/>
            </a:pPr>
            <a:r>
              <a:rPr lang="en-GB" dirty="0" smtClean="0"/>
              <a:t>	header("location: access-</a:t>
            </a:r>
            <a:r>
              <a:rPr lang="en-GB" dirty="0" err="1" smtClean="0"/>
              <a:t>denied.php</a:t>
            </a:r>
            <a:r>
              <a:rPr lang="en-GB" dirty="0" smtClean="0"/>
              <a:t>");</a:t>
            </a:r>
          </a:p>
          <a:p>
            <a:pPr>
              <a:buNone/>
            </a:pPr>
            <a:r>
              <a:rPr lang="en-GB" dirty="0" smtClean="0"/>
              <a:t>	exit();</a:t>
            </a:r>
          </a:p>
          <a:p>
            <a:pPr>
              <a:buNone/>
            </a:pPr>
            <a:r>
              <a:rPr lang="en-GB" dirty="0" smtClean="0"/>
              <a:t>	}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//If the login is set then the script will keep running and generate rest of the page.</a:t>
            </a:r>
            <a:endParaRPr lang="en-GB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continued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4624388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	//To logout the user we can just unset his login in the session variable.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unset($_SESSION['login']);</a:t>
            </a:r>
            <a:endParaRPr lang="en-GB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Regular expressions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Regular expressions are used for searching patterns of characters through text.</a:t>
            </a:r>
          </a:p>
          <a:p>
            <a:r>
              <a:rPr lang="en-GB" dirty="0" smtClean="0"/>
              <a:t>For example you might want to extract all email addresses from a file.</a:t>
            </a:r>
          </a:p>
          <a:p>
            <a:r>
              <a:rPr lang="en-GB" dirty="0" smtClean="0"/>
              <a:t>Regular expressions pop up in many places, not just PHP so they are well worth it to learn.</a:t>
            </a:r>
          </a:p>
          <a:p>
            <a:r>
              <a:rPr lang="en-GB" dirty="0" smtClean="0"/>
              <a:t>Applications of regular expressions include data validation, data manipulation.</a:t>
            </a:r>
          </a:p>
          <a:p>
            <a:r>
              <a:rPr lang="en-GB" dirty="0" smtClean="0"/>
              <a:t>You can match phone numbers, email addresses, </a:t>
            </a:r>
            <a:r>
              <a:rPr lang="en-GB" dirty="0" err="1" smtClean="0"/>
              <a:t>url's</a:t>
            </a:r>
            <a:r>
              <a:rPr lang="en-GB" dirty="0" smtClean="0"/>
              <a:t>, credit card numbers, social security numbers, zip codes, states, cities.....(the list never ends).</a:t>
            </a:r>
          </a:p>
          <a:p>
            <a:r>
              <a:rPr lang="en-GB" dirty="0" smtClean="0"/>
              <a:t>A huge script that is supposed to validate a user input and prepare it for a database can be reduced to only one line with the help of </a:t>
            </a:r>
            <a:r>
              <a:rPr lang="en-GB" dirty="0" err="1" smtClean="0"/>
              <a:t>preg_replace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$primes[0] = 2;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$primes[1] = 3;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$primes[ ] = 5;        # 5 is stored in index 2.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even if the script had a scalar variable called $primes before the assignment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$primes[0]=2;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GB" dirty="0" smtClean="0"/>
              <a:t>primes becomes an array.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Patterns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Regular expressions are all about specifying a pattern.</a:t>
            </a:r>
          </a:p>
          <a:p>
            <a:r>
              <a:rPr lang="en-GB" dirty="0" smtClean="0"/>
              <a:t>You may have done a search on your computer for all doc files by searching for *.doc. Regular expression patterns give you way more flexibility, but the idea is the same.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/>
              <a:t>		[A-Z 0-9\._]+@[A-Z 0-9\.]+\.[A-Z]{2,4}</a:t>
            </a:r>
          </a:p>
          <a:p>
            <a:r>
              <a:rPr lang="en-GB" dirty="0" smtClean="0"/>
              <a:t>Matches an email address.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Building blocks of patterns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simplest match is a single character:</a:t>
            </a:r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Pattern: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</a:p>
          <a:p>
            <a:pPr lvl="1"/>
            <a:r>
              <a:rPr lang="en-GB" dirty="0" smtClean="0"/>
              <a:t>Input string: This is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fine d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y.</a:t>
            </a:r>
          </a:p>
          <a:p>
            <a:pPr lvl="1"/>
            <a:r>
              <a:rPr lang="en-GB" dirty="0" smtClean="0"/>
              <a:t>Match will be found in the word a as well as in word day.</a:t>
            </a:r>
          </a:p>
          <a:p>
            <a:endParaRPr lang="en-GB" dirty="0" smtClean="0"/>
          </a:p>
          <a:p>
            <a:r>
              <a:rPr lang="en-GB" dirty="0" smtClean="0"/>
              <a:t>Single character is any character except: </a:t>
            </a:r>
            <a:r>
              <a:rPr lang="en-GB" dirty="0" smtClean="0">
                <a:solidFill>
                  <a:srgbClr val="FF0000"/>
                </a:solidFill>
              </a:rPr>
              <a:t>[\^$.|?*+()</a:t>
            </a:r>
          </a:p>
          <a:p>
            <a:r>
              <a:rPr lang="en-GB" dirty="0" smtClean="0"/>
              <a:t>These are special characters that we will talk about shortly.</a:t>
            </a:r>
          </a:p>
          <a:p>
            <a:r>
              <a:rPr lang="en-GB" dirty="0" smtClean="0"/>
              <a:t>Any special character can be written as a regular match character if you escape it with a </a:t>
            </a:r>
            <a:r>
              <a:rPr lang="en-GB" dirty="0" smtClean="0">
                <a:solidFill>
                  <a:srgbClr val="FF0000"/>
                </a:solidFill>
              </a:rPr>
              <a:t>\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patterns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Pattern: apple</a:t>
            </a:r>
          </a:p>
          <a:p>
            <a:r>
              <a:rPr lang="en-GB" dirty="0" smtClean="0"/>
              <a:t>Result: Matches any occurrence of apple. Including Snapple.</a:t>
            </a:r>
          </a:p>
          <a:p>
            <a:endParaRPr lang="en-GB" dirty="0" smtClean="0"/>
          </a:p>
          <a:p>
            <a:r>
              <a:rPr lang="en-GB" dirty="0" smtClean="0"/>
              <a:t>Pattern: ^apple</a:t>
            </a:r>
          </a:p>
          <a:p>
            <a:r>
              <a:rPr lang="en-GB" dirty="0" smtClean="0"/>
              <a:t>Result: Matches only words that begin with apple.</a:t>
            </a:r>
          </a:p>
          <a:p>
            <a:endParaRPr lang="en-GB" dirty="0" smtClean="0"/>
          </a:p>
          <a:p>
            <a:r>
              <a:rPr lang="en-GB" dirty="0" smtClean="0"/>
              <a:t>Pattern: apple$</a:t>
            </a:r>
          </a:p>
          <a:p>
            <a:r>
              <a:rPr lang="en-GB" dirty="0" smtClean="0"/>
              <a:t>Result: Matches only words that end with apple.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Character classes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Pattern: [JTV]</a:t>
            </a:r>
          </a:p>
          <a:p>
            <a:pPr lvl="1"/>
            <a:r>
              <a:rPr lang="en-GB" dirty="0" smtClean="0"/>
              <a:t>Result: Matches a single character which is either </a:t>
            </a:r>
            <a:r>
              <a:rPr lang="en-GB" dirty="0" smtClean="0">
                <a:solidFill>
                  <a:srgbClr val="FF0000"/>
                </a:solidFill>
              </a:rPr>
              <a:t>J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T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Pattern: [a-z]</a:t>
            </a:r>
          </a:p>
          <a:p>
            <a:pPr lvl="1"/>
            <a:r>
              <a:rPr lang="en-GB" dirty="0" smtClean="0"/>
              <a:t>Result: Matches any character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through </a:t>
            </a:r>
            <a:r>
              <a:rPr lang="en-GB" dirty="0" smtClean="0">
                <a:solidFill>
                  <a:srgbClr val="FF0000"/>
                </a:solidFill>
              </a:rPr>
              <a:t>z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Pattern: </a:t>
            </a:r>
            <a:r>
              <a:rPr lang="en-GB" dirty="0" smtClean="0"/>
              <a:t>[^</a:t>
            </a:r>
            <a:r>
              <a:rPr lang="en-GB" dirty="0" err="1" smtClean="0"/>
              <a:t>nust</a:t>
            </a:r>
            <a:r>
              <a:rPr lang="en-GB" dirty="0" smtClean="0"/>
              <a:t>]</a:t>
            </a:r>
            <a:endParaRPr lang="en-GB" dirty="0" smtClean="0"/>
          </a:p>
          <a:p>
            <a:pPr lvl="1"/>
            <a:r>
              <a:rPr lang="en-GB" dirty="0" smtClean="0"/>
              <a:t>Result: Match any character that is not </a:t>
            </a:r>
            <a:r>
              <a:rPr lang="en-GB" dirty="0" err="1" smtClean="0">
                <a:solidFill>
                  <a:srgbClr val="FF0000"/>
                </a:solidFill>
              </a:rPr>
              <a:t>n</a:t>
            </a:r>
            <a:r>
              <a:rPr lang="en-GB" dirty="0" err="1" smtClean="0"/>
              <a:t>,</a:t>
            </a:r>
            <a:r>
              <a:rPr lang="en-GB" dirty="0" err="1" smtClean="0">
                <a:solidFill>
                  <a:srgbClr val="FF0000"/>
                </a:solidFill>
              </a:rPr>
              <a:t>u</a:t>
            </a:r>
            <a:r>
              <a:rPr lang="en-GB" dirty="0" err="1" smtClean="0"/>
              <a:t>,</a:t>
            </a:r>
            <a:r>
              <a:rPr lang="en-GB" dirty="0" err="1" smtClean="0">
                <a:solidFill>
                  <a:srgbClr val="FF0000"/>
                </a:solidFill>
              </a:rPr>
              <a:t>s</a:t>
            </a:r>
            <a:r>
              <a:rPr lang="en-GB" dirty="0" err="1" smtClean="0"/>
              <a:t>,</a:t>
            </a:r>
            <a:r>
              <a:rPr lang="en-GB" dirty="0" err="1" smtClean="0">
                <a:solidFill>
                  <a:srgbClr val="FF0000"/>
                </a:solidFill>
              </a:rPr>
              <a:t>t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Predefined Character Classes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000" t="34815" r="25000" b="33333"/>
          <a:stretch>
            <a:fillRect/>
          </a:stretch>
        </p:blipFill>
        <p:spPr bwMode="auto">
          <a:xfrm>
            <a:off x="609600" y="1981200"/>
            <a:ext cx="8001000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Count indicators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Pattern: [1-5]*</a:t>
            </a:r>
          </a:p>
          <a:p>
            <a:pPr lvl="1"/>
            <a:r>
              <a:rPr lang="en-GB" dirty="0" smtClean="0"/>
              <a:t>Match: A number </a:t>
            </a:r>
            <a:r>
              <a:rPr lang="en-GB" dirty="0" smtClean="0">
                <a:solidFill>
                  <a:srgbClr val="FF0000"/>
                </a:solidFill>
              </a:rPr>
              <a:t>1-5</a:t>
            </a:r>
            <a:r>
              <a:rPr lang="en-GB" dirty="0" smtClean="0"/>
              <a:t> may occur </a:t>
            </a:r>
            <a:r>
              <a:rPr lang="en-GB" dirty="0" smtClean="0">
                <a:solidFill>
                  <a:srgbClr val="FF0000"/>
                </a:solidFill>
              </a:rPr>
              <a:t>0</a:t>
            </a:r>
            <a:r>
              <a:rPr lang="en-GB" dirty="0" smtClean="0"/>
              <a:t> or more times.</a:t>
            </a:r>
          </a:p>
          <a:p>
            <a:endParaRPr lang="en-GB" dirty="0" smtClean="0"/>
          </a:p>
          <a:p>
            <a:r>
              <a:rPr lang="en-GB" dirty="0" smtClean="0"/>
              <a:t>Pattern: [H-S]+</a:t>
            </a:r>
          </a:p>
          <a:p>
            <a:pPr lvl="1"/>
            <a:r>
              <a:rPr lang="en-GB" dirty="0" smtClean="0"/>
              <a:t>Match: A letter </a:t>
            </a:r>
            <a:r>
              <a:rPr lang="en-GB" dirty="0" smtClean="0">
                <a:solidFill>
                  <a:srgbClr val="FF0000"/>
                </a:solidFill>
              </a:rPr>
              <a:t>H-S</a:t>
            </a:r>
            <a:r>
              <a:rPr lang="en-GB" dirty="0" smtClean="0"/>
              <a:t> must occur at least once.</a:t>
            </a:r>
          </a:p>
          <a:p>
            <a:endParaRPr lang="en-GB" dirty="0" smtClean="0"/>
          </a:p>
          <a:p>
            <a:r>
              <a:rPr lang="en-GB" dirty="0" smtClean="0"/>
              <a:t>Pattern: [v]?</a:t>
            </a:r>
          </a:p>
          <a:p>
            <a:pPr lvl="1"/>
            <a:r>
              <a:rPr lang="en-GB" dirty="0" smtClean="0"/>
              <a:t>Match: The letter </a:t>
            </a:r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/>
              <a:t> may occur once or not at all.</a:t>
            </a:r>
          </a:p>
          <a:p>
            <a:endParaRPr lang="en-GB" dirty="0" smtClean="0"/>
          </a:p>
          <a:p>
            <a:r>
              <a:rPr lang="en-GB" dirty="0" smtClean="0"/>
              <a:t>Pattern: </a:t>
            </a:r>
            <a:r>
              <a:rPr lang="en-GB" dirty="0" smtClean="0"/>
              <a:t>[</a:t>
            </a:r>
            <a:r>
              <a:rPr lang="en-GB" dirty="0" err="1" smtClean="0"/>
              <a:t>nust</a:t>
            </a:r>
            <a:r>
              <a:rPr lang="en-GB" dirty="0" smtClean="0"/>
              <a:t>]{</a:t>
            </a:r>
            <a:r>
              <a:rPr lang="en-GB" dirty="0" smtClean="0"/>
              <a:t>2,3}</a:t>
            </a:r>
          </a:p>
          <a:p>
            <a:pPr lvl="1"/>
            <a:r>
              <a:rPr lang="en-GB" dirty="0" smtClean="0"/>
              <a:t>Match: Any of </a:t>
            </a:r>
            <a:r>
              <a:rPr lang="en-GB" dirty="0" err="1" smtClean="0">
                <a:solidFill>
                  <a:srgbClr val="FF0000"/>
                </a:solidFill>
              </a:rPr>
              <a:t>n</a:t>
            </a:r>
            <a:r>
              <a:rPr lang="en-GB" dirty="0" err="1" smtClean="0"/>
              <a:t>,</a:t>
            </a:r>
            <a:r>
              <a:rPr lang="en-GB" dirty="0" err="1" smtClean="0">
                <a:solidFill>
                  <a:srgbClr val="FF0000"/>
                </a:solidFill>
              </a:rPr>
              <a:t>u</a:t>
            </a:r>
            <a:r>
              <a:rPr lang="en-GB" dirty="0" err="1" smtClean="0"/>
              <a:t>,</a:t>
            </a:r>
            <a:r>
              <a:rPr lang="en-GB" dirty="0" err="1" smtClean="0">
                <a:solidFill>
                  <a:srgbClr val="FF0000"/>
                </a:solidFill>
              </a:rPr>
              <a:t>s</a:t>
            </a:r>
            <a:r>
              <a:rPr lang="en-GB" dirty="0" err="1" smtClean="0"/>
              <a:t>,</a:t>
            </a:r>
            <a:r>
              <a:rPr lang="en-GB" dirty="0" err="1" smtClean="0">
                <a:solidFill>
                  <a:srgbClr val="FF0000"/>
                </a:solidFill>
              </a:rPr>
              <a:t>t</a:t>
            </a:r>
            <a:r>
              <a:rPr lang="en-GB" dirty="0" smtClean="0"/>
              <a:t> </a:t>
            </a:r>
            <a:r>
              <a:rPr lang="en-GB" dirty="0" smtClean="0"/>
              <a:t>may occur twice or three times.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More regular expression examples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zip code:</a:t>
            </a:r>
          </a:p>
          <a:p>
            <a:pPr lvl="1"/>
            <a:r>
              <a:rPr lang="en-GB" dirty="0" smtClean="0"/>
              <a:t>[0-9]{5}</a:t>
            </a:r>
          </a:p>
          <a:p>
            <a:endParaRPr lang="en-GB" dirty="0" smtClean="0"/>
          </a:p>
          <a:p>
            <a:r>
              <a:rPr lang="en-GB" dirty="0" smtClean="0"/>
              <a:t>NUST email:</a:t>
            </a:r>
          </a:p>
          <a:p>
            <a:pPr lvl="1"/>
            <a:r>
              <a:rPr lang="en-GB" dirty="0" smtClean="0"/>
              <a:t>[a-z][a-z0-9]{2,14}@</a:t>
            </a:r>
            <a:r>
              <a:rPr lang="en-GB" dirty="0" err="1" smtClean="0"/>
              <a:t>nust\.edu\.pk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Telephone number in (XXX)-XXX-XXXX form:</a:t>
            </a:r>
          </a:p>
          <a:p>
            <a:pPr lvl="1"/>
            <a:r>
              <a:rPr lang="en-GB" dirty="0" smtClean="0"/>
              <a:t>\(\d\d\d\)-\d\d\d-\d\d\d\d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More regular expression examples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991600" cy="51054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GB" dirty="0" smtClean="0">
                <a:solidFill>
                  <a:srgbClr val="FF0000"/>
                </a:solidFill>
              </a:rPr>
              <a:t>“</a:t>
            </a:r>
            <a:r>
              <a:rPr lang="en-GB" dirty="0" err="1" smtClean="0">
                <a:solidFill>
                  <a:srgbClr val="FF0000"/>
                </a:solidFill>
              </a:rPr>
              <a:t>ab</a:t>
            </a:r>
            <a:r>
              <a:rPr lang="en-GB" dirty="0" smtClean="0">
                <a:solidFill>
                  <a:srgbClr val="FF0000"/>
                </a:solidFill>
              </a:rPr>
              <a:t>*”</a:t>
            </a:r>
            <a:r>
              <a:rPr lang="en-GB" dirty="0" smtClean="0"/>
              <a:t>	: matches a string that has an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followed by zero or more </a:t>
            </a:r>
            <a:r>
              <a:rPr lang="en-GB" dirty="0" err="1" smtClean="0">
                <a:solidFill>
                  <a:srgbClr val="FF0000"/>
                </a:solidFill>
              </a:rPr>
              <a:t>b</a:t>
            </a:r>
            <a:r>
              <a:rPr lang="en-GB" dirty="0" err="1" smtClean="0"/>
              <a:t>'s</a:t>
            </a:r>
            <a:r>
              <a:rPr lang="en-GB" dirty="0" smtClean="0"/>
              <a:t> </a:t>
            </a:r>
            <a:r>
              <a:rPr lang="en-GB" dirty="0" smtClean="0"/>
              <a:t>            		("</a:t>
            </a:r>
            <a:r>
              <a:rPr lang="en-GB" dirty="0" smtClean="0"/>
              <a:t>a", </a:t>
            </a:r>
            <a:r>
              <a:rPr lang="en-GB" dirty="0" smtClean="0"/>
              <a:t>"</a:t>
            </a:r>
            <a:r>
              <a:rPr lang="en-GB" dirty="0" err="1" smtClean="0"/>
              <a:t>ab</a:t>
            </a:r>
            <a:r>
              <a:rPr lang="en-GB" dirty="0" smtClean="0"/>
              <a:t>", </a:t>
            </a:r>
            <a:r>
              <a:rPr lang="en-GB" dirty="0" err="1" smtClean="0"/>
              <a:t>abbb</a:t>
            </a:r>
            <a:r>
              <a:rPr lang="en-GB" dirty="0" smtClean="0"/>
              <a:t>", etc.);</a:t>
            </a:r>
          </a:p>
          <a:p>
            <a:pPr lvl="1"/>
            <a:r>
              <a:rPr lang="en-GB" dirty="0" smtClean="0"/>
              <a:t>“</a:t>
            </a:r>
            <a:r>
              <a:rPr lang="en-GB" dirty="0" err="1" smtClean="0">
                <a:solidFill>
                  <a:srgbClr val="FF0000"/>
                </a:solidFill>
              </a:rPr>
              <a:t>ab</a:t>
            </a:r>
            <a:r>
              <a:rPr lang="en-GB" dirty="0" smtClean="0">
                <a:solidFill>
                  <a:srgbClr val="FF0000"/>
                </a:solidFill>
              </a:rPr>
              <a:t>+</a:t>
            </a:r>
            <a:r>
              <a:rPr lang="en-GB" dirty="0" smtClean="0"/>
              <a:t>”	: same, but there's at least one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("</a:t>
            </a:r>
            <a:r>
              <a:rPr lang="en-GB" dirty="0" err="1" smtClean="0"/>
              <a:t>ab</a:t>
            </a:r>
            <a:r>
              <a:rPr lang="en-GB" dirty="0" smtClean="0"/>
              <a:t>", "</a:t>
            </a:r>
            <a:r>
              <a:rPr lang="en-GB" dirty="0" err="1" smtClean="0"/>
              <a:t>abbb</a:t>
            </a:r>
            <a:r>
              <a:rPr lang="en-GB" dirty="0" smtClean="0"/>
              <a:t>", etc.);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“</a:t>
            </a:r>
            <a:r>
              <a:rPr lang="en-GB" dirty="0" err="1" smtClean="0">
                <a:solidFill>
                  <a:srgbClr val="FF0000"/>
                </a:solidFill>
              </a:rPr>
              <a:t>ab</a:t>
            </a:r>
            <a:r>
              <a:rPr lang="en-GB" dirty="0" smtClean="0">
                <a:solidFill>
                  <a:srgbClr val="FF0000"/>
                </a:solidFill>
              </a:rPr>
              <a:t>?”	</a:t>
            </a:r>
            <a:r>
              <a:rPr lang="en-GB" dirty="0" smtClean="0"/>
              <a:t>: there might be a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or not;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“</a:t>
            </a:r>
            <a:r>
              <a:rPr lang="en-GB" dirty="0" err="1" smtClean="0">
                <a:solidFill>
                  <a:srgbClr val="FF0000"/>
                </a:solidFill>
              </a:rPr>
              <a:t>a?b</a:t>
            </a:r>
            <a:r>
              <a:rPr lang="en-GB" dirty="0" smtClean="0">
                <a:solidFill>
                  <a:srgbClr val="FF0000"/>
                </a:solidFill>
              </a:rPr>
              <a:t>+$”	</a:t>
            </a:r>
            <a:r>
              <a:rPr lang="en-GB" dirty="0" smtClean="0"/>
              <a:t>: a possible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followed by one or more </a:t>
            </a:r>
            <a:r>
              <a:rPr lang="en-GB" dirty="0" err="1" smtClean="0">
                <a:solidFill>
                  <a:srgbClr val="FF0000"/>
                </a:solidFill>
              </a:rPr>
              <a:t>b</a:t>
            </a:r>
            <a:r>
              <a:rPr lang="en-GB" dirty="0" err="1" smtClean="0"/>
              <a:t>'s</a:t>
            </a:r>
            <a:r>
              <a:rPr lang="en-GB" dirty="0" smtClean="0"/>
              <a:t> ending a string.</a:t>
            </a:r>
          </a:p>
          <a:p>
            <a:r>
              <a:rPr lang="en-GB" dirty="0" smtClean="0"/>
              <a:t>You can also use bounds, which come inside braces and indicate ranges in the number of </a:t>
            </a:r>
            <a:r>
              <a:rPr lang="en-GB" dirty="0" err="1" smtClean="0"/>
              <a:t>occurences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“</a:t>
            </a:r>
            <a:r>
              <a:rPr lang="en-GB" dirty="0" err="1" smtClean="0">
                <a:solidFill>
                  <a:srgbClr val="FF0000"/>
                </a:solidFill>
              </a:rPr>
              <a:t>ab</a:t>
            </a:r>
            <a:r>
              <a:rPr lang="en-GB" dirty="0" smtClean="0">
                <a:solidFill>
                  <a:srgbClr val="FF0000"/>
                </a:solidFill>
              </a:rPr>
              <a:t>{2}”	</a:t>
            </a:r>
            <a:r>
              <a:rPr lang="en-GB" dirty="0" smtClean="0"/>
              <a:t>: matches a string that has an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followed by exactly two </a:t>
            </a:r>
            <a:r>
              <a:rPr lang="en-GB" dirty="0" err="1" smtClean="0">
                <a:solidFill>
                  <a:srgbClr val="FF0000"/>
                </a:solidFill>
              </a:rPr>
              <a:t>b</a:t>
            </a:r>
            <a:r>
              <a:rPr lang="en-GB" dirty="0" err="1" smtClean="0"/>
              <a:t>'s</a:t>
            </a:r>
            <a:r>
              <a:rPr lang="en-GB" dirty="0" smtClean="0"/>
              <a:t> ("</a:t>
            </a:r>
            <a:r>
              <a:rPr lang="en-GB" dirty="0" err="1" smtClean="0"/>
              <a:t>abb</a:t>
            </a:r>
            <a:r>
              <a:rPr lang="en-GB" dirty="0" smtClean="0"/>
              <a:t>");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“</a:t>
            </a:r>
            <a:r>
              <a:rPr lang="en-GB" dirty="0" err="1" smtClean="0">
                <a:solidFill>
                  <a:srgbClr val="FF0000"/>
                </a:solidFill>
              </a:rPr>
              <a:t>ab</a:t>
            </a:r>
            <a:r>
              <a:rPr lang="en-GB" dirty="0" smtClean="0">
                <a:solidFill>
                  <a:srgbClr val="FF0000"/>
                </a:solidFill>
              </a:rPr>
              <a:t>{2,}”	</a:t>
            </a:r>
            <a:r>
              <a:rPr lang="en-GB" dirty="0" smtClean="0"/>
              <a:t>: there are at least two </a:t>
            </a:r>
            <a:r>
              <a:rPr lang="en-GB" dirty="0" err="1" smtClean="0">
                <a:solidFill>
                  <a:srgbClr val="FF0000"/>
                </a:solidFill>
              </a:rPr>
              <a:t>b</a:t>
            </a:r>
            <a:r>
              <a:rPr lang="en-GB" dirty="0" err="1" smtClean="0"/>
              <a:t>'s</a:t>
            </a:r>
            <a:r>
              <a:rPr lang="en-GB" dirty="0" smtClean="0"/>
              <a:t> ("</a:t>
            </a:r>
            <a:r>
              <a:rPr lang="en-GB" dirty="0" err="1" smtClean="0"/>
              <a:t>abb</a:t>
            </a:r>
            <a:r>
              <a:rPr lang="en-GB" dirty="0" smtClean="0"/>
              <a:t>", "</a:t>
            </a:r>
            <a:r>
              <a:rPr lang="en-GB" dirty="0" err="1" smtClean="0"/>
              <a:t>abbbb</a:t>
            </a:r>
            <a:r>
              <a:rPr lang="en-GB" dirty="0" smtClean="0"/>
              <a:t>", etc.);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“</a:t>
            </a:r>
            <a:r>
              <a:rPr lang="en-GB" dirty="0" err="1" smtClean="0">
                <a:solidFill>
                  <a:srgbClr val="FF0000"/>
                </a:solidFill>
              </a:rPr>
              <a:t>ab</a:t>
            </a:r>
            <a:r>
              <a:rPr lang="en-GB" dirty="0" smtClean="0">
                <a:solidFill>
                  <a:srgbClr val="FF0000"/>
                </a:solidFill>
              </a:rPr>
              <a:t>{3,5}”	</a:t>
            </a:r>
            <a:r>
              <a:rPr lang="en-GB" dirty="0" smtClean="0"/>
              <a:t>: from three to five </a:t>
            </a:r>
            <a:r>
              <a:rPr lang="en-GB" dirty="0" err="1" smtClean="0">
                <a:solidFill>
                  <a:srgbClr val="FF0000"/>
                </a:solidFill>
              </a:rPr>
              <a:t>b</a:t>
            </a:r>
            <a:r>
              <a:rPr lang="en-GB" dirty="0" err="1" smtClean="0"/>
              <a:t>'s</a:t>
            </a:r>
            <a:r>
              <a:rPr lang="en-GB" dirty="0" smtClean="0"/>
              <a:t> ("</a:t>
            </a:r>
            <a:r>
              <a:rPr lang="en-GB" dirty="0" err="1" smtClean="0"/>
              <a:t>abbb</a:t>
            </a:r>
            <a:r>
              <a:rPr lang="en-GB" dirty="0" smtClean="0"/>
              <a:t>", "</a:t>
            </a:r>
            <a:r>
              <a:rPr lang="en-GB" dirty="0" err="1" smtClean="0"/>
              <a:t>abbbb</a:t>
            </a:r>
            <a:r>
              <a:rPr lang="en-GB" dirty="0" smtClean="0"/>
              <a:t>", or "</a:t>
            </a:r>
            <a:r>
              <a:rPr lang="en-GB" dirty="0" err="1" smtClean="0"/>
              <a:t>abbbbb</a:t>
            </a:r>
            <a:r>
              <a:rPr lang="en-GB" dirty="0" smtClean="0"/>
              <a:t>").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Note </a:t>
            </a:r>
          </a:p>
          <a:p>
            <a:pPr lvl="2"/>
            <a:r>
              <a:rPr lang="en-GB" dirty="0" smtClean="0"/>
              <a:t>You must always specify the first number of a range (</a:t>
            </a:r>
            <a:r>
              <a:rPr lang="en-GB" dirty="0" err="1" smtClean="0"/>
              <a:t>i.e</a:t>
            </a:r>
            <a:r>
              <a:rPr lang="en-GB" dirty="0" smtClean="0"/>
              <a:t>, "{0,2}", not "{,2}"). </a:t>
            </a:r>
          </a:p>
          <a:p>
            <a:pPr lvl="2"/>
            <a:r>
              <a:rPr lang="en-GB" dirty="0" smtClean="0"/>
              <a:t>The symbols '*', '+', and '?' have the same effect as using the bounds "{0,}", "{1,}“, and "{0,1}“, respectively.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More regular expression examples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991600" cy="5105400"/>
          </a:xfrm>
        </p:spPr>
        <p:txBody>
          <a:bodyPr>
            <a:normAutofit/>
          </a:bodyPr>
          <a:lstStyle/>
          <a:p>
            <a:pPr lvl="1"/>
            <a:r>
              <a:rPr lang="en-GB" sz="2200" dirty="0" smtClean="0"/>
              <a:t>"a(</a:t>
            </a:r>
            <a:r>
              <a:rPr lang="en-GB" sz="2200" dirty="0" err="1" smtClean="0"/>
              <a:t>bc</a:t>
            </a:r>
            <a:r>
              <a:rPr lang="en-GB" sz="2200" dirty="0" smtClean="0"/>
              <a:t>)*"  		: matches a string that has an </a:t>
            </a:r>
            <a:r>
              <a:rPr lang="en-GB" sz="2200" dirty="0" smtClean="0">
                <a:solidFill>
                  <a:srgbClr val="FF0000"/>
                </a:solidFill>
              </a:rPr>
              <a:t>a</a:t>
            </a:r>
            <a:r>
              <a:rPr lang="en-GB" sz="2200" dirty="0" smtClean="0"/>
              <a:t> followed by zero </a:t>
            </a:r>
            <a:r>
              <a:rPr lang="en-GB" sz="2200" dirty="0" smtClean="0"/>
              <a:t>     			or more  </a:t>
            </a:r>
            <a:r>
              <a:rPr lang="en-GB" sz="2200" dirty="0" smtClean="0"/>
              <a:t>copies of the sequence "</a:t>
            </a:r>
            <a:r>
              <a:rPr lang="en-GB" sz="2200" dirty="0" err="1" smtClean="0">
                <a:solidFill>
                  <a:srgbClr val="FF0000"/>
                </a:solidFill>
              </a:rPr>
              <a:t>bc</a:t>
            </a:r>
            <a:r>
              <a:rPr lang="en-GB" sz="2200" dirty="0" smtClean="0"/>
              <a:t>";</a:t>
            </a:r>
          </a:p>
          <a:p>
            <a:pPr lvl="1"/>
            <a:r>
              <a:rPr lang="en-GB" sz="2200" dirty="0" smtClean="0"/>
              <a:t>"a(</a:t>
            </a:r>
            <a:r>
              <a:rPr lang="en-GB" sz="2200" dirty="0" err="1" smtClean="0"/>
              <a:t>bc</a:t>
            </a:r>
            <a:r>
              <a:rPr lang="en-GB" sz="2200" dirty="0" smtClean="0"/>
              <a:t>){1,5}" 	: one through five copies of "</a:t>
            </a:r>
            <a:r>
              <a:rPr lang="en-GB" sz="2200" dirty="0" err="1" smtClean="0">
                <a:solidFill>
                  <a:srgbClr val="FF0000"/>
                </a:solidFill>
              </a:rPr>
              <a:t>bc</a:t>
            </a:r>
            <a:r>
              <a:rPr lang="en-GB" sz="2200" dirty="0" smtClean="0"/>
              <a:t>."</a:t>
            </a:r>
          </a:p>
          <a:p>
            <a:endParaRPr lang="en-GB" sz="2400" dirty="0" smtClean="0"/>
          </a:p>
          <a:p>
            <a:r>
              <a:rPr lang="en-GB" sz="2400" dirty="0" smtClean="0"/>
              <a:t>There's also the '|' symbol, which works as an OR operator:</a:t>
            </a:r>
          </a:p>
          <a:p>
            <a:pPr lvl="1"/>
            <a:r>
              <a:rPr lang="en-GB" sz="2200" dirty="0" smtClean="0"/>
              <a:t>"</a:t>
            </a:r>
            <a:r>
              <a:rPr lang="en-GB" sz="2200" dirty="0" err="1" smtClean="0"/>
              <a:t>hi|hello</a:t>
            </a:r>
            <a:r>
              <a:rPr lang="en-GB" sz="2200" dirty="0" smtClean="0"/>
              <a:t>"		: matches a string that has either "</a:t>
            </a:r>
            <a:r>
              <a:rPr lang="en-GB" sz="2200" dirty="0" smtClean="0">
                <a:solidFill>
                  <a:srgbClr val="FF0000"/>
                </a:solidFill>
              </a:rPr>
              <a:t>hi</a:t>
            </a:r>
            <a:r>
              <a:rPr lang="en-GB" sz="2200" dirty="0" smtClean="0"/>
              <a:t>" or "</a:t>
            </a:r>
            <a:r>
              <a:rPr lang="en-GB" sz="2200" dirty="0" smtClean="0">
                <a:solidFill>
                  <a:srgbClr val="FF0000"/>
                </a:solidFill>
              </a:rPr>
              <a:t>hello</a:t>
            </a:r>
            <a:r>
              <a:rPr lang="en-GB" sz="2200" dirty="0" smtClean="0"/>
              <a:t>" in </a:t>
            </a:r>
            <a:r>
              <a:rPr lang="en-GB" sz="2200" dirty="0" smtClean="0"/>
              <a:t>			it</a:t>
            </a:r>
            <a:r>
              <a:rPr lang="en-GB" sz="2200" dirty="0" smtClean="0"/>
              <a:t>;</a:t>
            </a:r>
          </a:p>
          <a:p>
            <a:pPr lvl="1"/>
            <a:r>
              <a:rPr lang="en-GB" sz="2200" dirty="0" smtClean="0"/>
              <a:t>"(</a:t>
            </a:r>
            <a:r>
              <a:rPr lang="en-GB" sz="2200" dirty="0" err="1" smtClean="0"/>
              <a:t>b|cd</a:t>
            </a:r>
            <a:r>
              <a:rPr lang="en-GB" sz="2200" dirty="0" smtClean="0"/>
              <a:t>)</a:t>
            </a:r>
            <a:r>
              <a:rPr lang="en-GB" sz="2200" dirty="0" err="1" smtClean="0"/>
              <a:t>ef</a:t>
            </a:r>
            <a:r>
              <a:rPr lang="en-GB" sz="2200" dirty="0" smtClean="0"/>
              <a:t>" 		: a string that has either "</a:t>
            </a:r>
            <a:r>
              <a:rPr lang="en-GB" sz="2200" dirty="0" err="1" smtClean="0">
                <a:solidFill>
                  <a:srgbClr val="FF0000"/>
                </a:solidFill>
              </a:rPr>
              <a:t>bef</a:t>
            </a:r>
            <a:r>
              <a:rPr lang="en-GB" sz="2200" dirty="0" smtClean="0"/>
              <a:t>" or "</a:t>
            </a:r>
            <a:r>
              <a:rPr lang="en-GB" sz="2200" dirty="0" err="1" smtClean="0">
                <a:solidFill>
                  <a:srgbClr val="FF0000"/>
                </a:solidFill>
              </a:rPr>
              <a:t>cdef</a:t>
            </a:r>
            <a:r>
              <a:rPr lang="en-GB" sz="2200" dirty="0" smtClean="0"/>
              <a:t>";</a:t>
            </a:r>
          </a:p>
          <a:p>
            <a:pPr lvl="1"/>
            <a:r>
              <a:rPr lang="en-GB" sz="2200" dirty="0" smtClean="0"/>
              <a:t>"(</a:t>
            </a:r>
            <a:r>
              <a:rPr lang="en-GB" sz="2200" dirty="0" err="1" smtClean="0"/>
              <a:t>a|b</a:t>
            </a:r>
            <a:r>
              <a:rPr lang="en-GB" sz="2200" dirty="0" smtClean="0"/>
              <a:t>)*c" 		: a string that has a sequence of alternating </a:t>
            </a:r>
            <a:r>
              <a:rPr lang="en-GB" sz="2200" dirty="0" err="1" smtClean="0">
                <a:solidFill>
                  <a:srgbClr val="FF0000"/>
                </a:solidFill>
              </a:rPr>
              <a:t>a</a:t>
            </a:r>
            <a:r>
              <a:rPr lang="en-GB" sz="2200" dirty="0" err="1" smtClean="0"/>
              <a:t>'s</a:t>
            </a:r>
            <a:r>
              <a:rPr lang="en-GB" sz="2200" dirty="0" smtClean="0"/>
              <a:t> </a:t>
            </a:r>
            <a:r>
              <a:rPr lang="en-GB" sz="2200" dirty="0" smtClean="0"/>
              <a:t>			 and </a:t>
            </a:r>
            <a:r>
              <a:rPr lang="en-GB" sz="2200" dirty="0" err="1" smtClean="0">
                <a:solidFill>
                  <a:srgbClr val="FF0000"/>
                </a:solidFill>
              </a:rPr>
              <a:t>b</a:t>
            </a:r>
            <a:r>
              <a:rPr lang="en-GB" sz="2200" dirty="0" err="1" smtClean="0"/>
              <a:t>'s</a:t>
            </a:r>
            <a:r>
              <a:rPr lang="en-GB" sz="2200" dirty="0" smtClean="0"/>
              <a:t> ending </a:t>
            </a:r>
            <a:r>
              <a:rPr lang="en-GB" sz="2200" dirty="0" smtClean="0"/>
              <a:t>in </a:t>
            </a:r>
            <a:r>
              <a:rPr lang="en-GB" sz="2200" dirty="0" smtClean="0"/>
              <a:t>a </a:t>
            </a:r>
            <a:r>
              <a:rPr lang="en-GB" sz="2200" dirty="0" smtClean="0">
                <a:solidFill>
                  <a:srgbClr val="FF0000"/>
                </a:solidFill>
              </a:rPr>
              <a:t>c</a:t>
            </a:r>
            <a:r>
              <a:rPr lang="en-GB" sz="2200" dirty="0" smtClean="0"/>
              <a:t>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More regular expression examples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991600" cy="5105400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A period ('.') stands for any single character:</a:t>
            </a:r>
          </a:p>
          <a:p>
            <a:pPr lvl="1"/>
            <a:r>
              <a:rPr lang="en-GB" sz="2000" dirty="0" smtClean="0"/>
              <a:t>"a.[0-9]" 		: matches a string that has an </a:t>
            </a:r>
            <a:r>
              <a:rPr lang="en-GB" sz="2000" dirty="0" smtClean="0">
                <a:solidFill>
                  <a:srgbClr val="FF0000"/>
                </a:solidFill>
              </a:rPr>
              <a:t>a</a:t>
            </a:r>
            <a:r>
              <a:rPr lang="en-GB" sz="2000" dirty="0" smtClean="0"/>
              <a:t> followed by one </a:t>
            </a:r>
            <a:r>
              <a:rPr lang="en-GB" sz="2000" dirty="0" smtClean="0"/>
              <a:t>    				character </a:t>
            </a:r>
            <a:r>
              <a:rPr lang="en-GB" sz="2000" dirty="0" smtClean="0"/>
              <a:t>and a </a:t>
            </a:r>
            <a:r>
              <a:rPr lang="en-GB" sz="2000" dirty="0" smtClean="0"/>
              <a:t>digit</a:t>
            </a:r>
            <a:r>
              <a:rPr lang="en-GB" sz="2000" dirty="0" smtClean="0"/>
              <a:t>;</a:t>
            </a:r>
          </a:p>
          <a:p>
            <a:pPr lvl="1"/>
            <a:r>
              <a:rPr lang="en-GB" sz="2000" dirty="0" smtClean="0"/>
              <a:t>"^.{3}$" 		: a string with exactly 3 characters.</a:t>
            </a:r>
          </a:p>
          <a:p>
            <a:pPr lvl="1"/>
            <a:r>
              <a:rPr lang="en-GB" sz="2000" dirty="0" smtClean="0"/>
              <a:t>"[</a:t>
            </a:r>
            <a:r>
              <a:rPr lang="en-GB" sz="2000" dirty="0" err="1" smtClean="0"/>
              <a:t>ab</a:t>
            </a:r>
            <a:r>
              <a:rPr lang="en-GB" sz="2000" dirty="0" smtClean="0"/>
              <a:t>]" 		: matches a string that has either an </a:t>
            </a:r>
            <a:r>
              <a:rPr lang="en-GB" sz="2000" dirty="0" smtClean="0">
                <a:solidFill>
                  <a:srgbClr val="FF0000"/>
                </a:solidFill>
              </a:rPr>
              <a:t>a</a:t>
            </a:r>
            <a:r>
              <a:rPr lang="en-GB" sz="2000" dirty="0" smtClean="0"/>
              <a:t> or a </a:t>
            </a:r>
            <a:r>
              <a:rPr lang="en-GB" sz="2000" dirty="0" smtClean="0">
                <a:solidFill>
                  <a:srgbClr val="FF0000"/>
                </a:solidFill>
              </a:rPr>
              <a:t>b</a:t>
            </a:r>
            <a:r>
              <a:rPr lang="en-GB" sz="2000" dirty="0" smtClean="0"/>
              <a:t> (that's the </a:t>
            </a:r>
            <a:r>
              <a:rPr lang="en-GB" sz="2000" dirty="0" smtClean="0"/>
              <a:t>			same </a:t>
            </a:r>
            <a:r>
              <a:rPr lang="en-GB" sz="2000" dirty="0" smtClean="0"/>
              <a:t>as </a:t>
            </a:r>
            <a:r>
              <a:rPr lang="en-GB" sz="2000" dirty="0" smtClean="0"/>
              <a:t>"</a:t>
            </a:r>
            <a:r>
              <a:rPr lang="en-GB" sz="2000" dirty="0" err="1" smtClean="0"/>
              <a:t>a|b</a:t>
            </a:r>
            <a:r>
              <a:rPr lang="en-GB" sz="2000" dirty="0" smtClean="0"/>
              <a:t>");</a:t>
            </a:r>
          </a:p>
          <a:p>
            <a:pPr lvl="1"/>
            <a:r>
              <a:rPr lang="en-GB" sz="2000" dirty="0" smtClean="0"/>
              <a:t>"[a-d]" 		: a string that has lowercase letters '</a:t>
            </a:r>
            <a:r>
              <a:rPr lang="en-GB" sz="2000" dirty="0" smtClean="0">
                <a:solidFill>
                  <a:srgbClr val="FF0000"/>
                </a:solidFill>
              </a:rPr>
              <a:t>a</a:t>
            </a:r>
            <a:r>
              <a:rPr lang="en-GB" sz="2000" dirty="0" smtClean="0"/>
              <a:t>' through '</a:t>
            </a:r>
            <a:r>
              <a:rPr lang="en-GB" sz="2000" dirty="0" smtClean="0">
                <a:solidFill>
                  <a:srgbClr val="FF0000"/>
                </a:solidFill>
              </a:rPr>
              <a:t>d</a:t>
            </a:r>
            <a:r>
              <a:rPr lang="en-GB" sz="2000" dirty="0" smtClean="0"/>
              <a:t>' (that's </a:t>
            </a:r>
            <a:r>
              <a:rPr lang="en-GB" sz="2000" dirty="0" smtClean="0"/>
              <a:t>			equal to </a:t>
            </a:r>
            <a:r>
              <a:rPr lang="en-GB" sz="2000" dirty="0" smtClean="0"/>
              <a:t>"</a:t>
            </a:r>
            <a:r>
              <a:rPr lang="en-GB" sz="2000" dirty="0" err="1" smtClean="0">
                <a:solidFill>
                  <a:srgbClr val="FF0000"/>
                </a:solidFill>
              </a:rPr>
              <a:t>a|b|c|d</a:t>
            </a:r>
            <a:r>
              <a:rPr lang="en-GB" sz="2000" dirty="0" smtClean="0"/>
              <a:t>“ and even "[</a:t>
            </a:r>
            <a:r>
              <a:rPr lang="en-GB" sz="2000" dirty="0" err="1" smtClean="0"/>
              <a:t>abcd</a:t>
            </a:r>
            <a:r>
              <a:rPr lang="en-GB" sz="2000" dirty="0" smtClean="0"/>
              <a:t>]");</a:t>
            </a:r>
          </a:p>
          <a:p>
            <a:pPr lvl="1"/>
            <a:r>
              <a:rPr lang="en-GB" sz="2000" dirty="0" smtClean="0"/>
              <a:t>"^[a-</a:t>
            </a:r>
            <a:r>
              <a:rPr lang="en-GB" sz="2000" dirty="0" err="1" smtClean="0"/>
              <a:t>zA</a:t>
            </a:r>
            <a:r>
              <a:rPr lang="en-GB" sz="2000" dirty="0" smtClean="0"/>
              <a:t>-Z]" 		: a string that starts with a letter;</a:t>
            </a:r>
          </a:p>
          <a:p>
            <a:pPr lvl="1"/>
            <a:r>
              <a:rPr lang="en-GB" sz="2000" dirty="0" smtClean="0"/>
              <a:t>"[0-9]%" 		: a string that has a single digit before a percent sign;</a:t>
            </a:r>
          </a:p>
          <a:p>
            <a:pPr lvl="1"/>
            <a:r>
              <a:rPr lang="en-GB" sz="2000" dirty="0" smtClean="0"/>
              <a:t>",[a-zA-Z0-9]$" 	: a string that ends in a comma followed by an </a:t>
            </a:r>
            <a:r>
              <a:rPr lang="en-GB" sz="2000" dirty="0" smtClean="0"/>
              <a:t>    				alphanumeric </a:t>
            </a:r>
            <a:r>
              <a:rPr lang="en-GB" sz="2000" dirty="0" smtClean="0"/>
              <a:t>character.</a:t>
            </a:r>
          </a:p>
          <a:p>
            <a:r>
              <a:rPr lang="en-GB" sz="2400" dirty="0" smtClean="0"/>
              <a:t>You can also list which characters you DON'T want -- just use a '^' as the first symbol in a bracket expression (i.e., "%[^a-</a:t>
            </a:r>
            <a:r>
              <a:rPr lang="en-GB" sz="2400" dirty="0" err="1" smtClean="0"/>
              <a:t>zA</a:t>
            </a:r>
            <a:r>
              <a:rPr lang="en-GB" sz="2400" dirty="0" smtClean="0"/>
              <a:t>-Z]%" matches a string with a character that is not a letter between two percent signs).</a:t>
            </a:r>
            <a:endParaRPr lang="en-GB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keys as indices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2895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Arrays may be indexed either by ordinary non-negative integers or by </a:t>
            </a:r>
            <a:r>
              <a:rPr lang="en-GB" sz="2400" dirty="0" smtClean="0"/>
              <a:t>“keys”.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Example: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array("key1"=&gt;"value 1", 67=&gt;3, "a"=&gt;10, 4=&gt;"Hi");</a:t>
            </a:r>
          </a:p>
          <a:p>
            <a:pPr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We now have an array where instead of usual integer indices (0,1,...) We have keys indexing the slots.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419600"/>
            <a:ext cx="54578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5257800"/>
            <a:ext cx="8458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n-lt"/>
              </a:rPr>
              <a:t>By default ordinary indices are used:</a:t>
            </a:r>
          </a:p>
          <a:p>
            <a:endParaRPr lang="en-US" sz="2200" dirty="0" smtClean="0">
              <a:latin typeface="+mn-lt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array(1,2,3,4);        #keys 0,1,2,3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preg_match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991600" cy="5105400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($pattern, $string ) </a:t>
            </a:r>
            <a:r>
              <a:rPr lang="en-GB" dirty="0" smtClean="0"/>
              <a:t>is a built-in function for matching a regular expression in PHP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$string </a:t>
            </a:r>
            <a:r>
              <a:rPr lang="en-GB" dirty="0" smtClean="0"/>
              <a:t>: Any string </a:t>
            </a:r>
            <a:r>
              <a:rPr lang="en-GB" dirty="0" err="1" smtClean="0"/>
              <a:t>i.e</a:t>
            </a:r>
            <a:r>
              <a:rPr lang="en-GB" dirty="0" smtClean="0"/>
              <a:t> </a:t>
            </a:r>
            <a:r>
              <a:rPr lang="en-GB" dirty="0" err="1" smtClean="0"/>
              <a:t>url</a:t>
            </a:r>
            <a:r>
              <a:rPr lang="en-GB" dirty="0" smtClean="0"/>
              <a:t>, email, names, telephone numbers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$pattern </a:t>
            </a:r>
            <a:r>
              <a:rPr lang="en-GB" dirty="0" smtClean="0"/>
              <a:t>: the matching expression required to be found in $string</a:t>
            </a:r>
          </a:p>
          <a:p>
            <a:pPr lvl="1"/>
            <a:r>
              <a:rPr lang="en-GB" dirty="0" smtClean="0"/>
              <a:t>Returns 1 if it finds a $pattern match in string, 0 otherwise.</a:t>
            </a:r>
          </a:p>
          <a:p>
            <a:pPr lvl="1"/>
            <a:r>
              <a:rPr lang="en-GB" dirty="0" smtClean="0"/>
              <a:t>Stops looking in $string after the first match of $pattern.</a:t>
            </a:r>
          </a:p>
          <a:p>
            <a:pPr lvl="1"/>
            <a:r>
              <a:rPr lang="en-GB" dirty="0" smtClean="0"/>
              <a:t>Returns FALSE if an error occurred.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We have to add slashes around the expression for </a:t>
            </a:r>
            <a:r>
              <a:rPr lang="en-GB" dirty="0" smtClean="0">
                <a:solidFill>
                  <a:srgbClr val="FF0000"/>
                </a:solidFill>
              </a:rPr>
              <a:t>pattern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b="1" dirty="0" smtClean="0"/>
              <a:t>		$pattern = “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b="1" dirty="0" err="1" smtClean="0">
                <a:solidFill>
                  <a:srgbClr val="FF0000"/>
                </a:solidFill>
              </a:rPr>
              <a:t>nust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b="1" dirty="0" smtClean="0"/>
              <a:t>";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 marL="539750" indent="-273050">
              <a:buNone/>
            </a:pPr>
            <a:r>
              <a:rPr lang="en-GB" dirty="0" smtClean="0"/>
              <a:t>	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    	if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", 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")) {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        	print "Got match!\n";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   	 }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    	if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", "PHP")) {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       	print "Got match!\n";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    	}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    	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?&gt; 	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PHP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String key 'Joe'</a:t>
            </a:r>
          </a:p>
          <a:p>
            <a:pPr>
              <a:buNone/>
            </a:pPr>
            <a:r>
              <a:rPr lang="en-GB" dirty="0" smtClean="0"/>
              <a:t>  	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$password['Joe']="Hello!";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 	$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pw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= $password['Joe'];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Number Key 2</a:t>
            </a:r>
          </a:p>
          <a:p>
            <a:pPr>
              <a:buNone/>
            </a:pPr>
            <a:r>
              <a:rPr lang="en-GB" dirty="0" smtClean="0"/>
              <a:t>         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$password[2]="Hello!";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US" i="1" dirty="0" smtClean="0"/>
              <a:t>     Warning: "2" and 2 are the same key!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Printing array elements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You can interpolate array element variables, but</a:t>
            </a:r>
          </a:p>
          <a:p>
            <a:pPr>
              <a:buNone/>
            </a:pPr>
            <a:r>
              <a:rPr lang="en-US" dirty="0" smtClean="0"/>
              <a:t>you have to be careful!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dirty="0" smtClean="0"/>
              <a:t>//These do not work!</a:t>
            </a:r>
          </a:p>
          <a:p>
            <a:pPr>
              <a:buNone/>
            </a:pPr>
            <a:r>
              <a:rPr lang="en-GB" dirty="0" smtClean="0"/>
              <a:t>			print("</a:t>
            </a:r>
            <a:r>
              <a:rPr lang="en-GB" dirty="0" err="1" smtClean="0"/>
              <a:t>Passwd:$password</a:t>
            </a:r>
            <a:r>
              <a:rPr lang="en-GB" dirty="0" smtClean="0"/>
              <a:t>[‘Joe’].");</a:t>
            </a:r>
          </a:p>
          <a:p>
            <a:pPr>
              <a:buNone/>
            </a:pPr>
            <a:r>
              <a:rPr lang="en-GB" dirty="0" smtClean="0"/>
              <a:t>			print "</a:t>
            </a:r>
            <a:r>
              <a:rPr lang="en-GB" dirty="0" err="1" smtClean="0"/>
              <a:t>Passwd:$password</a:t>
            </a:r>
            <a:r>
              <a:rPr lang="en-GB" dirty="0" smtClean="0"/>
              <a:t>["Joe"].";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//This is right.</a:t>
            </a:r>
          </a:p>
          <a:p>
            <a:pPr>
              <a:buNone/>
            </a:pPr>
            <a:r>
              <a:rPr lang="en-GB" dirty="0" smtClean="0"/>
              <a:t>			print "</a:t>
            </a:r>
            <a:r>
              <a:rPr lang="en-GB" dirty="0" err="1" smtClean="0"/>
              <a:t>Passwd:$password</a:t>
            </a:r>
            <a:r>
              <a:rPr lang="en-GB" dirty="0" smtClean="0"/>
              <a:t>[Joe]";</a:t>
            </a:r>
            <a:endParaRPr lang="en-GB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Array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55600" indent="-355600">
              <a:buNone/>
            </a:pPr>
            <a:r>
              <a:rPr lang="en-GB" dirty="0" smtClean="0"/>
              <a:t>•	unset</a:t>
            </a:r>
          </a:p>
          <a:p>
            <a:pPr>
              <a:buNone/>
            </a:pPr>
            <a:r>
              <a:rPr lang="en-US" dirty="0" smtClean="0"/>
              <a:t>		Deletes the contents of a scalar variable, an array entry, or an entire 	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dirty="0" smtClean="0"/>
              <a:t>•	count</a:t>
            </a:r>
          </a:p>
          <a:p>
            <a:pPr>
              <a:buNone/>
            </a:pPr>
            <a:r>
              <a:rPr lang="en-US" dirty="0" smtClean="0"/>
              <a:t>		Returns the number of elements in an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dirty="0" smtClean="0"/>
              <a:t>•	</a:t>
            </a:r>
            <a:r>
              <a:rPr lang="en-GB" dirty="0" err="1" smtClean="0"/>
              <a:t>sizeof</a:t>
            </a:r>
            <a:endParaRPr lang="en-GB" dirty="0" smtClean="0"/>
          </a:p>
          <a:p>
            <a:pPr>
              <a:buNone/>
            </a:pPr>
            <a:r>
              <a:rPr lang="en-US" dirty="0" smtClean="0"/>
              <a:t>		This is same as count.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dirty="0" smtClean="0"/>
              <a:t>•	</a:t>
            </a:r>
            <a:r>
              <a:rPr lang="en-GB" dirty="0" err="1" smtClean="0"/>
              <a:t>is_array</a:t>
            </a:r>
            <a:endParaRPr lang="en-GB" dirty="0" smtClean="0"/>
          </a:p>
          <a:p>
            <a:pPr>
              <a:buNone/>
            </a:pPr>
            <a:r>
              <a:rPr lang="en-US" dirty="0" smtClean="0"/>
              <a:t>		Returns TRUE if the argument is an array.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	$list = array(1,2,3,4);                 #keys 0,1,2,3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	unset($list[2]);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Now $list has keys 0,1,3 and elements 1,2,4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	unset($list);</a:t>
            </a:r>
          </a:p>
          <a:p>
            <a:pPr>
              <a:buNone/>
            </a:pPr>
            <a:r>
              <a:rPr lang="en-GB" dirty="0" smtClean="0"/>
              <a:t>			Now $list is NULL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$a = 5;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	unset($a);</a:t>
            </a:r>
          </a:p>
          <a:p>
            <a:pPr>
              <a:buNone/>
            </a:pPr>
            <a:r>
              <a:rPr lang="en-GB" dirty="0" smtClean="0"/>
              <a:t>			Now $a is NULL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n341TapingTemplate</Template>
  <TotalTime>12558</TotalTime>
  <Words>2010</Words>
  <Application>Microsoft PowerPoint</Application>
  <PresentationFormat>On-screen Show (4:3)</PresentationFormat>
  <Paragraphs>496</Paragraphs>
  <Slides>50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1_Equity</vt:lpstr>
      <vt:lpstr>PHP continued…..</vt:lpstr>
      <vt:lpstr>Arrays</vt:lpstr>
      <vt:lpstr>Arrays</vt:lpstr>
      <vt:lpstr>Arrays</vt:lpstr>
      <vt:lpstr>Using keys as indices</vt:lpstr>
      <vt:lpstr>Accessing PHP Arrays</vt:lpstr>
      <vt:lpstr>Printing array elements</vt:lpstr>
      <vt:lpstr>PHP Array functions</vt:lpstr>
      <vt:lpstr>Example</vt:lpstr>
      <vt:lpstr>Explode</vt:lpstr>
      <vt:lpstr>implode</vt:lpstr>
      <vt:lpstr>Accessing array elements in sequential order</vt:lpstr>
      <vt:lpstr>Accessing array elements in sequential order</vt:lpstr>
      <vt:lpstr>More Array Traversing</vt:lpstr>
      <vt:lpstr>each function</vt:lpstr>
      <vt:lpstr>Example</vt:lpstr>
      <vt:lpstr>Other array functions</vt:lpstr>
      <vt:lpstr>Sorting an array</vt:lpstr>
      <vt:lpstr>Sorting an array</vt:lpstr>
      <vt:lpstr>PHP Form handling, session variables and regular expressions</vt:lpstr>
      <vt:lpstr>How does a browser communicate with a program on a server?</vt:lpstr>
      <vt:lpstr>HTTP method GET</vt:lpstr>
      <vt:lpstr>Query Strings</vt:lpstr>
      <vt:lpstr>GET vs. POST</vt:lpstr>
      <vt:lpstr>Submitting an HTTP request using a form </vt:lpstr>
      <vt:lpstr>Processing Form Data</vt:lpstr>
      <vt:lpstr>Superglobal Arrays</vt:lpstr>
      <vt:lpstr>Form example using GET</vt:lpstr>
      <vt:lpstr>PHP Script calculator.php</vt:lpstr>
      <vt:lpstr>Form example using POST</vt:lpstr>
      <vt:lpstr>Processing post data</vt:lpstr>
      <vt:lpstr>Processing form data</vt:lpstr>
      <vt:lpstr>Session</vt:lpstr>
      <vt:lpstr>PHP Session Tracking</vt:lpstr>
      <vt:lpstr>Using session to authenticate</vt:lpstr>
      <vt:lpstr>Example</vt:lpstr>
      <vt:lpstr>Example continued</vt:lpstr>
      <vt:lpstr>Example continued</vt:lpstr>
      <vt:lpstr>Regular expressions</vt:lpstr>
      <vt:lpstr>Patterns</vt:lpstr>
      <vt:lpstr>Building blocks of patterns</vt:lpstr>
      <vt:lpstr>Simple patterns</vt:lpstr>
      <vt:lpstr>Character classes</vt:lpstr>
      <vt:lpstr>Predefined Character Classes</vt:lpstr>
      <vt:lpstr>Count indicators</vt:lpstr>
      <vt:lpstr>More regular expression examples</vt:lpstr>
      <vt:lpstr>More regular expression examples</vt:lpstr>
      <vt:lpstr>More regular expression examples</vt:lpstr>
      <vt:lpstr>More regular expression examples</vt:lpstr>
      <vt:lpstr>preg_match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Cookies</dc:title>
  <dc:creator>Bob &amp; Anna Molnar</dc:creator>
  <cp:lastModifiedBy>naima</cp:lastModifiedBy>
  <cp:revision>102</cp:revision>
  <cp:lastPrinted>1601-01-01T00:00:00Z</cp:lastPrinted>
  <dcterms:created xsi:type="dcterms:W3CDTF">2005-11-25T22:15:20Z</dcterms:created>
  <dcterms:modified xsi:type="dcterms:W3CDTF">2013-11-11T04:42:02Z</dcterms:modified>
</cp:coreProperties>
</file>