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sldIdLst>
    <p:sldId id="256" r:id="rId2"/>
    <p:sldId id="259" r:id="rId3"/>
    <p:sldId id="260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321" r:id="rId28"/>
    <p:sldId id="323" r:id="rId29"/>
    <p:sldId id="324" r:id="rId30"/>
    <p:sldId id="325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5" r:id="rId48"/>
    <p:sldId id="346" r:id="rId49"/>
    <p:sldId id="347" r:id="rId50"/>
    <p:sldId id="349" r:id="rId51"/>
    <p:sldId id="350" r:id="rId52"/>
    <p:sldId id="35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362" autoAdjust="0"/>
    <p:restoredTop sz="94595" autoAdjust="0"/>
  </p:normalViewPr>
  <p:slideViewPr>
    <p:cSldViewPr>
      <p:cViewPr>
        <p:scale>
          <a:sx n="50" d="100"/>
          <a:sy n="50" d="100"/>
        </p:scale>
        <p:origin x="-1386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17D05-BE82-4CB0-8D58-B9994A4C9995}" type="datetimeFigureOut">
              <a:rPr lang="en-US" smtClean="0"/>
              <a:pPr/>
              <a:t>11/20/2013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EEE7-9FCD-4E61-A874-F678D2F5F41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-3624575" y="0"/>
            <a:ext cx="20962808" cy="1572471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9" y="4343401"/>
            <a:ext cx="5476094" cy="4112684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1B3F068-042B-487F-A366-B71B270BE783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4DD-9349-41D5-9ABA-03A7B3098C5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BBA-24D9-4760-B838-67E4A6489A40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624388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9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8" y="2341476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8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A0326E-5DE0-4F3D-AA16-DAC530A3EEB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D29E-B7A3-49CF-B431-2BCCAF033C67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E8A-3B24-43D2-A998-57F2B2886FDD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44F2-345C-485C-840E-1F9EFCD567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DF7-9A5C-4BAB-B655-7E131148E8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4705-34F3-48DE-8B6A-E76FAD5BD5D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7387D50-3457-4E9D-8A7F-0A130048B33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2" y="4773225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66676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2450" y="76200"/>
            <a:ext cx="9036000" cy="1143000"/>
          </a:xfrm>
          <a:prstGeom prst="roundRect">
            <a:avLst>
              <a:gd name="adj" fmla="val 343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1049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610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1212600-C682-43F7-9A9C-D2AC1F4E28A0}" type="slidenum">
              <a:rPr lang="ar-SA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SQL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At the </a:t>
            </a:r>
            <a:r>
              <a:rPr lang="en-GB" dirty="0" err="1" smtClean="0"/>
              <a:t>MySQL</a:t>
            </a:r>
            <a:r>
              <a:rPr lang="en-GB" dirty="0" smtClean="0"/>
              <a:t> prompt we can write in SQL instructions.</a:t>
            </a:r>
          </a:p>
          <a:p>
            <a:r>
              <a:rPr lang="en-GB" dirty="0" smtClean="0"/>
              <a:t>We will now learn more about the basic SQL commands.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TABLE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create a new table we use the CREATE TABLE command.</a:t>
            </a:r>
          </a:p>
          <a:p>
            <a:r>
              <a:rPr lang="en-GB" dirty="0" smtClean="0"/>
              <a:t>Syntax for creating a new table is: </a:t>
            </a:r>
          </a:p>
          <a:p>
            <a:pPr marL="806450" indent="-273050">
              <a:buNone/>
            </a:pPr>
            <a:r>
              <a:rPr lang="en-GB" dirty="0" smtClean="0"/>
              <a:t>CREATE TABLE IF NOT EXISTS </a:t>
            </a:r>
            <a:r>
              <a:rPr lang="en-GB" dirty="0" err="1" smtClean="0"/>
              <a:t>tablename</a:t>
            </a:r>
            <a:r>
              <a:rPr lang="en-GB" dirty="0" smtClean="0"/>
              <a:t> (</a:t>
            </a:r>
          </a:p>
          <a:p>
            <a:pPr marL="806450" indent="-273050">
              <a:buNone/>
            </a:pPr>
            <a:r>
              <a:rPr lang="en-GB" dirty="0" smtClean="0"/>
              <a:t>fieldname1 type options default '</a:t>
            </a:r>
            <a:r>
              <a:rPr lang="en-GB" dirty="0" err="1" smtClean="0"/>
              <a:t>defaultvalue</a:t>
            </a:r>
            <a:r>
              <a:rPr lang="en-GB" dirty="0" smtClean="0"/>
              <a:t>',</a:t>
            </a:r>
          </a:p>
          <a:p>
            <a:pPr marL="806450" indent="-273050">
              <a:buNone/>
            </a:pPr>
            <a:r>
              <a:rPr lang="en-GB" dirty="0" smtClean="0"/>
              <a:t>fieldname2 type options default '</a:t>
            </a:r>
            <a:r>
              <a:rPr lang="en-GB" dirty="0" err="1" smtClean="0"/>
              <a:t>defaultvalue</a:t>
            </a:r>
            <a:r>
              <a:rPr lang="en-GB" dirty="0" smtClean="0"/>
              <a:t>',</a:t>
            </a:r>
          </a:p>
          <a:p>
            <a:pPr marL="806450" indent="-273050">
              <a:buNone/>
            </a:pPr>
            <a:r>
              <a:rPr lang="en-GB" dirty="0" smtClean="0"/>
              <a:t>... </a:t>
            </a:r>
          </a:p>
          <a:p>
            <a:pPr marL="806450" indent="-273050">
              <a:buNone/>
            </a:pPr>
            <a:r>
              <a:rPr lang="en-GB" dirty="0" smtClean="0"/>
              <a:t>); </a:t>
            </a:r>
          </a:p>
          <a:p>
            <a:r>
              <a:rPr lang="en-GB" dirty="0" smtClean="0"/>
              <a:t>There are number of possibilities for type including: </a:t>
            </a:r>
            <a:r>
              <a:rPr lang="en-GB" dirty="0" err="1" smtClean="0"/>
              <a:t>varchar</a:t>
            </a:r>
            <a:r>
              <a:rPr lang="en-GB" dirty="0" smtClean="0"/>
              <a:t> (or char) </a:t>
            </a:r>
            <a:r>
              <a:rPr lang="en-GB" dirty="0" err="1" smtClean="0"/>
              <a:t>int</a:t>
            </a:r>
            <a:r>
              <a:rPr lang="en-GB" dirty="0" smtClean="0"/>
              <a:t>, float(significant digits, digits after decimal).</a:t>
            </a:r>
          </a:p>
          <a:p>
            <a:r>
              <a:rPr lang="en-GB" dirty="0" smtClean="0"/>
              <a:t>After specifying type, you may specify the max length of the variable.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. </a:t>
            </a:r>
            <a:r>
              <a:rPr lang="en-GB" dirty="0" err="1" smtClean="0"/>
              <a:t>varchar</a:t>
            </a:r>
            <a:r>
              <a:rPr lang="en-GB" dirty="0" smtClean="0"/>
              <a:t>(10)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996950" indent="-273050">
              <a:buNone/>
            </a:pPr>
            <a:r>
              <a:rPr lang="en-GB" dirty="0" smtClean="0"/>
              <a:t>CREATE TABLE IF NOT EXISTS students (</a:t>
            </a:r>
          </a:p>
          <a:p>
            <a:pPr marL="996950" indent="-273050">
              <a:buNone/>
            </a:pPr>
            <a:r>
              <a:rPr lang="en-GB" dirty="0" smtClean="0"/>
              <a:t>name </a:t>
            </a:r>
            <a:r>
              <a:rPr lang="en-GB" dirty="0" err="1" smtClean="0"/>
              <a:t>varchar</a:t>
            </a:r>
            <a:r>
              <a:rPr lang="en-GB" dirty="0" smtClean="0"/>
              <a:t>(100),</a:t>
            </a:r>
          </a:p>
          <a:p>
            <a:pPr marL="996950" indent="-273050">
              <a:buNone/>
            </a:pPr>
            <a:r>
              <a:rPr lang="en-GB" dirty="0" err="1" smtClean="0"/>
              <a:t>sid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(9),</a:t>
            </a:r>
          </a:p>
          <a:p>
            <a:pPr marL="996950" indent="-273050">
              <a:buNone/>
            </a:pPr>
            <a:r>
              <a:rPr lang="en-GB" dirty="0" err="1" smtClean="0"/>
              <a:t>gpa</a:t>
            </a:r>
            <a:r>
              <a:rPr lang="en-GB" dirty="0" smtClean="0"/>
              <a:t> decimal(3,1), </a:t>
            </a:r>
          </a:p>
          <a:p>
            <a:pPr marL="996950" indent="-273050">
              <a:buNone/>
            </a:pPr>
            <a:r>
              <a:rPr lang="en-GB" dirty="0" smtClean="0"/>
              <a:t>phone </a:t>
            </a:r>
            <a:r>
              <a:rPr lang="en-GB" dirty="0" err="1" smtClean="0"/>
              <a:t>varchar</a:t>
            </a:r>
            <a:r>
              <a:rPr lang="en-GB" dirty="0" smtClean="0"/>
              <a:t>(12)</a:t>
            </a:r>
          </a:p>
          <a:p>
            <a:pPr marL="996950" indent="-273050">
              <a:buNone/>
            </a:pPr>
            <a:r>
              <a:rPr lang="en-GB" dirty="0" smtClean="0"/>
              <a:t>);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Is used to ask for data from a table.</a:t>
            </a:r>
          </a:p>
          <a:p>
            <a:r>
              <a:rPr lang="en-GB" dirty="0" smtClean="0"/>
              <a:t>It tells the database to retrieve info from any number of tables and return it as a result set.</a:t>
            </a:r>
          </a:p>
          <a:p>
            <a:r>
              <a:rPr lang="en-GB" dirty="0" smtClean="0"/>
              <a:t>Syntax:</a:t>
            </a:r>
          </a:p>
          <a:p>
            <a:pPr marL="635000" indent="-273050">
              <a:buNone/>
            </a:pPr>
            <a:r>
              <a:rPr lang="en-GB" dirty="0" smtClean="0"/>
              <a:t>SELECT [fields here] FROM [tables here];</a:t>
            </a:r>
          </a:p>
          <a:p>
            <a:pPr marL="635000" indent="-273050">
              <a:buNone/>
            </a:pPr>
            <a:r>
              <a:rPr lang="en-GB" dirty="0" smtClean="0"/>
              <a:t>SELECT [fields here] FROM [tables here]</a:t>
            </a:r>
          </a:p>
          <a:p>
            <a:pPr marL="635000" indent="-273050">
              <a:buNone/>
            </a:pPr>
            <a:r>
              <a:rPr lang="en-GB" dirty="0" smtClean="0"/>
              <a:t>WHERE [condition here];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Show all records from table "students" where the field called "name" has the value "Joe".</a:t>
            </a:r>
          </a:p>
          <a:p>
            <a:pPr>
              <a:buNone/>
            </a:pPr>
            <a:r>
              <a:rPr lang="en-GB" dirty="0" smtClean="0"/>
              <a:t>		SELECT * FROM students WHERE name = "Joe";</a:t>
            </a:r>
          </a:p>
          <a:p>
            <a:endParaRPr lang="en-GB" dirty="0" smtClean="0"/>
          </a:p>
          <a:p>
            <a:r>
              <a:rPr lang="en-GB" dirty="0" smtClean="0"/>
              <a:t>Show all records from table "people" where the field called "name" has the value "Joe" AND the phone number "555-6789".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	SELECT * FROM people WHERE name = "Joe" AND 	</a:t>
            </a:r>
            <a:r>
              <a:rPr lang="en-GB" dirty="0" err="1" smtClean="0"/>
              <a:t>phone_number</a:t>
            </a:r>
            <a:r>
              <a:rPr lang="en-GB" dirty="0" smtClean="0"/>
              <a:t> = "555-6789";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Show all records from table "students" where the field called "name" has the value "Joe" OR "Bob".</a:t>
            </a:r>
          </a:p>
          <a:p>
            <a:pPr>
              <a:buNone/>
            </a:pPr>
            <a:r>
              <a:rPr lang="en-GB" dirty="0" smtClean="0"/>
              <a:t>		SELECT * FROM students WHERE name = "Joe" OR name 	= Bob";</a:t>
            </a:r>
          </a:p>
          <a:p>
            <a:endParaRPr lang="en-GB" dirty="0" smtClean="0"/>
          </a:p>
          <a:p>
            <a:r>
              <a:rPr lang="en-GB" dirty="0" smtClean="0"/>
              <a:t>Show "</a:t>
            </a:r>
            <a:r>
              <a:rPr lang="en-GB" dirty="0" err="1" smtClean="0"/>
              <a:t>student_id</a:t>
            </a:r>
            <a:r>
              <a:rPr lang="en-GB" dirty="0" smtClean="0"/>
              <a:t>" and "name" fields from table "students" with GPA greater than or equal to 3.5.</a:t>
            </a:r>
          </a:p>
          <a:p>
            <a:pPr>
              <a:buNone/>
            </a:pPr>
            <a:r>
              <a:rPr lang="en-GB" dirty="0" smtClean="0"/>
              <a:t>		SELECT </a:t>
            </a:r>
            <a:r>
              <a:rPr lang="en-GB" dirty="0" err="1" smtClean="0"/>
              <a:t>sid</a:t>
            </a:r>
            <a:r>
              <a:rPr lang="en-GB" dirty="0" smtClean="0"/>
              <a:t>, name FROM students WHERE GPA &gt;= 3.5;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INSERT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Add a record to a table in a database.</a:t>
            </a:r>
          </a:p>
          <a:p>
            <a:endParaRPr lang="en-GB" dirty="0" smtClean="0"/>
          </a:p>
          <a:p>
            <a:r>
              <a:rPr lang="en-GB" dirty="0" smtClean="0"/>
              <a:t>Syntax:</a:t>
            </a:r>
          </a:p>
          <a:p>
            <a:pPr lvl="1">
              <a:buNone/>
            </a:pPr>
            <a:r>
              <a:rPr lang="en-GB" dirty="0" smtClean="0"/>
              <a:t>INSERT INTO </a:t>
            </a:r>
            <a:r>
              <a:rPr lang="en-GB" dirty="0" err="1" smtClean="0"/>
              <a:t>tablename</a:t>
            </a:r>
            <a:r>
              <a:rPr lang="en-GB" dirty="0" smtClean="0"/>
              <a:t> (field1, field2, ...)</a:t>
            </a:r>
          </a:p>
          <a:p>
            <a:pPr lvl="1">
              <a:buNone/>
            </a:pPr>
            <a:r>
              <a:rPr lang="en-GB" dirty="0" smtClean="0"/>
              <a:t>VALUES ('val1', 'val2', ...);</a:t>
            </a:r>
          </a:p>
          <a:p>
            <a:endParaRPr lang="en-GB" dirty="0" smtClean="0"/>
          </a:p>
          <a:p>
            <a:r>
              <a:rPr lang="en-GB" dirty="0" smtClean="0"/>
              <a:t>Example:</a:t>
            </a:r>
          </a:p>
          <a:p>
            <a:pPr lvl="1">
              <a:buNone/>
            </a:pPr>
            <a:r>
              <a:rPr lang="en-GB" dirty="0" smtClean="0"/>
              <a:t>INSERT INTO students (</a:t>
            </a:r>
            <a:r>
              <a:rPr lang="en-GB" dirty="0" err="1" smtClean="0"/>
              <a:t>name,sid,gpa,phone</a:t>
            </a:r>
            <a:r>
              <a:rPr lang="en-GB" dirty="0" smtClean="0"/>
              <a:t>)</a:t>
            </a:r>
          </a:p>
          <a:p>
            <a:pPr lvl="1">
              <a:buNone/>
            </a:pPr>
            <a:r>
              <a:rPr lang="en-GB" dirty="0" smtClean="0"/>
              <a:t>VALUES ('Zoidberg',77843211, -4.0,"N/A");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UPDATE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Modify an existing record in the database</a:t>
            </a:r>
          </a:p>
          <a:p>
            <a:endParaRPr lang="en-GB" dirty="0" smtClean="0"/>
          </a:p>
          <a:p>
            <a:r>
              <a:rPr lang="en-GB" dirty="0" smtClean="0"/>
              <a:t>Syntax:</a:t>
            </a:r>
          </a:p>
          <a:p>
            <a:pPr>
              <a:buNone/>
            </a:pPr>
            <a:r>
              <a:rPr lang="en-GB" dirty="0" smtClean="0"/>
              <a:t>		UPDATE </a:t>
            </a:r>
            <a:r>
              <a:rPr lang="en-GB" dirty="0" err="1" smtClean="0"/>
              <a:t>tablename</a:t>
            </a:r>
            <a:r>
              <a:rPr lang="en-GB" dirty="0" smtClean="0"/>
              <a:t> SET fieldname = value WHERE</a:t>
            </a:r>
          </a:p>
          <a:p>
            <a:pPr>
              <a:buNone/>
            </a:pPr>
            <a:r>
              <a:rPr lang="en-GB" dirty="0" smtClean="0"/>
              <a:t>		condition;</a:t>
            </a:r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/>
              <a:t>		UPDATE students SET GPA ='3.8' WHERE person =</a:t>
            </a:r>
          </a:p>
          <a:p>
            <a:pPr>
              <a:buNone/>
            </a:pPr>
            <a:r>
              <a:rPr lang="en-GB" dirty="0" smtClean="0"/>
              <a:t>		'Joe';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DELETE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Removes an existing record in a database</a:t>
            </a:r>
          </a:p>
          <a:p>
            <a:endParaRPr lang="en-GB" dirty="0" smtClean="0"/>
          </a:p>
          <a:p>
            <a:r>
              <a:rPr lang="en-GB" dirty="0" smtClean="0"/>
              <a:t>Syntax:</a:t>
            </a:r>
          </a:p>
          <a:p>
            <a:pPr>
              <a:buNone/>
            </a:pPr>
            <a:r>
              <a:rPr lang="en-GB" dirty="0" smtClean="0"/>
              <a:t>		DELETE FROM </a:t>
            </a:r>
            <a:r>
              <a:rPr lang="en-GB" dirty="0" err="1" smtClean="0"/>
              <a:t>tablename</a:t>
            </a:r>
            <a:r>
              <a:rPr lang="en-GB" dirty="0" smtClean="0"/>
              <a:t> WHERE condition;</a:t>
            </a:r>
          </a:p>
          <a:p>
            <a:endParaRPr lang="en-GB" dirty="0" smtClean="0"/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/>
              <a:t>		DELETE FROM students WHERE name="Fry";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PHP to run </a:t>
            </a:r>
            <a:r>
              <a:rPr lang="en-US" dirty="0" err="1" smtClean="0"/>
              <a:t>MySQL</a:t>
            </a:r>
            <a:endParaRPr lang="en-US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 up some variables so we are not hard coding anything.</a:t>
            </a:r>
          </a:p>
          <a:p>
            <a:pPr>
              <a:buNone/>
            </a:pPr>
            <a:r>
              <a:rPr lang="en-US" dirty="0" smtClean="0"/>
              <a:t>		$hostname = "laguna.pic.ucla.edu";</a:t>
            </a:r>
          </a:p>
          <a:p>
            <a:pPr>
              <a:buNone/>
            </a:pPr>
            <a:r>
              <a:rPr lang="en-US" dirty="0" smtClean="0"/>
              <a:t>		$username = "</a:t>
            </a:r>
            <a:r>
              <a:rPr lang="en-US" dirty="0" err="1" smtClean="0"/>
              <a:t>yourlogin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		$password = "PW1234";</a:t>
            </a:r>
          </a:p>
          <a:p>
            <a:pPr>
              <a:buNone/>
            </a:pPr>
            <a:r>
              <a:rPr lang="en-US" dirty="0" smtClean="0"/>
              <a:t>		$database = "</a:t>
            </a:r>
            <a:r>
              <a:rPr lang="en-US" dirty="0" err="1" smtClean="0"/>
              <a:t>dbyourlogin</a:t>
            </a:r>
            <a:r>
              <a:rPr lang="en-US" dirty="0" smtClean="0"/>
              <a:t>";</a:t>
            </a:r>
          </a:p>
          <a:p>
            <a:endParaRPr lang="en-US" dirty="0" smtClean="0"/>
          </a:p>
          <a:p>
            <a:r>
              <a:rPr lang="en-US" dirty="0" smtClean="0"/>
              <a:t>Connect and login to </a:t>
            </a:r>
            <a:r>
              <a:rPr lang="en-US" dirty="0" err="1" smtClean="0"/>
              <a:t>MySQLserver</a:t>
            </a:r>
            <a:r>
              <a:rPr lang="en-US" dirty="0" smtClean="0"/>
              <a:t> and store link to it as resource</a:t>
            </a:r>
          </a:p>
          <a:p>
            <a:pPr marL="1263650" indent="-273050">
              <a:buNone/>
            </a:pPr>
            <a:r>
              <a:rPr lang="en-US" dirty="0" smtClean="0"/>
              <a:t>$db = </a:t>
            </a:r>
            <a:r>
              <a:rPr lang="en-US" dirty="0" err="1" smtClean="0"/>
              <a:t>mysql_connect</a:t>
            </a:r>
            <a:r>
              <a:rPr lang="en-US" dirty="0" smtClean="0"/>
              <a:t>($hostname, $username, $password)</a:t>
            </a:r>
          </a:p>
          <a:p>
            <a:pPr marL="1263650" indent="-273050">
              <a:buNone/>
            </a:pPr>
            <a:r>
              <a:rPr lang="en-US" dirty="0" smtClean="0"/>
              <a:t>or die("Could not connect to database $database</a:t>
            </a:r>
          </a:p>
          <a:p>
            <a:pPr marL="1263650" indent="-273050">
              <a:buNone/>
            </a:pPr>
            <a:r>
              <a:rPr lang="en-US" dirty="0" smtClean="0"/>
              <a:t>$hostname.");</a:t>
            </a:r>
          </a:p>
          <a:p>
            <a:pPr marL="1263650" indent="-273050">
              <a:buNone/>
            </a:pPr>
            <a:r>
              <a:rPr lang="en-US" dirty="0" smtClean="0"/>
              <a:t>Select the database to access</a:t>
            </a:r>
          </a:p>
          <a:p>
            <a:pPr marL="1263650" indent="-273050">
              <a:buNone/>
            </a:pPr>
            <a:r>
              <a:rPr lang="en-US" dirty="0" err="1" smtClean="0"/>
              <a:t>mysql_select_db</a:t>
            </a:r>
            <a:r>
              <a:rPr lang="en-US" dirty="0" smtClean="0"/>
              <a:t>($database, $db);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a database?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database is a way of storing data.</a:t>
            </a:r>
          </a:p>
          <a:p>
            <a:endParaRPr lang="en-GB" dirty="0" smtClean="0"/>
          </a:p>
          <a:p>
            <a:r>
              <a:rPr lang="en-GB" dirty="0" smtClean="0"/>
              <a:t>Databases are specifically designed to be very efficient in storing and retrieving data.</a:t>
            </a:r>
          </a:p>
          <a:p>
            <a:endParaRPr lang="en-GB" dirty="0" smtClean="0"/>
          </a:p>
          <a:p>
            <a:r>
              <a:rPr lang="en-GB" dirty="0" smtClean="0"/>
              <a:t>The most common way of structuring data in a database is relational database system.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INSERT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610600" cy="5181600"/>
          </a:xfrm>
        </p:spPr>
        <p:txBody>
          <a:bodyPr>
            <a:normAutofit fontScale="85000" lnSpcReduction="20000"/>
          </a:bodyPr>
          <a:lstStyle/>
          <a:p>
            <a:pPr marL="635000" indent="-273050">
              <a:buNone/>
            </a:pPr>
            <a:r>
              <a:rPr lang="en-GB" dirty="0" smtClean="0"/>
              <a:t>$table = "students";</a:t>
            </a:r>
          </a:p>
          <a:p>
            <a:pPr marL="635000" indent="-273050">
              <a:buNone/>
            </a:pPr>
            <a:r>
              <a:rPr lang="en-GB" dirty="0" smtClean="0"/>
              <a:t>$field1 = "name";</a:t>
            </a:r>
          </a:p>
          <a:p>
            <a:pPr marL="635000" indent="-273050">
              <a:buNone/>
            </a:pPr>
            <a:r>
              <a:rPr lang="en-GB" dirty="0" smtClean="0"/>
              <a:t>$field2 = "</a:t>
            </a:r>
            <a:r>
              <a:rPr lang="en-GB" dirty="0" err="1" smtClean="0"/>
              <a:t>sid</a:t>
            </a:r>
            <a:r>
              <a:rPr lang="en-GB" dirty="0" smtClean="0"/>
              <a:t>";</a:t>
            </a:r>
          </a:p>
          <a:p>
            <a:pPr marL="635000" indent="-273050">
              <a:buNone/>
            </a:pPr>
            <a:r>
              <a:rPr lang="en-GB" dirty="0" smtClean="0"/>
              <a:t>$field3 = "</a:t>
            </a:r>
            <a:r>
              <a:rPr lang="en-GB" dirty="0" err="1" smtClean="0"/>
              <a:t>gpa</a:t>
            </a:r>
            <a:r>
              <a:rPr lang="en-GB" dirty="0" smtClean="0"/>
              <a:t>";</a:t>
            </a:r>
          </a:p>
          <a:p>
            <a:pPr marL="635000" indent="-273050">
              <a:buNone/>
            </a:pPr>
            <a:r>
              <a:rPr lang="en-GB" dirty="0" smtClean="0"/>
              <a:t>$field4 = "phone";</a:t>
            </a:r>
          </a:p>
          <a:p>
            <a:pPr marL="635000" indent="-273050">
              <a:buNone/>
            </a:pPr>
            <a:endParaRPr lang="en-GB" dirty="0" smtClean="0"/>
          </a:p>
          <a:p>
            <a:pPr marL="635000" indent="-273050">
              <a:buNone/>
            </a:pPr>
            <a:r>
              <a:rPr lang="en-GB" dirty="0" smtClean="0"/>
              <a:t>$value1 = "</a:t>
            </a:r>
            <a:r>
              <a:rPr lang="en-GB" dirty="0" err="1" smtClean="0"/>
              <a:t>Zoidberg</a:t>
            </a:r>
            <a:r>
              <a:rPr lang="en-GB" dirty="0" smtClean="0"/>
              <a:t>";</a:t>
            </a:r>
          </a:p>
          <a:p>
            <a:pPr marL="635000" indent="-273050">
              <a:buNone/>
            </a:pPr>
            <a:r>
              <a:rPr lang="en-GB" dirty="0" smtClean="0"/>
              <a:t>$value2 = 123456789;</a:t>
            </a:r>
          </a:p>
          <a:p>
            <a:pPr marL="635000" indent="-273050">
              <a:buNone/>
            </a:pPr>
            <a:r>
              <a:rPr lang="en-GB" dirty="0" smtClean="0"/>
              <a:t>$value3 = -4.0;</a:t>
            </a:r>
          </a:p>
          <a:p>
            <a:pPr marL="635000" indent="-273050">
              <a:buNone/>
            </a:pPr>
            <a:r>
              <a:rPr lang="en-GB" dirty="0" smtClean="0"/>
              <a:t>$value4 = "N/A";</a:t>
            </a:r>
          </a:p>
          <a:p>
            <a:pPr marL="635000" indent="-273050">
              <a:buNone/>
            </a:pPr>
            <a:endParaRPr lang="en-GB" dirty="0" smtClean="0"/>
          </a:p>
          <a:p>
            <a:pPr marL="635000" indent="-273050">
              <a:buNone/>
            </a:pPr>
            <a:r>
              <a:rPr lang="en-GB" dirty="0" smtClean="0"/>
              <a:t>$</a:t>
            </a:r>
            <a:r>
              <a:rPr lang="en-GB" dirty="0" err="1" smtClean="0"/>
              <a:t>sql</a:t>
            </a:r>
            <a:r>
              <a:rPr lang="en-GB" dirty="0" smtClean="0"/>
              <a:t>= "INSERT INTO $table ($field1, $field2, $field3)</a:t>
            </a:r>
          </a:p>
          <a:p>
            <a:pPr marL="635000" indent="-273050">
              <a:buNone/>
            </a:pPr>
            <a:r>
              <a:rPr lang="en-GB" dirty="0" smtClean="0"/>
              <a:t>		     VALUES('$value1','$value2','$value3')";</a:t>
            </a:r>
          </a:p>
          <a:p>
            <a:pPr marL="635000" indent="-273050">
              <a:buNone/>
            </a:pPr>
            <a:endParaRPr lang="en-GB" dirty="0" smtClean="0"/>
          </a:p>
          <a:p>
            <a:pPr marL="635000" indent="-273050">
              <a:buNone/>
            </a:pPr>
            <a:r>
              <a:rPr lang="en-GB" dirty="0" smtClean="0"/>
              <a:t>$result = </a:t>
            </a:r>
            <a:r>
              <a:rPr lang="en-GB" dirty="0" err="1" smtClean="0"/>
              <a:t>mysql_query</a:t>
            </a:r>
            <a:r>
              <a:rPr lang="en-GB" dirty="0" smtClean="0"/>
              <a:t>($</a:t>
            </a:r>
            <a:r>
              <a:rPr lang="en-GB" dirty="0" err="1" smtClean="0"/>
              <a:t>sql</a:t>
            </a:r>
            <a:r>
              <a:rPr lang="en-GB" dirty="0" smtClean="0"/>
              <a:t>);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a </a:t>
            </a:r>
            <a:r>
              <a:rPr lang="en-US" dirty="0" err="1" smtClean="0"/>
              <a:t>MySQL</a:t>
            </a:r>
            <a:r>
              <a:rPr lang="en-US" dirty="0" smtClean="0"/>
              <a:t> query for updating records in a database table.</a:t>
            </a:r>
          </a:p>
          <a:p>
            <a:pPr>
              <a:buNone/>
            </a:pPr>
            <a:endParaRPr lang="en-US" dirty="0" smtClean="0"/>
          </a:p>
          <a:p>
            <a:pPr marL="806450" indent="-273050">
              <a:buNone/>
            </a:pPr>
            <a:r>
              <a:rPr lang="en-US" dirty="0" smtClean="0"/>
              <a:t>$</a:t>
            </a:r>
            <a:r>
              <a:rPr lang="en-US" dirty="0" err="1" smtClean="0"/>
              <a:t>newgrade</a:t>
            </a:r>
            <a:r>
              <a:rPr lang="en-US" dirty="0" smtClean="0"/>
              <a:t>= 3.1;</a:t>
            </a:r>
          </a:p>
          <a:p>
            <a:pPr marL="806450" indent="-273050">
              <a:buNone/>
            </a:pPr>
            <a:r>
              <a:rPr lang="en-US" dirty="0" smtClean="0"/>
              <a:t>$</a:t>
            </a:r>
            <a:r>
              <a:rPr lang="en-US" dirty="0" err="1" smtClean="0"/>
              <a:t>newid</a:t>
            </a:r>
            <a:r>
              <a:rPr lang="en-US" dirty="0" smtClean="0"/>
              <a:t>= "222444888";</a:t>
            </a:r>
          </a:p>
          <a:p>
            <a:pPr marL="806450" indent="-273050">
              <a:buNone/>
            </a:pPr>
            <a:endParaRPr lang="en-US" dirty="0" smtClean="0"/>
          </a:p>
          <a:p>
            <a:pPr marL="806450" indent="-273050">
              <a:buNone/>
            </a:pP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= "UPDATE $table SET $field2 ='$</a:t>
            </a:r>
            <a:r>
              <a:rPr lang="en-US" dirty="0" err="1" smtClean="0"/>
              <a:t>newid</a:t>
            </a:r>
            <a:r>
              <a:rPr lang="en-US" dirty="0" smtClean="0"/>
              <a:t>',</a:t>
            </a:r>
          </a:p>
          <a:p>
            <a:pPr marL="806450" indent="-273050">
              <a:buNone/>
            </a:pPr>
            <a:r>
              <a:rPr lang="en-US" dirty="0" smtClean="0"/>
              <a:t>$field3 = '$</a:t>
            </a:r>
            <a:r>
              <a:rPr lang="en-US" dirty="0" err="1" smtClean="0"/>
              <a:t>newgrade</a:t>
            </a:r>
            <a:r>
              <a:rPr lang="en-US" dirty="0" smtClean="0"/>
              <a:t>' WHERE $field1='$value1'";</a:t>
            </a:r>
          </a:p>
          <a:p>
            <a:pPr marL="806450" indent="-273050">
              <a:buNone/>
            </a:pPr>
            <a:endParaRPr lang="en-US" dirty="0" smtClean="0"/>
          </a:p>
          <a:p>
            <a:pPr marL="806450" indent="-273050">
              <a:buNone/>
            </a:pPr>
            <a:r>
              <a:rPr lang="en-US" dirty="0" smtClean="0"/>
              <a:t>$result = </a:t>
            </a:r>
            <a:r>
              <a:rPr lang="en-US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DELETE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Define a </a:t>
            </a:r>
            <a:r>
              <a:rPr lang="en-GB" dirty="0" err="1" smtClean="0"/>
              <a:t>MySQL</a:t>
            </a:r>
            <a:r>
              <a:rPr lang="en-GB" dirty="0" smtClean="0"/>
              <a:t> query for deleting records from a table in a database.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$</a:t>
            </a:r>
            <a:r>
              <a:rPr lang="en-GB" dirty="0" err="1" smtClean="0"/>
              <a:t>sql</a:t>
            </a:r>
            <a:r>
              <a:rPr lang="en-GB" dirty="0" smtClean="0"/>
              <a:t>= "DELETE FROM $table WHERE $field1 = 'Fry'";</a:t>
            </a:r>
          </a:p>
          <a:p>
            <a:pPr>
              <a:buNone/>
            </a:pPr>
            <a:r>
              <a:rPr lang="en-GB" dirty="0" smtClean="0"/>
              <a:t>		$result = </a:t>
            </a:r>
            <a:r>
              <a:rPr lang="en-GB" dirty="0" err="1" smtClean="0"/>
              <a:t>mysql_query</a:t>
            </a:r>
            <a:r>
              <a:rPr lang="en-GB" dirty="0" smtClean="0"/>
              <a:t>($</a:t>
            </a:r>
            <a:r>
              <a:rPr lang="en-GB" dirty="0" err="1" smtClean="0"/>
              <a:t>sql</a:t>
            </a:r>
            <a:r>
              <a:rPr lang="en-GB" dirty="0" smtClean="0"/>
              <a:t>);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	$</a:t>
            </a:r>
            <a:r>
              <a:rPr lang="en-GB" dirty="0" err="1" smtClean="0"/>
              <a:t>sql</a:t>
            </a:r>
            <a:r>
              <a:rPr lang="en-GB" dirty="0" smtClean="0"/>
              <a:t>= "SELECT $field1, $field2, $field3 FROM $table</a:t>
            </a:r>
          </a:p>
          <a:p>
            <a:pPr>
              <a:buNone/>
            </a:pPr>
            <a:r>
              <a:rPr lang="en-GB" dirty="0" smtClean="0"/>
              <a:t>		             WHERE $field3 = '4.0'";</a:t>
            </a:r>
          </a:p>
          <a:p>
            <a:pPr>
              <a:buNone/>
            </a:pPr>
            <a:r>
              <a:rPr lang="en-GB" dirty="0" smtClean="0"/>
              <a:t>		$result = </a:t>
            </a:r>
            <a:r>
              <a:rPr lang="en-GB" dirty="0" err="1" smtClean="0"/>
              <a:t>mysql_query</a:t>
            </a:r>
            <a:r>
              <a:rPr lang="en-GB" dirty="0" smtClean="0"/>
              <a:t>($</a:t>
            </a:r>
            <a:r>
              <a:rPr lang="en-GB" dirty="0" err="1" smtClean="0"/>
              <a:t>sql</a:t>
            </a:r>
            <a:r>
              <a:rPr lang="en-GB" dirty="0" smtClean="0"/>
              <a:t>);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Now the result is potentially many records and we have to have a</a:t>
            </a:r>
          </a:p>
          <a:p>
            <a:r>
              <a:rPr lang="en-GB" dirty="0" smtClean="0"/>
              <a:t>way to parse data from this result.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610600" cy="5105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We use </a:t>
            </a:r>
            <a:r>
              <a:rPr lang="en-GB" dirty="0" err="1" smtClean="0"/>
              <a:t>mysql_fetch_array</a:t>
            </a:r>
            <a:r>
              <a:rPr lang="en-GB" dirty="0" smtClean="0"/>
              <a:t> to extract one record from the result. It works a lot like the next function we used for arrays.</a:t>
            </a:r>
          </a:p>
          <a:p>
            <a:pPr marL="730250" indent="-273050">
              <a:buNone/>
            </a:pPr>
            <a:r>
              <a:rPr lang="en-GB" dirty="0" smtClean="0"/>
              <a:t>while($record= </a:t>
            </a:r>
            <a:r>
              <a:rPr lang="en-GB" dirty="0" err="1" smtClean="0"/>
              <a:t>mysql_fetch_array</a:t>
            </a:r>
            <a:r>
              <a:rPr lang="en-GB" dirty="0" smtClean="0"/>
              <a:t>($result))</a:t>
            </a:r>
          </a:p>
          <a:p>
            <a:pPr marL="730250" indent="-273050">
              <a:buNone/>
            </a:pPr>
            <a:r>
              <a:rPr lang="en-GB" dirty="0" smtClean="0"/>
              <a:t>{</a:t>
            </a:r>
          </a:p>
          <a:p>
            <a:pPr marL="730250" indent="-273050">
              <a:buNone/>
            </a:pPr>
            <a:r>
              <a:rPr lang="en-GB" dirty="0" smtClean="0"/>
              <a:t>print " &lt;</a:t>
            </a:r>
            <a:r>
              <a:rPr lang="en-GB" dirty="0" err="1" smtClean="0"/>
              <a:t>tr</a:t>
            </a:r>
            <a:r>
              <a:rPr lang="en-GB" dirty="0" smtClean="0"/>
              <a:t>&gt;\n";</a:t>
            </a:r>
          </a:p>
          <a:p>
            <a:pPr marL="730250" indent="-273050">
              <a:buNone/>
            </a:pPr>
            <a:r>
              <a:rPr lang="en-GB" dirty="0" smtClean="0"/>
              <a:t>print " &lt;td&gt;" . $record[$field1]. "&lt;/td&gt;\n";</a:t>
            </a:r>
          </a:p>
          <a:p>
            <a:pPr marL="730250" indent="-273050">
              <a:buNone/>
            </a:pPr>
            <a:r>
              <a:rPr lang="en-GB" dirty="0" smtClean="0"/>
              <a:t>print " &lt;td&gt;" . $record[$field2]. "&lt;/td&gt;\n";</a:t>
            </a:r>
          </a:p>
          <a:p>
            <a:pPr marL="730250" indent="-273050">
              <a:buNone/>
            </a:pPr>
            <a:r>
              <a:rPr lang="en-GB" dirty="0" smtClean="0"/>
              <a:t>print " &lt;td&gt;" . $record[$field3]. "&lt;/td&gt;\n";</a:t>
            </a:r>
          </a:p>
          <a:p>
            <a:pPr marL="730250" indent="-273050">
              <a:buNone/>
            </a:pPr>
            <a:r>
              <a:rPr lang="en-GB" dirty="0" smtClean="0"/>
              <a:t>print " &lt;/</a:t>
            </a:r>
            <a:r>
              <a:rPr lang="en-GB" dirty="0" err="1" smtClean="0"/>
              <a:t>tr</a:t>
            </a:r>
            <a:r>
              <a:rPr lang="en-GB" dirty="0" smtClean="0"/>
              <a:t>&gt;\n";</a:t>
            </a:r>
          </a:p>
          <a:p>
            <a:pPr marL="730250" indent="-273050">
              <a:buNone/>
            </a:pPr>
            <a:r>
              <a:rPr lang="en-GB" dirty="0" smtClean="0"/>
              <a:t>}</a:t>
            </a:r>
          </a:p>
          <a:p>
            <a:endParaRPr lang="en-GB" dirty="0" smtClean="0"/>
          </a:p>
          <a:p>
            <a:r>
              <a:rPr lang="en-GB" dirty="0" smtClean="0"/>
              <a:t>Note: $record is an array where keys are the fields. Corresponding values are the data.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mysql_num_rows</a:t>
            </a:r>
            <a:r>
              <a:rPr lang="en-GB" dirty="0" smtClean="0"/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figure out how many (if any) records SELECT found we can use </a:t>
            </a:r>
            <a:r>
              <a:rPr lang="en-GB" dirty="0" err="1" smtClean="0"/>
              <a:t>mysql_num_rows</a:t>
            </a:r>
            <a:r>
              <a:rPr lang="en-GB" dirty="0" smtClean="0"/>
              <a:t>($result).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	$</a:t>
            </a:r>
            <a:r>
              <a:rPr lang="en-GB" dirty="0" err="1" smtClean="0"/>
              <a:t>num_records</a:t>
            </a:r>
            <a:r>
              <a:rPr lang="en-GB" dirty="0" smtClean="0"/>
              <a:t> = </a:t>
            </a:r>
            <a:r>
              <a:rPr lang="en-GB" dirty="0" err="1" smtClean="0"/>
              <a:t>mysql_num_rows</a:t>
            </a:r>
            <a:r>
              <a:rPr lang="en-GB" dirty="0" smtClean="0"/>
              <a:t>($result);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610600" cy="5410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We use </a:t>
            </a:r>
            <a:r>
              <a:rPr lang="en-GB" dirty="0" err="1" smtClean="0"/>
              <a:t>mysql_fetch_array</a:t>
            </a:r>
            <a:r>
              <a:rPr lang="en-GB" dirty="0" smtClean="0"/>
              <a:t> to extract one record from the result. It works a lot like the next function we used for arrays.</a:t>
            </a:r>
          </a:p>
          <a:p>
            <a:pPr marL="806450" indent="-273050">
              <a:buNone/>
            </a:pPr>
            <a:r>
              <a:rPr lang="en-GB" dirty="0" smtClean="0"/>
              <a:t>while($record= </a:t>
            </a:r>
            <a:r>
              <a:rPr lang="en-GB" dirty="0" err="1" smtClean="0"/>
              <a:t>mysql_fetch_array</a:t>
            </a:r>
            <a:r>
              <a:rPr lang="en-GB" dirty="0" smtClean="0"/>
              <a:t>($result))</a:t>
            </a:r>
          </a:p>
          <a:p>
            <a:pPr marL="806450" indent="-273050">
              <a:buNone/>
            </a:pPr>
            <a:r>
              <a:rPr lang="en-GB" dirty="0" smtClean="0"/>
              <a:t>{</a:t>
            </a:r>
          </a:p>
          <a:p>
            <a:pPr marL="806450" indent="-273050">
              <a:buNone/>
            </a:pPr>
            <a:r>
              <a:rPr lang="en-GB" dirty="0" smtClean="0"/>
              <a:t>print " &lt;</a:t>
            </a:r>
            <a:r>
              <a:rPr lang="en-GB" dirty="0" err="1" smtClean="0"/>
              <a:t>tr</a:t>
            </a:r>
            <a:r>
              <a:rPr lang="en-GB" dirty="0" smtClean="0"/>
              <a:t>&gt;\n";</a:t>
            </a:r>
          </a:p>
          <a:p>
            <a:pPr marL="806450" indent="-273050">
              <a:buNone/>
            </a:pPr>
            <a:r>
              <a:rPr lang="en-GB" dirty="0" smtClean="0"/>
              <a:t>print " &lt;td&gt;" . $record[$field1]. "&lt;/td&gt;\n";</a:t>
            </a:r>
          </a:p>
          <a:p>
            <a:pPr marL="806450" indent="-273050">
              <a:buNone/>
            </a:pPr>
            <a:r>
              <a:rPr lang="en-GB" dirty="0" smtClean="0"/>
              <a:t>print " &lt;td&gt;" . $record[$field2]. "&lt;/td&gt;\n";</a:t>
            </a:r>
          </a:p>
          <a:p>
            <a:pPr marL="806450" indent="-273050">
              <a:buNone/>
            </a:pPr>
            <a:r>
              <a:rPr lang="en-GB" dirty="0" smtClean="0"/>
              <a:t>print " &lt;td&gt;" . $record[$field3]. "&lt;/td&gt;\n";</a:t>
            </a:r>
          </a:p>
          <a:p>
            <a:pPr marL="806450" indent="-273050">
              <a:buNone/>
            </a:pPr>
            <a:r>
              <a:rPr lang="en-GB" dirty="0" smtClean="0"/>
              <a:t>print " &lt;/</a:t>
            </a:r>
            <a:r>
              <a:rPr lang="en-GB" dirty="0" err="1" smtClean="0"/>
              <a:t>tr</a:t>
            </a:r>
            <a:r>
              <a:rPr lang="en-GB" dirty="0" smtClean="0"/>
              <a:t>&gt;\n";</a:t>
            </a:r>
          </a:p>
          <a:p>
            <a:pPr marL="806450" indent="-273050">
              <a:buNone/>
            </a:pPr>
            <a:r>
              <a:rPr lang="en-GB" dirty="0" smtClean="0"/>
              <a:t>}</a:t>
            </a:r>
          </a:p>
          <a:p>
            <a:endParaRPr lang="en-GB" dirty="0" smtClean="0"/>
          </a:p>
          <a:p>
            <a:r>
              <a:rPr lang="en-GB" dirty="0" smtClean="0"/>
              <a:t>Note: $record is an array where keys are the fields. Corresponding values are the data.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/>
            </a:r>
            <a:br>
              <a:rPr lang="en-GB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</a:br>
            <a:r>
              <a:rPr lang="en-GB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Database CRUD</a:t>
            </a:r>
            <a:br>
              <a:rPr lang="en-GB" dirty="0" smtClean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b="1" dirty="0" smtClean="0"/>
              <a:t>Explanation: The acronym CRUD represents the most common SQL operations performed on a database.</a:t>
            </a:r>
          </a:p>
          <a:p>
            <a:endParaRPr lang="en-GB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914400" y="2895600"/>
          <a:ext cx="7858125" cy="3546477"/>
        </p:xfrm>
        <a:graphic>
          <a:graphicData uri="http://schemas.openxmlformats.org/drawingml/2006/table">
            <a:tbl>
              <a:tblPr/>
              <a:tblGrid>
                <a:gridCol w="1965325"/>
                <a:gridCol w="2922588"/>
                <a:gridCol w="2970212"/>
              </a:tblGrid>
              <a:tr h="11001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2" charset="0"/>
                          <a:ea typeface="MS Gothic" pitchFamily="49" charset="-128"/>
                        </a:rPr>
                        <a:t>Letter</a:t>
                      </a:r>
                    </a:p>
                  </a:txBody>
                  <a:tcPr marL="90000" marR="90000" marT="76607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2" charset="0"/>
                          <a:ea typeface="MS Gothic" pitchFamily="49" charset="-128"/>
                        </a:rPr>
                        <a:t>Operation</a:t>
                      </a:r>
                    </a:p>
                  </a:txBody>
                  <a:tcPr marL="90000" marR="90000" marT="76607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2" charset="0"/>
                          <a:ea typeface="MS Gothic" pitchFamily="49" charset="-128"/>
                        </a:rPr>
                        <a:t>MySQL</a:t>
                      </a: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2" charset="0"/>
                          <a:ea typeface="MS Gothic" pitchFamily="49" charset="-128"/>
                        </a:rPr>
                        <a:t> Statement</a:t>
                      </a:r>
                    </a:p>
                  </a:txBody>
                  <a:tcPr marL="90000" marR="90000" marT="76607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 Extra Bold" pitchFamily="18" charset="0"/>
                          <a:ea typeface="MS Gothic" pitchFamily="49" charset="-128"/>
                        </a:rPr>
                        <a:t>C</a:t>
                      </a:r>
                    </a:p>
                  </a:txBody>
                  <a:tcPr marL="90000" marR="90000" marT="7660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2" charset="0"/>
                          <a:ea typeface="MS Gothic" pitchFamily="49" charset="-128"/>
                        </a:rPr>
                        <a:t>Create</a:t>
                      </a:r>
                    </a:p>
                  </a:txBody>
                  <a:tcPr marL="90000" marR="90000" marT="7660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INSERT</a:t>
                      </a:r>
                    </a:p>
                  </a:txBody>
                  <a:tcPr marL="90000" marR="90000" marT="11851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 Extra Bold" pitchFamily="18" charset="0"/>
                          <a:ea typeface="MS Gothic" pitchFamily="49" charset="-128"/>
                        </a:rPr>
                        <a:t>R</a:t>
                      </a:r>
                    </a:p>
                  </a:txBody>
                  <a:tcPr marL="90000" marR="90000" marT="7660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2" charset="0"/>
                          <a:ea typeface="MS Gothic" pitchFamily="49" charset="-128"/>
                        </a:rPr>
                        <a:t>Retrieve</a:t>
                      </a:r>
                    </a:p>
                  </a:txBody>
                  <a:tcPr marL="90000" marR="90000" marT="7660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SELECT</a:t>
                      </a:r>
                    </a:p>
                  </a:txBody>
                  <a:tcPr marL="90000" marR="90000" marT="11851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 Extra Bold" pitchFamily="18" charset="0"/>
                          <a:ea typeface="MS Gothic" pitchFamily="49" charset="-128"/>
                        </a:rPr>
                        <a:t>U</a:t>
                      </a:r>
                    </a:p>
                  </a:txBody>
                  <a:tcPr marL="90000" marR="90000" marT="7660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2" charset="0"/>
                          <a:ea typeface="MS Gothic" pitchFamily="49" charset="-128"/>
                        </a:rPr>
                        <a:t>Update</a:t>
                      </a:r>
                    </a:p>
                  </a:txBody>
                  <a:tcPr marL="90000" marR="90000" marT="7660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UPDATE</a:t>
                      </a:r>
                    </a:p>
                  </a:txBody>
                  <a:tcPr marL="90000" marR="90000" marT="11851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ckwell Extra Bold" pitchFamily="18" charset="0"/>
                          <a:ea typeface="MS Gothic" pitchFamily="49" charset="-128"/>
                        </a:rPr>
                        <a:t>D</a:t>
                      </a:r>
                    </a:p>
                  </a:txBody>
                  <a:tcPr marL="90000" marR="90000" marT="7660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2" charset="0"/>
                          <a:ea typeface="MS Gothic" pitchFamily="49" charset="-128"/>
                        </a:rPr>
                        <a:t>Destroy</a:t>
                      </a:r>
                    </a:p>
                  </a:txBody>
                  <a:tcPr marL="90000" marR="90000" marT="7660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DELETE</a:t>
                      </a:r>
                    </a:p>
                  </a:txBody>
                  <a:tcPr marL="90000" marR="90000" marT="11851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0" y="1143000"/>
            <a:ext cx="9144000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1788" indent="-331788">
              <a:lnSpc>
                <a:spcPct val="91000"/>
              </a:lnSpc>
              <a:spcBef>
                <a:spcPts val="800"/>
              </a:spcBef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/>
              <a:t>Description: The following are the most often used SQL data commands.</a:t>
            </a:r>
            <a:br>
              <a:rPr lang="en-GB" sz="3800" b="1" dirty="0"/>
            </a:br>
            <a:endParaRPr lang="en-GB" sz="3800" b="1" dirty="0"/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endParaRPr lang="en-GB" sz="3800" b="1" dirty="0"/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/>
              <a:t>SELECT: Querying data in a database.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/>
              <a:t>INSERT:</a:t>
            </a:r>
            <a:r>
              <a:rPr lang="en-US" sz="3800" b="1" dirty="0"/>
              <a:t> Adding data to tables.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3800" b="1" dirty="0"/>
              <a:t>UPDATE: Modifying existing table data.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3800" b="1" dirty="0"/>
              <a:t>DELETE: Removing rows from tables.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SQL Data Manipulation (Select)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C1D17C-AAF2-4421-A2F9-3144771B1D83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14400" y="3429000"/>
            <a:ext cx="7600950" cy="571500"/>
          </a:xfrm>
          <a:prstGeom prst="rect">
            <a:avLst/>
          </a:prstGeom>
          <a:noFill/>
          <a:ln w="6336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3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457200" y="1143000"/>
            <a:ext cx="839946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63550" indent="-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300" b="1" dirty="0" smtClean="0">
              <a:latin typeface="Arial Narrow" pitchFamily="32" charset="0"/>
            </a:endParaRPr>
          </a:p>
          <a:p>
            <a:pPr marL="463550" indent="-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300" b="1" dirty="0" smtClean="0">
                <a:latin typeface="Arial Narrow" pitchFamily="32" charset="0"/>
              </a:rPr>
              <a:t>SELECT</a:t>
            </a:r>
            <a:r>
              <a:rPr lang="en-GB" sz="3300" b="1" dirty="0">
                <a:latin typeface="Arial Narrow" pitchFamily="32" charset="0"/>
              </a:rPr>
              <a:t>: Used for extracting data contained in a table.</a:t>
            </a: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300" b="1" dirty="0">
              <a:latin typeface="Arial Narrow" pitchFamily="32" charset="0"/>
            </a:endParaRP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300" b="1" dirty="0">
                <a:latin typeface="Arial Narrow" pitchFamily="32" charset="0"/>
              </a:rPr>
              <a:t>Syntax</a:t>
            </a:r>
            <a:r>
              <a:rPr lang="en-GB" sz="3300" b="1" dirty="0" smtClean="0">
                <a:latin typeface="Arial Narrow" pitchFamily="32" charset="0"/>
              </a:rPr>
              <a:t>:</a:t>
            </a: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300" b="1" dirty="0">
              <a:latin typeface="Arial Narrow" pitchFamily="32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Querying Table Data 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D531696-A9C0-4071-B6BC-E3922AD584CC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657600"/>
            <a:ext cx="8229599" cy="238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databases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relational database is a structured collection of tables.</a:t>
            </a:r>
          </a:p>
          <a:p>
            <a:endParaRPr lang="en-GB" dirty="0" smtClean="0"/>
          </a:p>
          <a:p>
            <a:r>
              <a:rPr lang="en-GB" dirty="0" smtClean="0"/>
              <a:t>Each table consists of rows called records.</a:t>
            </a:r>
          </a:p>
          <a:p>
            <a:endParaRPr lang="en-GB" dirty="0" smtClean="0"/>
          </a:p>
          <a:p>
            <a:r>
              <a:rPr lang="en-GB" dirty="0" smtClean="0"/>
              <a:t>Columns of the table have keys called fields. Each cell contains data.</a:t>
            </a:r>
          </a:p>
          <a:p>
            <a:endParaRPr lang="en-GB" dirty="0" smtClean="0"/>
          </a:p>
          <a:p>
            <a:r>
              <a:rPr lang="en-GB" dirty="0" smtClean="0"/>
              <a:t>Most tables have a special column that identifies the rows of the table. The values in this column are called primary keys.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457200" y="1295400"/>
            <a:ext cx="8399463" cy="320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63550" indent="-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300" b="1" dirty="0">
                <a:latin typeface="Arial Narrow" pitchFamily="32" charset="0"/>
              </a:rPr>
              <a:t>Description: The asterisk (*) can be used as a wildcard to specify all the columns in a query.</a:t>
            </a: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300" b="1" dirty="0">
              <a:latin typeface="Arial Narrow" pitchFamily="32" charset="0"/>
            </a:endParaRP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300" b="1" dirty="0">
                <a:latin typeface="Arial Narrow" pitchFamily="32" charset="0"/>
              </a:rPr>
              <a:t>Example: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300" b="1" dirty="0">
                <a:latin typeface="Courier New" pitchFamily="49" charset="0"/>
              </a:rPr>
              <a:t>SELECT * FROM recipe LIMIT 1;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Examining Table Values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0025" y="4557713"/>
            <a:ext cx="8770938" cy="2127250"/>
            <a:chOff x="126" y="2871"/>
            <a:chExt cx="5525" cy="1340"/>
          </a:xfrm>
        </p:grpSpPr>
        <p:pic>
          <p:nvPicPr>
            <p:cNvPr id="1127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6" y="2871"/>
              <a:ext cx="5526" cy="13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612" y="3092"/>
              <a:ext cx="1764" cy="183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E6AC4A9-6DD6-4AC9-8728-7BF107BDFF4F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289050"/>
            <a:ext cx="839946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/* display all columns and all rows */</a:t>
            </a: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SELECT * FROM recipe;</a:t>
            </a: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/* column names specified */</a:t>
            </a: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SELECT name, content</a:t>
            </a: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   FROM recipe</a:t>
            </a:r>
            <a:r>
              <a:rPr lang="en-US" sz="2200" b="1" dirty="0" smtClean="0">
                <a:latin typeface="Courier New" pitchFamily="49" charset="0"/>
              </a:rPr>
              <a:t>;</a:t>
            </a:r>
            <a:r>
              <a:rPr lang="en-US" sz="2400" dirty="0" smtClean="0"/>
              <a:t> 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/* specify matching row(s) */</a:t>
            </a: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SELECT * FROM recipe</a:t>
            </a: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   WHERE name = "</a:t>
            </a:r>
            <a:r>
              <a:rPr lang="en-US" sz="2200" b="1" dirty="0" err="1">
                <a:latin typeface="Courier New" pitchFamily="49" charset="0"/>
              </a:rPr>
              <a:t>Jello</a:t>
            </a:r>
            <a:r>
              <a:rPr lang="en-US" sz="2200" b="1" dirty="0">
                <a:latin typeface="Courier New" pitchFamily="49" charset="0"/>
              </a:rPr>
              <a:t>";</a:t>
            </a: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/* sort according to name */</a:t>
            </a: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SELECT * FROM recipe ORDER BY name;</a:t>
            </a: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/* obtain most recent recipe */</a:t>
            </a: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SELECT id FROM recipe ORDER BY creation</a:t>
            </a:r>
          </a:p>
          <a:p>
            <a:pPr>
              <a:lnSpc>
                <a:spcPct val="7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1" dirty="0">
                <a:latin typeface="Courier New" pitchFamily="49" charset="0"/>
              </a:rPr>
              <a:t>   DESC LIMIT 1;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Select Examples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6D0BB9C-F6B5-457D-A951-84372C6E4B32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3886200"/>
            <a:ext cx="37338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The LIMIT clause can be used to constrain the number of rows returned by the SELECT statement.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Joining Tables Theory</a:t>
            </a:r>
          </a:p>
        </p:txBody>
      </p:sp>
      <p:graphicFrame>
        <p:nvGraphicFramePr>
          <p:cNvPr id="49154" name="Group 2"/>
          <p:cNvGraphicFramePr>
            <a:graphicFrameLocks noGrp="1"/>
          </p:cNvGraphicFramePr>
          <p:nvPr/>
        </p:nvGraphicFramePr>
        <p:xfrm>
          <a:off x="1028700" y="1200150"/>
          <a:ext cx="4945063" cy="2655905"/>
        </p:xfrm>
        <a:graphic>
          <a:graphicData uri="http://schemas.openxmlformats.org/drawingml/2006/table">
            <a:tbl>
              <a:tblPr/>
              <a:tblGrid>
                <a:gridCol w="479425"/>
                <a:gridCol w="1858963"/>
                <a:gridCol w="2606675"/>
              </a:tblGrid>
              <a:tr h="226132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2" charset="0"/>
                          <a:ea typeface="MS Gothic" pitchFamily="49" charset="-128"/>
                        </a:rPr>
                        <a:t>recipe</a:t>
                      </a:r>
                    </a:p>
                  </a:txBody>
                  <a:tcPr marL="90000" marR="90000" marT="7135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65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2" charset="0"/>
                          <a:ea typeface="MS Gothic" pitchFamily="49" charset="-128"/>
                        </a:rPr>
                        <a:t>id</a:t>
                      </a:r>
                    </a:p>
                  </a:txBody>
                  <a:tcPr marL="90000" marR="90000" marT="7135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2" charset="0"/>
                          <a:ea typeface="MS Gothic" pitchFamily="49" charset="-128"/>
                        </a:rPr>
                        <a:t>name</a:t>
                      </a:r>
                    </a:p>
                  </a:txBody>
                  <a:tcPr marL="90000" marR="90000" marT="7135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2" charset="0"/>
                          <a:ea typeface="MS Gothic" pitchFamily="49" charset="-128"/>
                        </a:rPr>
                        <a:t>category_id</a:t>
                      </a:r>
                    </a:p>
                  </a:txBody>
                  <a:tcPr marL="90000" marR="90000" marT="7135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</a:tr>
              <a:tr h="22855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1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Jello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2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22855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2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Pudding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2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</a:tr>
              <a:tr h="22855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3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Koolaid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MS Gothic" pitchFamily="49" charset="-128"/>
                        <a:cs typeface="Courier New" pitchFamily="49" charset="0"/>
                      </a:endParaRP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1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04" name="Group 52"/>
          <p:cNvGraphicFramePr>
            <a:graphicFrameLocks noGrp="1"/>
          </p:cNvGraphicFramePr>
          <p:nvPr/>
        </p:nvGraphicFramePr>
        <p:xfrm>
          <a:off x="6457950" y="1200150"/>
          <a:ext cx="2459038" cy="2138591"/>
        </p:xfrm>
        <a:graphic>
          <a:graphicData uri="http://schemas.openxmlformats.org/drawingml/2006/table">
            <a:tbl>
              <a:tblPr/>
              <a:tblGrid>
                <a:gridCol w="530225"/>
                <a:gridCol w="1928813"/>
              </a:tblGrid>
              <a:tr h="305464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2" charset="0"/>
                          <a:ea typeface="MS Gothic" pitchFamily="49" charset="-128"/>
                        </a:rPr>
                        <a:t>category</a:t>
                      </a:r>
                    </a:p>
                  </a:txBody>
                  <a:tcPr marL="90000" marR="90000" marT="7135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39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2" charset="0"/>
                          <a:ea typeface="MS Gothic" pitchFamily="49" charset="-128"/>
                        </a:rPr>
                        <a:t>id</a:t>
                      </a:r>
                    </a:p>
                  </a:txBody>
                  <a:tcPr marL="90000" marR="90000" marT="7135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2" charset="0"/>
                          <a:ea typeface="MS Gothic" pitchFamily="49" charset="-128"/>
                        </a:rPr>
                        <a:t>name</a:t>
                      </a:r>
                    </a:p>
                  </a:txBody>
                  <a:tcPr marL="90000" marR="90000" marT="71352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308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1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Beverage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30873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2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Gothic" pitchFamily="49" charset="-128"/>
                          <a:cs typeface="Courier New" pitchFamily="49" charset="0"/>
                        </a:rPr>
                        <a:t>Dessert</a:t>
                      </a:r>
                    </a:p>
                  </a:txBody>
                  <a:tcPr marL="90000" marR="90000" marT="106847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  <p:sp>
        <p:nvSpPr>
          <p:cNvPr id="49236" name="Freeform 84"/>
          <p:cNvSpPr>
            <a:spLocks noChangeArrowheads="1"/>
          </p:cNvSpPr>
          <p:nvPr/>
        </p:nvSpPr>
        <p:spPr bwMode="auto">
          <a:xfrm>
            <a:off x="6388100" y="2219325"/>
            <a:ext cx="633413" cy="633413"/>
          </a:xfrm>
          <a:custGeom>
            <a:avLst/>
            <a:gdLst>
              <a:gd name="T0" fmla="*/ 316707 w 633413"/>
              <a:gd name="T1" fmla="*/ 0 h 633413"/>
              <a:gd name="T2" fmla="*/ 92761 w 633413"/>
              <a:gd name="T3" fmla="*/ 92761 h 633413"/>
              <a:gd name="T4" fmla="*/ 0 w 633413"/>
              <a:gd name="T5" fmla="*/ 316707 h 633413"/>
              <a:gd name="T6" fmla="*/ 92761 w 633413"/>
              <a:gd name="T7" fmla="*/ 540652 h 633413"/>
              <a:gd name="T8" fmla="*/ 316707 w 633413"/>
              <a:gd name="T9" fmla="*/ 633413 h 633413"/>
              <a:gd name="T10" fmla="*/ 540652 w 633413"/>
              <a:gd name="T11" fmla="*/ 540652 h 633413"/>
              <a:gd name="T12" fmla="*/ 633413 w 633413"/>
              <a:gd name="T13" fmla="*/ 316707 h 633413"/>
              <a:gd name="T14" fmla="*/ 540652 w 633413"/>
              <a:gd name="T15" fmla="*/ 92761 h 633413"/>
              <a:gd name="T16" fmla="*/ 92761 w 633413"/>
              <a:gd name="T17" fmla="*/ 92761 h 633413"/>
              <a:gd name="T18" fmla="*/ 540652 w 633413"/>
              <a:gd name="T19" fmla="*/ 540652 h 633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633413" h="633413">
                <a:moveTo>
                  <a:pt x="0" y="316707"/>
                </a:moveTo>
                <a:lnTo>
                  <a:pt x="0" y="316707"/>
                </a:lnTo>
                <a:cubicBezTo>
                  <a:pt x="0" y="141794"/>
                  <a:pt x="141794" y="0"/>
                  <a:pt x="316707" y="0"/>
                </a:cubicBezTo>
                <a:cubicBezTo>
                  <a:pt x="316707" y="0"/>
                  <a:pt x="316707" y="0"/>
                  <a:pt x="316707" y="0"/>
                </a:cubicBezTo>
                <a:cubicBezTo>
                  <a:pt x="491620" y="0"/>
                  <a:pt x="633415" y="141794"/>
                  <a:pt x="633415" y="316707"/>
                </a:cubicBezTo>
                <a:cubicBezTo>
                  <a:pt x="633415" y="316707"/>
                  <a:pt x="633414" y="316707"/>
                  <a:pt x="633414" y="316707"/>
                </a:cubicBezTo>
                <a:lnTo>
                  <a:pt x="633415" y="316708"/>
                </a:lnTo>
                <a:cubicBezTo>
                  <a:pt x="633415" y="491620"/>
                  <a:pt x="491620" y="633414"/>
                  <a:pt x="316708" y="633415"/>
                </a:cubicBezTo>
                <a:cubicBezTo>
                  <a:pt x="141795" y="633415"/>
                  <a:pt x="1" y="491620"/>
                  <a:pt x="1" y="316708"/>
                </a:cubicBezTo>
                <a:close/>
                <a:moveTo>
                  <a:pt x="158353" y="316707"/>
                </a:moveTo>
                <a:lnTo>
                  <a:pt x="158353" y="316707"/>
                </a:lnTo>
                <a:cubicBezTo>
                  <a:pt x="158353" y="404162"/>
                  <a:pt x="229250" y="475059"/>
                  <a:pt x="316705" y="475060"/>
                </a:cubicBezTo>
                <a:lnTo>
                  <a:pt x="316706" y="475060"/>
                </a:lnTo>
                <a:cubicBezTo>
                  <a:pt x="404161" y="475059"/>
                  <a:pt x="475059" y="404162"/>
                  <a:pt x="475059" y="316707"/>
                </a:cubicBezTo>
                <a:cubicBezTo>
                  <a:pt x="475059" y="229251"/>
                  <a:pt x="404161" y="158354"/>
                  <a:pt x="316706" y="158354"/>
                </a:cubicBezTo>
                <a:lnTo>
                  <a:pt x="316705" y="158354"/>
                </a:lnTo>
                <a:cubicBezTo>
                  <a:pt x="229250" y="158354"/>
                  <a:pt x="158353" y="229251"/>
                  <a:pt x="158353" y="316706"/>
                </a:cubicBezTo>
                <a:close/>
              </a:path>
            </a:pathLst>
          </a:custGeom>
          <a:solidFill>
            <a:srgbClr val="FF00FF"/>
          </a:solidFill>
          <a:ln w="9360">
            <a:solidFill>
              <a:srgbClr val="FF00FF"/>
            </a:solidFill>
            <a:round/>
            <a:headEnd/>
            <a:tailEnd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</a:endParaRPr>
          </a:p>
        </p:txBody>
      </p:sp>
      <p:sp>
        <p:nvSpPr>
          <p:cNvPr id="49237" name="AutoShape 85"/>
          <p:cNvSpPr>
            <a:spLocks noChangeArrowheads="1"/>
          </p:cNvSpPr>
          <p:nvPr/>
        </p:nvSpPr>
        <p:spPr bwMode="auto">
          <a:xfrm>
            <a:off x="6386513" y="2776538"/>
            <a:ext cx="635000" cy="633412"/>
          </a:xfrm>
          <a:custGeom>
            <a:avLst/>
            <a:gdLst>
              <a:gd name="T0" fmla="*/ 317500 w 635000"/>
              <a:gd name="T1" fmla="*/ 0 h 633413"/>
              <a:gd name="T2" fmla="*/ 92994 w 635000"/>
              <a:gd name="T3" fmla="*/ 92761 h 633413"/>
              <a:gd name="T4" fmla="*/ 0 w 635000"/>
              <a:gd name="T5" fmla="*/ 316707 h 633413"/>
              <a:gd name="T6" fmla="*/ 92994 w 635000"/>
              <a:gd name="T7" fmla="*/ 540652 h 633413"/>
              <a:gd name="T8" fmla="*/ 317500 w 635000"/>
              <a:gd name="T9" fmla="*/ 633413 h 633413"/>
              <a:gd name="T10" fmla="*/ 542006 w 635000"/>
              <a:gd name="T11" fmla="*/ 540652 h 633413"/>
              <a:gd name="T12" fmla="*/ 635000 w 635000"/>
              <a:gd name="T13" fmla="*/ 316707 h 633413"/>
              <a:gd name="T14" fmla="*/ 542006 w 635000"/>
              <a:gd name="T15" fmla="*/ 92761 h 633413"/>
              <a:gd name="T16" fmla="*/ 635001 w 635000"/>
              <a:gd name="T17" fmla="*/ 316708 h 633413"/>
              <a:gd name="T18" fmla="*/ 635001 w 635000"/>
              <a:gd name="T19" fmla="*/ 316708 h 633413"/>
              <a:gd name="T20" fmla="*/ 317501 w 635000"/>
              <a:gd name="T21" fmla="*/ 0 h 633413"/>
              <a:gd name="T22" fmla="*/ 317501 w 635000"/>
              <a:gd name="T23" fmla="*/ 0 h 633413"/>
              <a:gd name="T24" fmla="*/ 92994 w 635000"/>
              <a:gd name="T25" fmla="*/ 92761 h 633413"/>
              <a:gd name="T26" fmla="*/ 542006 w 635000"/>
              <a:gd name="T27" fmla="*/ 540652 h 633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635000" h="633413">
                <a:moveTo>
                  <a:pt x="0" y="316707"/>
                </a:moveTo>
                <a:lnTo>
                  <a:pt x="0" y="316707"/>
                </a:lnTo>
                <a:cubicBezTo>
                  <a:pt x="0" y="141794"/>
                  <a:pt x="142149" y="0"/>
                  <a:pt x="317500" y="0"/>
                </a:cubicBezTo>
                <a:cubicBezTo>
                  <a:pt x="317500" y="0"/>
                  <a:pt x="317500" y="0"/>
                  <a:pt x="317500" y="0"/>
                </a:cubicBezTo>
                <a:cubicBezTo>
                  <a:pt x="492851" y="0"/>
                  <a:pt x="635001" y="141794"/>
                  <a:pt x="635001" y="316707"/>
                </a:cubicBezTo>
                <a:cubicBezTo>
                  <a:pt x="635001" y="316707"/>
                  <a:pt x="635000" y="316707"/>
                  <a:pt x="635000" y="316707"/>
                </a:cubicBezTo>
                <a:lnTo>
                  <a:pt x="635001" y="316708"/>
                </a:lnTo>
                <a:cubicBezTo>
                  <a:pt x="635001" y="491620"/>
                  <a:pt x="492851" y="633414"/>
                  <a:pt x="317501" y="633415"/>
                </a:cubicBezTo>
                <a:cubicBezTo>
                  <a:pt x="142150" y="633415"/>
                  <a:pt x="1" y="491620"/>
                  <a:pt x="1" y="316708"/>
                </a:cubicBezTo>
                <a:close/>
                <a:moveTo>
                  <a:pt x="158353" y="316707"/>
                </a:moveTo>
                <a:lnTo>
                  <a:pt x="158353" y="316707"/>
                </a:lnTo>
                <a:cubicBezTo>
                  <a:pt x="158353" y="404162"/>
                  <a:pt x="229605" y="475059"/>
                  <a:pt x="317499" y="475060"/>
                </a:cubicBezTo>
                <a:lnTo>
                  <a:pt x="317500" y="475060"/>
                </a:lnTo>
                <a:cubicBezTo>
                  <a:pt x="405394" y="475059"/>
                  <a:pt x="476647" y="404162"/>
                  <a:pt x="476647" y="316707"/>
                </a:cubicBezTo>
                <a:cubicBezTo>
                  <a:pt x="476647" y="229251"/>
                  <a:pt x="405394" y="158354"/>
                  <a:pt x="317500" y="158354"/>
                </a:cubicBezTo>
                <a:lnTo>
                  <a:pt x="317499" y="158354"/>
                </a:lnTo>
                <a:cubicBezTo>
                  <a:pt x="229605" y="158354"/>
                  <a:pt x="158353" y="229251"/>
                  <a:pt x="158353" y="316706"/>
                </a:cubicBezTo>
                <a:close/>
              </a:path>
            </a:pathLst>
          </a:custGeom>
          <a:solidFill>
            <a:srgbClr val="FF00FF"/>
          </a:solidFill>
          <a:ln w="9360">
            <a:solidFill>
              <a:srgbClr val="FF00FF"/>
            </a:solidFill>
            <a:round/>
            <a:headEnd/>
            <a:tailEnd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FFFFFF"/>
                </a:solidFill>
                <a:latin typeface="Arial Narrow" pitchFamily="32" charset="0"/>
              </a:rPr>
              <a:t> </a:t>
            </a:r>
          </a:p>
        </p:txBody>
      </p:sp>
      <p:cxnSp>
        <p:nvCxnSpPr>
          <p:cNvPr id="49238" name="AutoShape 86"/>
          <p:cNvCxnSpPr>
            <a:cxnSpLocks noChangeShapeType="1"/>
            <a:stCxn id="49233" idx="6"/>
            <a:endCxn id="49237" idx="2"/>
          </p:cNvCxnSpPr>
          <p:nvPr/>
        </p:nvCxnSpPr>
        <p:spPr bwMode="auto">
          <a:xfrm>
            <a:off x="4978400" y="2525713"/>
            <a:ext cx="1408113" cy="568325"/>
          </a:xfrm>
          <a:prstGeom prst="straightConnector1">
            <a:avLst/>
          </a:prstGeom>
          <a:noFill/>
          <a:ln w="127080" cap="rnd">
            <a:solidFill>
              <a:srgbClr val="FF00FF"/>
            </a:solidFill>
            <a:miter lim="800000"/>
            <a:headEnd/>
            <a:tailEnd type="triangle" w="med" len="med"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</p:cxnSp>
      <p:cxnSp>
        <p:nvCxnSpPr>
          <p:cNvPr id="49239" name="AutoShape 87"/>
          <p:cNvCxnSpPr>
            <a:cxnSpLocks noChangeShapeType="1"/>
            <a:stCxn id="49234" idx="6"/>
            <a:endCxn id="49237" idx="2"/>
          </p:cNvCxnSpPr>
          <p:nvPr/>
        </p:nvCxnSpPr>
        <p:spPr bwMode="auto">
          <a:xfrm>
            <a:off x="4976813" y="3060700"/>
            <a:ext cx="1409700" cy="33338"/>
          </a:xfrm>
          <a:prstGeom prst="straightConnector1">
            <a:avLst/>
          </a:prstGeom>
          <a:noFill/>
          <a:ln w="127080" cap="rnd">
            <a:solidFill>
              <a:srgbClr val="FF00FF"/>
            </a:solidFill>
            <a:miter lim="800000"/>
            <a:headEnd/>
            <a:tailEnd type="triangle" w="med" len="med"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</p:cxnSp>
      <p:cxnSp>
        <p:nvCxnSpPr>
          <p:cNvPr id="49240" name="AutoShape 88"/>
          <p:cNvCxnSpPr>
            <a:cxnSpLocks noChangeShapeType="1"/>
            <a:stCxn id="49235" idx="6"/>
            <a:endCxn id="49236" idx="2"/>
          </p:cNvCxnSpPr>
          <p:nvPr/>
        </p:nvCxnSpPr>
        <p:spPr bwMode="auto">
          <a:xfrm flipV="1">
            <a:off x="4968875" y="2536825"/>
            <a:ext cx="1419225" cy="1076325"/>
          </a:xfrm>
          <a:prstGeom prst="straightConnector1">
            <a:avLst/>
          </a:prstGeom>
          <a:noFill/>
          <a:ln w="127080" cap="rnd">
            <a:solidFill>
              <a:srgbClr val="FF00FF"/>
            </a:solidFill>
            <a:miter lim="800000"/>
            <a:headEnd/>
            <a:tailEnd type="triangle" w="med" len="med"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</p:cxnSp>
      <p:sp>
        <p:nvSpPr>
          <p:cNvPr id="13360" name="Text Box 89"/>
          <p:cNvSpPr txBox="1">
            <a:spLocks noChangeArrowheads="1"/>
          </p:cNvSpPr>
          <p:nvPr/>
        </p:nvSpPr>
        <p:spPr bwMode="auto">
          <a:xfrm>
            <a:off x="971550" y="4114800"/>
            <a:ext cx="7885113" cy="218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63550" indent="-463550">
              <a:lnSpc>
                <a:spcPct val="91000"/>
              </a:lnSpc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800" b="1" dirty="0"/>
              <a:t>Often multiple tables are combined to obtain the information required.  The tables are “joined” via the where clause.</a:t>
            </a:r>
          </a:p>
        </p:txBody>
      </p:sp>
      <p:sp>
        <p:nvSpPr>
          <p:cNvPr id="13361" name="Text Box 90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2C1D715-4249-4D73-AD72-B5642B11DDBB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  <p:sp>
        <p:nvSpPr>
          <p:cNvPr id="49233" name="Freeform 81"/>
          <p:cNvSpPr>
            <a:spLocks noChangeArrowheads="1"/>
          </p:cNvSpPr>
          <p:nvPr/>
        </p:nvSpPr>
        <p:spPr bwMode="auto">
          <a:xfrm>
            <a:off x="4343400" y="2209800"/>
            <a:ext cx="635000" cy="633413"/>
          </a:xfrm>
          <a:custGeom>
            <a:avLst/>
            <a:gdLst>
              <a:gd name="T0" fmla="*/ 317500 w 635000"/>
              <a:gd name="T1" fmla="*/ 0 h 633412"/>
              <a:gd name="T2" fmla="*/ 92994 w 635000"/>
              <a:gd name="T3" fmla="*/ 92761 h 633412"/>
              <a:gd name="T4" fmla="*/ 0 w 635000"/>
              <a:gd name="T5" fmla="*/ 316706 h 633412"/>
              <a:gd name="T6" fmla="*/ 92994 w 635000"/>
              <a:gd name="T7" fmla="*/ 540651 h 633412"/>
              <a:gd name="T8" fmla="*/ 317500 w 635000"/>
              <a:gd name="T9" fmla="*/ 633412 h 633412"/>
              <a:gd name="T10" fmla="*/ 542006 w 635000"/>
              <a:gd name="T11" fmla="*/ 540651 h 633412"/>
              <a:gd name="T12" fmla="*/ 635000 w 635000"/>
              <a:gd name="T13" fmla="*/ 316706 h 633412"/>
              <a:gd name="T14" fmla="*/ 542006 w 635000"/>
              <a:gd name="T15" fmla="*/ 92761 h 633412"/>
              <a:gd name="T16" fmla="*/ 92994 w 635000"/>
              <a:gd name="T17" fmla="*/ 92761 h 633412"/>
              <a:gd name="T18" fmla="*/ 542006 w 635000"/>
              <a:gd name="T19" fmla="*/ 540651 h 633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635000" h="633412">
                <a:moveTo>
                  <a:pt x="0" y="316706"/>
                </a:moveTo>
                <a:lnTo>
                  <a:pt x="0" y="316706"/>
                </a:lnTo>
                <a:cubicBezTo>
                  <a:pt x="0" y="141794"/>
                  <a:pt x="142149" y="0"/>
                  <a:pt x="317500" y="0"/>
                </a:cubicBezTo>
                <a:cubicBezTo>
                  <a:pt x="317500" y="0"/>
                  <a:pt x="317500" y="0"/>
                  <a:pt x="317500" y="0"/>
                </a:cubicBezTo>
                <a:cubicBezTo>
                  <a:pt x="492851" y="0"/>
                  <a:pt x="635001" y="141794"/>
                  <a:pt x="635001" y="316706"/>
                </a:cubicBezTo>
                <a:cubicBezTo>
                  <a:pt x="635001" y="316706"/>
                  <a:pt x="635000" y="316706"/>
                  <a:pt x="635000" y="316706"/>
                </a:cubicBezTo>
                <a:lnTo>
                  <a:pt x="635001" y="316707"/>
                </a:lnTo>
                <a:cubicBezTo>
                  <a:pt x="635001" y="491618"/>
                  <a:pt x="492851" y="633412"/>
                  <a:pt x="317501" y="633413"/>
                </a:cubicBezTo>
                <a:cubicBezTo>
                  <a:pt x="142150" y="633413"/>
                  <a:pt x="1" y="491618"/>
                  <a:pt x="1" y="316707"/>
                </a:cubicBezTo>
                <a:close/>
                <a:moveTo>
                  <a:pt x="158353" y="316706"/>
                </a:moveTo>
                <a:lnTo>
                  <a:pt x="158353" y="316706"/>
                </a:lnTo>
                <a:cubicBezTo>
                  <a:pt x="158353" y="404161"/>
                  <a:pt x="229605" y="475058"/>
                  <a:pt x="317499" y="475059"/>
                </a:cubicBezTo>
                <a:lnTo>
                  <a:pt x="317500" y="475059"/>
                </a:lnTo>
                <a:cubicBezTo>
                  <a:pt x="405394" y="475058"/>
                  <a:pt x="476647" y="404161"/>
                  <a:pt x="476647" y="316706"/>
                </a:cubicBezTo>
                <a:cubicBezTo>
                  <a:pt x="476647" y="229250"/>
                  <a:pt x="405394" y="158353"/>
                  <a:pt x="317500" y="158353"/>
                </a:cubicBezTo>
                <a:lnTo>
                  <a:pt x="317499" y="158353"/>
                </a:lnTo>
                <a:cubicBezTo>
                  <a:pt x="229605" y="158353"/>
                  <a:pt x="158353" y="229250"/>
                  <a:pt x="158353" y="316705"/>
                </a:cubicBezTo>
                <a:close/>
              </a:path>
            </a:pathLst>
          </a:custGeom>
          <a:solidFill>
            <a:srgbClr val="FF00FF"/>
          </a:solidFill>
          <a:ln w="9360">
            <a:solidFill>
              <a:srgbClr val="FF00FF"/>
            </a:solidFill>
            <a:round/>
            <a:headEnd/>
            <a:tailEnd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</a:endParaRPr>
          </a:p>
        </p:txBody>
      </p:sp>
      <p:sp>
        <p:nvSpPr>
          <p:cNvPr id="49234" name="Freeform 82"/>
          <p:cNvSpPr>
            <a:spLocks noChangeArrowheads="1"/>
          </p:cNvSpPr>
          <p:nvPr/>
        </p:nvSpPr>
        <p:spPr bwMode="auto">
          <a:xfrm>
            <a:off x="4343400" y="2743200"/>
            <a:ext cx="633413" cy="635000"/>
          </a:xfrm>
          <a:custGeom>
            <a:avLst/>
            <a:gdLst>
              <a:gd name="T0" fmla="*/ 316707 w 633413"/>
              <a:gd name="T1" fmla="*/ 0 h 635000"/>
              <a:gd name="T2" fmla="*/ 92761 w 633413"/>
              <a:gd name="T3" fmla="*/ 92994 h 635000"/>
              <a:gd name="T4" fmla="*/ 0 w 633413"/>
              <a:gd name="T5" fmla="*/ 317500 h 635000"/>
              <a:gd name="T6" fmla="*/ 92761 w 633413"/>
              <a:gd name="T7" fmla="*/ 542006 h 635000"/>
              <a:gd name="T8" fmla="*/ 316707 w 633413"/>
              <a:gd name="T9" fmla="*/ 635000 h 635000"/>
              <a:gd name="T10" fmla="*/ 540652 w 633413"/>
              <a:gd name="T11" fmla="*/ 542006 h 635000"/>
              <a:gd name="T12" fmla="*/ 633413 w 633413"/>
              <a:gd name="T13" fmla="*/ 317500 h 635000"/>
              <a:gd name="T14" fmla="*/ 540652 w 633413"/>
              <a:gd name="T15" fmla="*/ 92994 h 635000"/>
              <a:gd name="T16" fmla="*/ 92761 w 633413"/>
              <a:gd name="T17" fmla="*/ 92994 h 635000"/>
              <a:gd name="T18" fmla="*/ 540652 w 633413"/>
              <a:gd name="T19" fmla="*/ 542006 h 63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633413" h="635000">
                <a:moveTo>
                  <a:pt x="0" y="317500"/>
                </a:moveTo>
                <a:lnTo>
                  <a:pt x="0" y="317500"/>
                </a:lnTo>
                <a:cubicBezTo>
                  <a:pt x="0" y="142149"/>
                  <a:pt x="141794" y="0"/>
                  <a:pt x="316707" y="0"/>
                </a:cubicBezTo>
                <a:cubicBezTo>
                  <a:pt x="316707" y="0"/>
                  <a:pt x="316707" y="0"/>
                  <a:pt x="316707" y="0"/>
                </a:cubicBezTo>
                <a:cubicBezTo>
                  <a:pt x="491620" y="0"/>
                  <a:pt x="633415" y="142149"/>
                  <a:pt x="633415" y="317500"/>
                </a:cubicBezTo>
                <a:cubicBezTo>
                  <a:pt x="633415" y="317500"/>
                  <a:pt x="633414" y="317500"/>
                  <a:pt x="633414" y="317500"/>
                </a:cubicBezTo>
                <a:lnTo>
                  <a:pt x="633415" y="317501"/>
                </a:lnTo>
                <a:cubicBezTo>
                  <a:pt x="633415" y="492851"/>
                  <a:pt x="491620" y="635000"/>
                  <a:pt x="316708" y="635001"/>
                </a:cubicBezTo>
                <a:cubicBezTo>
                  <a:pt x="141795" y="635001"/>
                  <a:pt x="1" y="492851"/>
                  <a:pt x="1" y="317501"/>
                </a:cubicBezTo>
                <a:close/>
                <a:moveTo>
                  <a:pt x="158353" y="317500"/>
                </a:moveTo>
                <a:lnTo>
                  <a:pt x="158353" y="317500"/>
                </a:lnTo>
                <a:cubicBezTo>
                  <a:pt x="158353" y="405394"/>
                  <a:pt x="229250" y="476646"/>
                  <a:pt x="316705" y="476647"/>
                </a:cubicBezTo>
                <a:lnTo>
                  <a:pt x="316706" y="476647"/>
                </a:lnTo>
                <a:cubicBezTo>
                  <a:pt x="404161" y="476646"/>
                  <a:pt x="475059" y="405394"/>
                  <a:pt x="475059" y="317500"/>
                </a:cubicBezTo>
                <a:cubicBezTo>
                  <a:pt x="475059" y="229605"/>
                  <a:pt x="404161" y="158353"/>
                  <a:pt x="316706" y="158353"/>
                </a:cubicBezTo>
                <a:lnTo>
                  <a:pt x="316705" y="158353"/>
                </a:lnTo>
                <a:cubicBezTo>
                  <a:pt x="229250" y="158353"/>
                  <a:pt x="158353" y="229605"/>
                  <a:pt x="158353" y="317499"/>
                </a:cubicBezTo>
                <a:close/>
              </a:path>
            </a:pathLst>
          </a:custGeom>
          <a:solidFill>
            <a:srgbClr val="FF00FF"/>
          </a:solidFill>
          <a:ln w="9360">
            <a:solidFill>
              <a:srgbClr val="FF00FF"/>
            </a:solidFill>
            <a:round/>
            <a:headEnd/>
            <a:tailEnd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</a:endParaRPr>
          </a:p>
        </p:txBody>
      </p:sp>
      <p:sp>
        <p:nvSpPr>
          <p:cNvPr id="49235" name="Freeform 83"/>
          <p:cNvSpPr>
            <a:spLocks noChangeArrowheads="1"/>
          </p:cNvSpPr>
          <p:nvPr/>
        </p:nvSpPr>
        <p:spPr bwMode="auto">
          <a:xfrm>
            <a:off x="4333875" y="3295650"/>
            <a:ext cx="635000" cy="635000"/>
          </a:xfrm>
          <a:custGeom>
            <a:avLst/>
            <a:gdLst>
              <a:gd name="T0" fmla="*/ 317500 w 635000"/>
              <a:gd name="T1" fmla="*/ 0 h 635000"/>
              <a:gd name="T2" fmla="*/ 92994 w 635000"/>
              <a:gd name="T3" fmla="*/ 92994 h 635000"/>
              <a:gd name="T4" fmla="*/ 0 w 635000"/>
              <a:gd name="T5" fmla="*/ 317500 h 635000"/>
              <a:gd name="T6" fmla="*/ 92994 w 635000"/>
              <a:gd name="T7" fmla="*/ 542006 h 635000"/>
              <a:gd name="T8" fmla="*/ 317500 w 635000"/>
              <a:gd name="T9" fmla="*/ 635000 h 635000"/>
              <a:gd name="T10" fmla="*/ 542006 w 635000"/>
              <a:gd name="T11" fmla="*/ 542006 h 635000"/>
              <a:gd name="T12" fmla="*/ 635000 w 635000"/>
              <a:gd name="T13" fmla="*/ 317500 h 635000"/>
              <a:gd name="T14" fmla="*/ 542006 w 635000"/>
              <a:gd name="T15" fmla="*/ 92994 h 635000"/>
              <a:gd name="T16" fmla="*/ 92994 w 635000"/>
              <a:gd name="T17" fmla="*/ 92994 h 635000"/>
              <a:gd name="T18" fmla="*/ 542006 w 635000"/>
              <a:gd name="T19" fmla="*/ 542006 h 63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635000" h="635000">
                <a:moveTo>
                  <a:pt x="0" y="317500"/>
                </a:moveTo>
                <a:lnTo>
                  <a:pt x="0" y="317500"/>
                </a:lnTo>
                <a:cubicBezTo>
                  <a:pt x="0" y="142149"/>
                  <a:pt x="142149" y="0"/>
                  <a:pt x="317500" y="0"/>
                </a:cubicBezTo>
                <a:cubicBezTo>
                  <a:pt x="317500" y="0"/>
                  <a:pt x="317500" y="0"/>
                  <a:pt x="317500" y="0"/>
                </a:cubicBezTo>
                <a:cubicBezTo>
                  <a:pt x="492851" y="0"/>
                  <a:pt x="635001" y="142149"/>
                  <a:pt x="635001" y="317500"/>
                </a:cubicBezTo>
                <a:cubicBezTo>
                  <a:pt x="635001" y="317500"/>
                  <a:pt x="635000" y="317500"/>
                  <a:pt x="635000" y="317500"/>
                </a:cubicBezTo>
                <a:lnTo>
                  <a:pt x="635001" y="317501"/>
                </a:lnTo>
                <a:cubicBezTo>
                  <a:pt x="635001" y="492851"/>
                  <a:pt x="492851" y="635000"/>
                  <a:pt x="317501" y="635001"/>
                </a:cubicBezTo>
                <a:cubicBezTo>
                  <a:pt x="142150" y="635001"/>
                  <a:pt x="1" y="492851"/>
                  <a:pt x="1" y="317501"/>
                </a:cubicBezTo>
                <a:close/>
                <a:moveTo>
                  <a:pt x="158750" y="317500"/>
                </a:moveTo>
                <a:lnTo>
                  <a:pt x="158750" y="317500"/>
                </a:lnTo>
                <a:cubicBezTo>
                  <a:pt x="158750" y="405175"/>
                  <a:pt x="229824" y="476249"/>
                  <a:pt x="317499" y="476250"/>
                </a:cubicBezTo>
                <a:lnTo>
                  <a:pt x="317500" y="476250"/>
                </a:lnTo>
                <a:cubicBezTo>
                  <a:pt x="405175" y="476249"/>
                  <a:pt x="476250" y="405175"/>
                  <a:pt x="476250" y="317500"/>
                </a:cubicBezTo>
                <a:cubicBezTo>
                  <a:pt x="476250" y="229824"/>
                  <a:pt x="405175" y="158750"/>
                  <a:pt x="317500" y="158750"/>
                </a:cubicBezTo>
                <a:lnTo>
                  <a:pt x="317499" y="158750"/>
                </a:lnTo>
                <a:cubicBezTo>
                  <a:pt x="229824" y="158750"/>
                  <a:pt x="158750" y="229824"/>
                  <a:pt x="158750" y="317499"/>
                </a:cubicBezTo>
                <a:close/>
              </a:path>
            </a:pathLst>
          </a:custGeom>
          <a:solidFill>
            <a:srgbClr val="FF00FF"/>
          </a:solidFill>
          <a:ln w="9360">
            <a:solidFill>
              <a:srgbClr val="FF00FF"/>
            </a:solidFill>
            <a:round/>
            <a:headEnd/>
            <a:tailEnd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 Narrow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4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4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4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8" dur="500"/>
                                        <p:tgtEl>
                                          <p:spTgt spid="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4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9" dur="500"/>
                                        <p:tgtEl>
                                          <p:spTgt spid="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4" dur="500"/>
                                        <p:tgtEl>
                                          <p:spTgt spid="4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4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4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030288" y="4400550"/>
            <a:ext cx="7885112" cy="2311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81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>
                <a:latin typeface="Courier New" pitchFamily="49" charset="0"/>
              </a:rPr>
              <a:t>SELECT recipe.name,</a:t>
            </a:r>
            <a:br>
              <a:rPr lang="en-US" sz="3600" b="1" dirty="0">
                <a:latin typeface="Courier New" pitchFamily="49" charset="0"/>
              </a:rPr>
            </a:br>
            <a:r>
              <a:rPr lang="en-US" sz="3600" b="1" dirty="0">
                <a:latin typeface="Courier New" pitchFamily="49" charset="0"/>
              </a:rPr>
              <a:t>      category.name</a:t>
            </a:r>
            <a:br>
              <a:rPr lang="en-US" sz="3600" b="1" dirty="0">
                <a:latin typeface="Courier New" pitchFamily="49" charset="0"/>
              </a:rPr>
            </a:br>
            <a:r>
              <a:rPr lang="en-US" sz="3600" b="1" dirty="0">
                <a:latin typeface="Courier New" pitchFamily="49" charset="0"/>
              </a:rPr>
              <a:t>   FROM recipe, category</a:t>
            </a:r>
            <a:br>
              <a:rPr lang="en-US" sz="3600" b="1" dirty="0">
                <a:latin typeface="Courier New" pitchFamily="49" charset="0"/>
              </a:rPr>
            </a:br>
            <a:r>
              <a:rPr lang="en-US" sz="3600" b="1" dirty="0">
                <a:latin typeface="Courier New" pitchFamily="49" charset="0"/>
              </a:rPr>
              <a:t>   WHERE </a:t>
            </a:r>
            <a:r>
              <a:rPr lang="en-US" sz="3600" b="1" dirty="0" err="1">
                <a:latin typeface="Courier New" pitchFamily="49" charset="0"/>
              </a:rPr>
              <a:t>category_id</a:t>
            </a:r>
            <a:r>
              <a:rPr lang="en-US" sz="3600" b="1" dirty="0">
                <a:latin typeface="Courier New" pitchFamily="49" charset="0"/>
              </a:rPr>
              <a:t> =</a:t>
            </a:r>
            <a:br>
              <a:rPr lang="en-US" sz="3600" b="1" dirty="0">
                <a:latin typeface="Courier New" pitchFamily="49" charset="0"/>
              </a:rPr>
            </a:br>
            <a:r>
              <a:rPr lang="en-US" sz="3600" b="1" dirty="0">
                <a:latin typeface="Courier New" pitchFamily="49" charset="0"/>
              </a:rPr>
              <a:t>      category.id;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Joining Tables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1450" y="1028700"/>
            <a:ext cx="6208713" cy="2441575"/>
            <a:chOff x="108" y="648"/>
            <a:chExt cx="3911" cy="1538"/>
          </a:xfrm>
        </p:grpSpPr>
        <p:pic>
          <p:nvPicPr>
            <p:cNvPr id="14345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8" y="648"/>
              <a:ext cx="3912" cy="15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4346" name="Rectangle 5"/>
            <p:cNvSpPr>
              <a:spLocks noChangeArrowheads="1"/>
            </p:cNvSpPr>
            <p:nvPr/>
          </p:nvSpPr>
          <p:spPr bwMode="auto">
            <a:xfrm>
              <a:off x="648" y="864"/>
              <a:ext cx="3204" cy="21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114800" y="1885950"/>
            <a:ext cx="4883150" cy="2265363"/>
            <a:chOff x="2592" y="1188"/>
            <a:chExt cx="3076" cy="1427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92" y="1188"/>
              <a:ext cx="3077" cy="14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132" y="1404"/>
              <a:ext cx="2340" cy="21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0481EE4-344B-4933-96CB-4A2C33CDB3D4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Joining Tables Results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71550" y="1143000"/>
            <a:ext cx="7713663" cy="4171950"/>
            <a:chOff x="612" y="720"/>
            <a:chExt cx="4859" cy="2628"/>
          </a:xfrm>
        </p:grpSpPr>
        <p:pic>
          <p:nvPicPr>
            <p:cNvPr id="1537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2" y="720"/>
              <a:ext cx="4860" cy="262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5375" name="Rectangle 4"/>
            <p:cNvSpPr>
              <a:spLocks noChangeArrowheads="1"/>
            </p:cNvSpPr>
            <p:nvPr/>
          </p:nvSpPr>
          <p:spPr bwMode="auto">
            <a:xfrm>
              <a:off x="1338" y="1101"/>
              <a:ext cx="3839" cy="519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73DBF33-F1BC-43CF-B54F-4EC5A81B2686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971550" y="5600700"/>
            <a:ext cx="7885113" cy="1111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63550" indent="-463550">
              <a:lnSpc>
                <a:spcPct val="71000"/>
              </a:lnSpc>
              <a:spcBef>
                <a:spcPts val="8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EAEAEA"/>
                </a:solidFill>
              </a:rPr>
              <a:t>Note: The column “id” in the category table is called a primary key.  The column “category_id” in the “recipe” table is called a “foreign key”.  The two tables are joined together by linking the primary and foreign keys.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048250" y="2171700"/>
            <a:ext cx="3238500" cy="1893888"/>
            <a:chOff x="3180" y="1368"/>
            <a:chExt cx="2040" cy="1193"/>
          </a:xfrm>
        </p:grpSpPr>
        <p:sp>
          <p:nvSpPr>
            <p:cNvPr id="50187" name="Oval 8"/>
            <p:cNvSpPr>
              <a:spLocks noChangeArrowheads="1"/>
            </p:cNvSpPr>
            <p:nvPr/>
          </p:nvSpPr>
          <p:spPr bwMode="auto">
            <a:xfrm>
              <a:off x="3780" y="1368"/>
              <a:ext cx="1440" cy="288"/>
            </a:xfrm>
            <a:prstGeom prst="ellipse">
              <a:avLst/>
            </a:prstGeom>
            <a:noFill/>
            <a:ln w="63360">
              <a:solidFill>
                <a:srgbClr val="3333CC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2" charset="0"/>
              </a:endParaRPr>
            </a:p>
          </p:txBody>
        </p:sp>
        <p:sp>
          <p:nvSpPr>
            <p:cNvPr id="50188" name="Text Box 9"/>
            <p:cNvSpPr txBox="1">
              <a:spLocks noChangeArrowheads="1"/>
            </p:cNvSpPr>
            <p:nvPr/>
          </p:nvSpPr>
          <p:spPr bwMode="auto">
            <a:xfrm>
              <a:off x="3180" y="2304"/>
              <a:ext cx="1044" cy="2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2" charset="0"/>
                </a:rPr>
                <a:t>Primary Key</a:t>
              </a:r>
            </a:p>
          </p:txBody>
        </p:sp>
        <p:cxnSp>
          <p:nvCxnSpPr>
            <p:cNvPr id="50189" name="AutoShape 10"/>
            <p:cNvCxnSpPr>
              <a:cxnSpLocks noChangeShapeType="1"/>
              <a:stCxn id="50187" idx="4"/>
            </p:cNvCxnSpPr>
            <p:nvPr/>
          </p:nvCxnSpPr>
          <p:spPr bwMode="auto">
            <a:xfrm rot="5400000">
              <a:off x="3942" y="1890"/>
              <a:ext cx="792" cy="324"/>
            </a:xfrm>
            <a:prstGeom prst="bentConnector3">
              <a:avLst>
                <a:gd name="adj1" fmla="val 100038"/>
              </a:avLst>
            </a:prstGeom>
            <a:noFill/>
            <a:ln w="63360">
              <a:solidFill>
                <a:srgbClr val="3333CC"/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543300" y="2171700"/>
            <a:ext cx="3314700" cy="1322388"/>
            <a:chOff x="2232" y="1368"/>
            <a:chExt cx="2088" cy="833"/>
          </a:xfrm>
        </p:grpSpPr>
        <p:sp>
          <p:nvSpPr>
            <p:cNvPr id="50184" name="Oval 12"/>
            <p:cNvSpPr>
              <a:spLocks noChangeArrowheads="1"/>
            </p:cNvSpPr>
            <p:nvPr/>
          </p:nvSpPr>
          <p:spPr bwMode="auto">
            <a:xfrm>
              <a:off x="2232" y="1368"/>
              <a:ext cx="1440" cy="288"/>
            </a:xfrm>
            <a:prstGeom prst="ellipse">
              <a:avLst/>
            </a:prstGeom>
            <a:noFill/>
            <a:ln w="63360">
              <a:solidFill>
                <a:srgbClr val="3333CC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2" charset="0"/>
              </a:endParaRPr>
            </a:p>
          </p:txBody>
        </p:sp>
        <p:sp>
          <p:nvSpPr>
            <p:cNvPr id="50185" name="Text Box 13"/>
            <p:cNvSpPr txBox="1">
              <a:spLocks noChangeArrowheads="1"/>
            </p:cNvSpPr>
            <p:nvPr/>
          </p:nvSpPr>
          <p:spPr bwMode="auto">
            <a:xfrm>
              <a:off x="3286" y="1944"/>
              <a:ext cx="1034" cy="2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Font typeface="Times New Roman" pitchFamily="16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b="1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2" charset="0"/>
                </a:rPr>
                <a:t>Foreign Key</a:t>
              </a:r>
            </a:p>
          </p:txBody>
        </p:sp>
        <p:cxnSp>
          <p:nvCxnSpPr>
            <p:cNvPr id="50186" name="AutoShape 14"/>
            <p:cNvCxnSpPr>
              <a:cxnSpLocks noChangeShapeType="1"/>
              <a:stCxn id="50184" idx="4"/>
            </p:cNvCxnSpPr>
            <p:nvPr/>
          </p:nvCxnSpPr>
          <p:spPr bwMode="auto">
            <a:xfrm rot="16200000" flipH="1">
              <a:off x="2928" y="1680"/>
              <a:ext cx="408" cy="360"/>
            </a:xfrm>
            <a:prstGeom prst="bentConnector3">
              <a:avLst>
                <a:gd name="adj1" fmla="val 101470"/>
              </a:avLst>
            </a:prstGeom>
            <a:noFill/>
            <a:ln w="63360">
              <a:solidFill>
                <a:srgbClr val="3333CC"/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 additive="repl"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">
                                      <p:cBhvr additive="repl"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Motion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971550" y="1143000"/>
            <a:ext cx="7943850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63550" indent="-463550"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b="1" dirty="0">
                <a:latin typeface="Arial Narrow" pitchFamily="32" charset="0"/>
              </a:rPr>
              <a:t>Description: A select statement may result in duplicate row values.  Unique rows can be obtained by using the DISTINCT key word.</a:t>
            </a:r>
          </a:p>
          <a:p>
            <a:pPr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800" b="1" dirty="0">
              <a:latin typeface="Arial Narrow" pitchFamily="32" charset="0"/>
            </a:endParaRPr>
          </a:p>
          <a:p>
            <a:pPr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b="1" dirty="0">
                <a:latin typeface="Arial Narrow" pitchFamily="32" charset="0"/>
              </a:rPr>
              <a:t>Syntax: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SELECT DISTINCT </a:t>
            </a:r>
            <a:r>
              <a:rPr lang="en-US" sz="2800" b="1" i="1" dirty="0">
                <a:latin typeface="Courier New" pitchFamily="49" charset="0"/>
              </a:rPr>
              <a:t>col1 [, ...]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FROM </a:t>
            </a:r>
            <a:r>
              <a:rPr lang="en-US" sz="2800" b="1" i="1" dirty="0">
                <a:latin typeface="Courier New" pitchFamily="49" charset="0"/>
              </a:rPr>
              <a:t>tbl1 [, ...]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[WHERE </a:t>
            </a:r>
            <a:r>
              <a:rPr lang="en-US" sz="2800" b="1" i="1" dirty="0">
                <a:latin typeface="Courier New" pitchFamily="49" charset="0"/>
              </a:rPr>
              <a:t>condition</a:t>
            </a:r>
            <a:r>
              <a:rPr lang="en-US" sz="2800" b="1" dirty="0">
                <a:latin typeface="Courier New" pitchFamily="49" charset="0"/>
              </a:rPr>
              <a:t>]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[ORDER BY </a:t>
            </a:r>
            <a:r>
              <a:rPr lang="en-US" sz="2800" b="1" i="1" dirty="0">
                <a:latin typeface="Courier New" pitchFamily="49" charset="0"/>
              </a:rPr>
              <a:t>col1 [, ...]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[LIMIT </a:t>
            </a:r>
            <a:r>
              <a:rPr lang="en-US" sz="2800" b="1" i="1" dirty="0">
                <a:latin typeface="Courier New" pitchFamily="49" charset="0"/>
              </a:rPr>
              <a:t>n</a:t>
            </a:r>
            <a:r>
              <a:rPr lang="en-US" sz="2800" b="1" dirty="0">
                <a:latin typeface="Courier New" pitchFamily="49" charset="0"/>
              </a:rPr>
              <a:t>];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Selecting Unique Values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382C1B-20A2-4772-B861-DAD69F009AB5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Select Distinct Example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5C24E5F-81DB-4C51-86B6-83046E0C2B09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1450" y="1200150"/>
            <a:ext cx="6615113" cy="4405313"/>
            <a:chOff x="171450" y="1200150"/>
            <a:chExt cx="6615113" cy="4405313"/>
          </a:xfrm>
        </p:grpSpPr>
        <p:pic>
          <p:nvPicPr>
            <p:cNvPr id="1741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50" y="1200150"/>
              <a:ext cx="6615113" cy="4405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7417" name="Rectangle 5"/>
            <p:cNvSpPr>
              <a:spLocks noChangeArrowheads="1"/>
            </p:cNvSpPr>
            <p:nvPr/>
          </p:nvSpPr>
          <p:spPr bwMode="auto">
            <a:xfrm>
              <a:off x="1238250" y="1714500"/>
              <a:ext cx="5086350" cy="1028700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43150" y="3143250"/>
            <a:ext cx="6615113" cy="3522663"/>
            <a:chOff x="2343150" y="3143250"/>
            <a:chExt cx="6615113" cy="3522663"/>
          </a:xfrm>
        </p:grpSpPr>
        <p:pic>
          <p:nvPicPr>
            <p:cNvPr id="1741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43150" y="3143250"/>
              <a:ext cx="6615113" cy="35226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3371850" y="3657600"/>
              <a:ext cx="5086350" cy="1028700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990600" y="1289050"/>
            <a:ext cx="788511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63550" indent="-463550"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500" b="1" dirty="0">
                <a:latin typeface="Arial Narrow" pitchFamily="32" charset="0"/>
              </a:rPr>
              <a:t>A table alias is an alternative name (often abbreviated) which references a table.</a:t>
            </a:r>
          </a:p>
          <a:p>
            <a:pPr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500" b="1" dirty="0">
              <a:latin typeface="Arial Narrow" pitchFamily="32" charset="0"/>
            </a:endParaRPr>
          </a:p>
          <a:p>
            <a:pPr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500" b="1" dirty="0">
                <a:latin typeface="Arial Narrow" pitchFamily="32" charset="0"/>
              </a:rPr>
              <a:t>Table Alias Example:</a:t>
            </a:r>
          </a:p>
          <a:p>
            <a:pPr marL="463550">
              <a:lnSpc>
                <a:spcPct val="7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dirty="0">
                <a:latin typeface="Courier New" pitchFamily="49" charset="0"/>
              </a:rPr>
              <a:t>SELECT *</a:t>
            </a:r>
          </a:p>
          <a:p>
            <a:pPr marL="463550">
              <a:lnSpc>
                <a:spcPct val="7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dirty="0">
                <a:latin typeface="Courier New" pitchFamily="49" charset="0"/>
              </a:rPr>
              <a:t>   FROM recipe AS r,</a:t>
            </a:r>
          </a:p>
          <a:p>
            <a:pPr marL="463550">
              <a:lnSpc>
                <a:spcPct val="7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dirty="0">
                <a:latin typeface="Courier New" pitchFamily="49" charset="0"/>
              </a:rPr>
              <a:t>        category AS c</a:t>
            </a:r>
          </a:p>
          <a:p>
            <a:pPr marL="463550">
              <a:lnSpc>
                <a:spcPct val="7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dirty="0">
                <a:latin typeface="Courier New" pitchFamily="49" charset="0"/>
              </a:rPr>
              <a:t>   WHERE </a:t>
            </a:r>
            <a:r>
              <a:rPr lang="en-US" sz="3200" b="1" dirty="0" err="1">
                <a:latin typeface="Courier New" pitchFamily="49" charset="0"/>
              </a:rPr>
              <a:t>r.category_id</a:t>
            </a:r>
            <a:r>
              <a:rPr lang="en-US" sz="3200" b="1" dirty="0">
                <a:latin typeface="Courier New" pitchFamily="49" charset="0"/>
              </a:rPr>
              <a:t> = c.id;</a:t>
            </a:r>
          </a:p>
          <a:p>
            <a:pPr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500" b="1" dirty="0">
              <a:latin typeface="Arial Narrow" pitchFamily="32" charset="0"/>
            </a:endParaRPr>
          </a:p>
          <a:p>
            <a:pPr marL="463550" indent="-463550"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500" b="1" dirty="0">
                <a:latin typeface="Arial Narrow" pitchFamily="32" charset="0"/>
              </a:rPr>
              <a:t>Note:</a:t>
            </a:r>
            <a:r>
              <a:rPr lang="en-US" sz="3500" b="1" dirty="0">
                <a:latin typeface="Arial Narrow" pitchFamily="32" charset="0"/>
              </a:rPr>
              <a:t> “r” alias for table “recipe”</a:t>
            </a:r>
            <a:br>
              <a:rPr lang="en-US" sz="3500" b="1" dirty="0">
                <a:latin typeface="Arial Narrow" pitchFamily="32" charset="0"/>
              </a:rPr>
            </a:br>
            <a:r>
              <a:rPr lang="en-US" sz="3500" b="1" dirty="0">
                <a:latin typeface="Arial Narrow" pitchFamily="32" charset="0"/>
              </a:rPr>
              <a:t>“c” alias for table “category”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Table Aliases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F71677-C231-47D8-968E-08FE07736F0B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971550" y="1143000"/>
            <a:ext cx="788511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63550" indent="-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b="1" dirty="0">
                <a:latin typeface="Arial Narrow" pitchFamily="32" charset="0"/>
              </a:rPr>
              <a:t>A column alias is an alternative abbreviated name of which to reference a column.</a:t>
            </a: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800" b="1" dirty="0">
              <a:latin typeface="Arial Narrow" pitchFamily="32" charset="0"/>
            </a:endParaRP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b="1" dirty="0">
                <a:latin typeface="Arial Narrow" pitchFamily="32" charset="0"/>
              </a:rPr>
              <a:t>Column Alias Example: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SELECT r.name AS 'Title',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    c.name AS 'Type'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FROM recipe AS r,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     category AS c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WHERE </a:t>
            </a:r>
            <a:r>
              <a:rPr lang="en-US" sz="2800" b="1" dirty="0" err="1">
                <a:latin typeface="Courier New" pitchFamily="49" charset="0"/>
              </a:rPr>
              <a:t>r.category_id</a:t>
            </a:r>
            <a:r>
              <a:rPr lang="en-US" sz="2800" b="1" dirty="0">
                <a:latin typeface="Courier New" pitchFamily="49" charset="0"/>
              </a:rPr>
              <a:t> = c.id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ORDER BY 'Title';</a:t>
            </a: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800" b="1" dirty="0">
              <a:latin typeface="Arial Narrow" pitchFamily="32" charset="0"/>
            </a:endParaRPr>
          </a:p>
          <a:p>
            <a:pPr marL="463550" indent="-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b="1" dirty="0">
                <a:latin typeface="Arial Narrow" pitchFamily="32" charset="0"/>
              </a:rPr>
              <a:t>Note:</a:t>
            </a:r>
            <a:r>
              <a:rPr lang="en-US" sz="2800" b="1" dirty="0">
                <a:latin typeface="Arial Narrow" pitchFamily="32" charset="0"/>
              </a:rPr>
              <a:t> “Title” alias for column “recipe.name”</a:t>
            </a:r>
            <a:r>
              <a:rPr lang="en-US" sz="2800" b="1" dirty="0">
                <a:latin typeface="Courier New" pitchFamily="49" charset="0"/>
              </a:rPr>
              <a:t/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Arial Narrow" pitchFamily="32" charset="0"/>
              </a:rPr>
              <a:t>“Type” alias for column “category.name”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Column Aliases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0565253-6D78-40BC-9AD3-DDA539EAE661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Column Aliases Example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1450" y="1143000"/>
            <a:ext cx="5521325" cy="3354388"/>
            <a:chOff x="108" y="720"/>
            <a:chExt cx="3478" cy="2113"/>
          </a:xfrm>
        </p:grpSpPr>
        <p:pic>
          <p:nvPicPr>
            <p:cNvPr id="2048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8" y="720"/>
              <a:ext cx="3479" cy="21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0489" name="Rectangle 4"/>
            <p:cNvSpPr>
              <a:spLocks noChangeArrowheads="1"/>
            </p:cNvSpPr>
            <p:nvPr/>
          </p:nvSpPr>
          <p:spPr bwMode="auto">
            <a:xfrm>
              <a:off x="684" y="1008"/>
              <a:ext cx="2700" cy="57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449638" y="2935288"/>
            <a:ext cx="5521325" cy="3749675"/>
            <a:chOff x="2173" y="1849"/>
            <a:chExt cx="3478" cy="2362"/>
          </a:xfrm>
        </p:grpSpPr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73" y="1849"/>
              <a:ext cx="3479" cy="2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2772" y="2124"/>
              <a:ext cx="2628" cy="828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936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4473D1-573B-4B92-9919-D841D9E2031A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Relational database table example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583" t="32593" r="30833" b="39259"/>
          <a:stretch>
            <a:fillRect/>
          </a:stretch>
        </p:blipFill>
        <p:spPr bwMode="auto">
          <a:xfrm>
            <a:off x="609600" y="2362200"/>
            <a:ext cx="815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09600" y="1143000"/>
            <a:ext cx="824706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1788" indent="-331788">
              <a:lnSpc>
                <a:spcPct val="91000"/>
              </a:lnSpc>
              <a:spcBef>
                <a:spcPts val="800"/>
              </a:spcBef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/>
              <a:t>Description: The following are the most often used data modification commands.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 smtClean="0"/>
              <a:t>SELECT</a:t>
            </a:r>
            <a:r>
              <a:rPr lang="en-GB" sz="3800" b="1" dirty="0"/>
              <a:t>: Querying data in a database.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/>
              <a:t>INSERT:</a:t>
            </a:r>
            <a:r>
              <a:rPr lang="en-US" sz="3800" b="1" dirty="0"/>
              <a:t> Adding data to tables.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3800" b="1" dirty="0"/>
              <a:t>UPDATE: Modifying existing table data.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3800" b="1" dirty="0"/>
              <a:t>DELETE: Removing rows from tables</a:t>
            </a:r>
            <a:r>
              <a:rPr lang="en-US" sz="3800" b="1" dirty="0">
                <a:solidFill>
                  <a:srgbClr val="EAEAEA"/>
                </a:solidFill>
              </a:rPr>
              <a:t>.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SQL Data Manipulation (Insert)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AEA0858-0E41-408B-8301-45D8A654D1AC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914400" y="4038600"/>
            <a:ext cx="7600950" cy="571500"/>
          </a:xfrm>
          <a:prstGeom prst="rect">
            <a:avLst/>
          </a:prstGeom>
          <a:noFill/>
          <a:ln w="6336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971550" y="1143000"/>
            <a:ext cx="788511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63550" indent="-463550"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b="1" dirty="0">
                <a:latin typeface="Arial Narrow" pitchFamily="32" charset="0"/>
              </a:rPr>
              <a:t>INSERT: Used for creating a new row of data in a table.</a:t>
            </a:r>
          </a:p>
          <a:p>
            <a:pPr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4000" b="1" dirty="0">
              <a:latin typeface="Arial Narrow" pitchFamily="32" charset="0"/>
            </a:endParaRPr>
          </a:p>
          <a:p>
            <a:pPr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b="1" dirty="0">
                <a:latin typeface="Arial Narrow" pitchFamily="32" charset="0"/>
              </a:rPr>
              <a:t>Syntax: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dirty="0">
                <a:latin typeface="Courier New" pitchFamily="49" charset="0"/>
              </a:rPr>
              <a:t>INSERT INTO </a:t>
            </a:r>
            <a:r>
              <a:rPr lang="en-US" sz="4000" b="1" i="1" dirty="0">
                <a:latin typeface="Courier New" pitchFamily="49" charset="0"/>
              </a:rPr>
              <a:t>table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dirty="0">
                <a:latin typeface="Courier New" pitchFamily="49" charset="0"/>
              </a:rPr>
              <a:t>  [(</a:t>
            </a:r>
            <a:r>
              <a:rPr lang="en-US" sz="4000" b="1" i="1" dirty="0">
                <a:latin typeface="Courier New" pitchFamily="49" charset="0"/>
              </a:rPr>
              <a:t>column1</a:t>
            </a:r>
            <a:r>
              <a:rPr lang="en-US" sz="4000" b="1" dirty="0">
                <a:latin typeface="Courier New" pitchFamily="49" charset="0"/>
              </a:rPr>
              <a:t>, ... )]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dirty="0">
                <a:latin typeface="Courier New" pitchFamily="49" charset="0"/>
              </a:rPr>
              <a:t>   VALUES (</a:t>
            </a:r>
            <a:r>
              <a:rPr lang="en-US" sz="4000" b="1" i="1" dirty="0">
                <a:latin typeface="Courier New" pitchFamily="49" charset="0"/>
              </a:rPr>
              <a:t>value1</a:t>
            </a:r>
            <a:r>
              <a:rPr lang="en-US" sz="4000" b="1" dirty="0">
                <a:latin typeface="Courier New" pitchFamily="49" charset="0"/>
              </a:rPr>
              <a:t>, ...);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Adding New Data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6BD15DE-2E59-452F-B87F-C88E526C511A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41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971550" y="1143000"/>
            <a:ext cx="788511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normAutofit fontScale="92500" lnSpcReduction="10000"/>
          </a:bodyPr>
          <a:lstStyle/>
          <a:p>
            <a:pPr marL="911225" indent="-447675">
              <a:lnSpc>
                <a:spcPct val="91000"/>
              </a:lnSpc>
              <a:spcBef>
                <a:spcPts val="700"/>
              </a:spcBef>
              <a:buClr>
                <a:srgbClr val="FFFFFF"/>
              </a:buClr>
              <a:buFont typeface="Times New Roman" pitchFamily="16" charset="0"/>
              <a:buAutoNum type="arabicPeriod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/>
            </a:pPr>
            <a:r>
              <a:rPr lang="en-US" sz="4000" b="1" dirty="0">
                <a:latin typeface="Arial Narrow" pitchFamily="32" charset="0"/>
              </a:rPr>
              <a:t>If columns are not specified, values must be in the same order in which they were defined (via CREATE command).</a:t>
            </a:r>
            <a:br>
              <a:rPr lang="en-US" sz="4000" b="1" dirty="0">
                <a:latin typeface="Arial Narrow" pitchFamily="32" charset="0"/>
              </a:rPr>
            </a:br>
            <a:endParaRPr lang="en-US" sz="4000" b="1" dirty="0">
              <a:latin typeface="Arial Narrow" pitchFamily="32" charset="0"/>
            </a:endParaRPr>
          </a:p>
          <a:p>
            <a:pPr marL="911225" indent="-447675">
              <a:lnSpc>
                <a:spcPct val="91000"/>
              </a:lnSpc>
              <a:spcBef>
                <a:spcPts val="700"/>
              </a:spcBef>
              <a:buClr>
                <a:srgbClr val="FFFFFF"/>
              </a:buClr>
              <a:buFont typeface="Times New Roman" pitchFamily="16" charset="0"/>
              <a:buAutoNum type="arabicPeriod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/>
            </a:pPr>
            <a:r>
              <a:rPr lang="en-US" sz="4000" b="1" dirty="0">
                <a:latin typeface="Arial Narrow" pitchFamily="32" charset="0"/>
              </a:rPr>
              <a:t>Numeric values should </a:t>
            </a:r>
            <a:r>
              <a:rPr lang="en-US" sz="4000" b="1" i="1" dirty="0">
                <a:latin typeface="Arial Narrow" pitchFamily="32" charset="0"/>
              </a:rPr>
              <a:t>not</a:t>
            </a:r>
            <a:r>
              <a:rPr lang="en-US" sz="4000" b="1" dirty="0">
                <a:latin typeface="Arial Narrow" pitchFamily="32" charset="0"/>
              </a:rPr>
              <a:t> be quoted.</a:t>
            </a:r>
            <a:br>
              <a:rPr lang="en-US" sz="4000" b="1" dirty="0">
                <a:latin typeface="Arial Narrow" pitchFamily="32" charset="0"/>
              </a:rPr>
            </a:br>
            <a:endParaRPr lang="en-US" sz="4000" b="1" dirty="0">
              <a:latin typeface="Arial Narrow" pitchFamily="32" charset="0"/>
            </a:endParaRPr>
          </a:p>
          <a:p>
            <a:pPr marL="911225" indent="-447675">
              <a:lnSpc>
                <a:spcPct val="91000"/>
              </a:lnSpc>
              <a:spcBef>
                <a:spcPts val="700"/>
              </a:spcBef>
              <a:buClr>
                <a:srgbClr val="FFFFFF"/>
              </a:buClr>
              <a:buFont typeface="Times New Roman" pitchFamily="16" charset="0"/>
              <a:buAutoNum type="arabicPeriod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/>
            </a:pPr>
            <a:r>
              <a:rPr lang="en-US" sz="4000" b="1" dirty="0">
                <a:latin typeface="Arial Narrow" pitchFamily="32" charset="0"/>
              </a:rPr>
              <a:t>String values </a:t>
            </a:r>
            <a:r>
              <a:rPr lang="en-US" sz="4000" b="1" i="1" dirty="0">
                <a:latin typeface="Arial Narrow" pitchFamily="32" charset="0"/>
              </a:rPr>
              <a:t>must</a:t>
            </a:r>
            <a:r>
              <a:rPr lang="en-US" sz="4000" b="1" dirty="0">
                <a:latin typeface="Arial Narrow" pitchFamily="32" charset="0"/>
              </a:rPr>
              <a:t> be quoted.</a:t>
            </a:r>
            <a:br>
              <a:rPr lang="en-US" sz="4000" b="1" dirty="0">
                <a:latin typeface="Arial Narrow" pitchFamily="32" charset="0"/>
              </a:rPr>
            </a:br>
            <a:endParaRPr lang="en-US" sz="4000" b="1" dirty="0">
              <a:latin typeface="Arial Narrow" pitchFamily="32" charset="0"/>
            </a:endParaRPr>
          </a:p>
          <a:p>
            <a:pPr marL="911225" indent="-447675">
              <a:lnSpc>
                <a:spcPct val="91000"/>
              </a:lnSpc>
              <a:spcBef>
                <a:spcPts val="700"/>
              </a:spcBef>
              <a:buClr>
                <a:srgbClr val="FFFFFF"/>
              </a:buClr>
              <a:buFont typeface="Times New Roman" pitchFamily="16" charset="0"/>
              <a:buAutoNum type="arabicPeriod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/>
            </a:pPr>
            <a:r>
              <a:rPr lang="en-US" sz="4000" b="1" dirty="0">
                <a:latin typeface="Arial Narrow" pitchFamily="32" charset="0"/>
              </a:rPr>
              <a:t>Date and time values should be quoted.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Insert Rules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5DE7644-23A3-4B42-AF38-C7EA19C0406E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42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55186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911225" indent="-447675" eaLnBrk="1">
              <a:lnSpc>
                <a:spcPct val="91000"/>
              </a:lnSpc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AutoNum type="arabicPeriod" startAt="5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500" b="1" dirty="0"/>
              <a:t>SQL functions should not be </a:t>
            </a:r>
            <a:r>
              <a:rPr lang="en-US" sz="3500" b="1" dirty="0" err="1" smtClean="0"/>
              <a:t>uoted</a:t>
            </a:r>
            <a:r>
              <a:rPr lang="en-US" sz="3500" b="1" dirty="0"/>
              <a:t>.</a:t>
            </a:r>
            <a:br>
              <a:rPr lang="en-US" sz="3500" b="1" dirty="0"/>
            </a:br>
            <a:endParaRPr lang="en-US" sz="3500" b="1" dirty="0"/>
          </a:p>
          <a:p>
            <a:pPr marL="911225" indent="-447675" eaLnBrk="1">
              <a:lnSpc>
                <a:spcPct val="91000"/>
              </a:lnSpc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AutoNum type="arabicPeriod" startAt="5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500" b="1" dirty="0"/>
              <a:t>NULL should never be quoted.</a:t>
            </a:r>
            <a:br>
              <a:rPr lang="en-US" sz="3500" b="1" dirty="0"/>
            </a:br>
            <a:endParaRPr lang="en-US" sz="3500" b="1" dirty="0"/>
          </a:p>
          <a:p>
            <a:pPr marL="911225" indent="-447675">
              <a:lnSpc>
                <a:spcPct val="91000"/>
              </a:lnSpc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AutoNum type="arabicPeriod" startAt="5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500" b="1" dirty="0"/>
              <a:t>If a value is not specified, the value inserted is NULL, unless a default column value has been defined or column attribute is AUTO_INCREMENT.</a:t>
            </a:r>
            <a:br>
              <a:rPr lang="en-US" sz="3500" b="1" dirty="0"/>
            </a:br>
            <a:endParaRPr lang="en-US" sz="3500" b="1" dirty="0"/>
          </a:p>
          <a:p>
            <a:pPr marL="911225" indent="-447675">
              <a:lnSpc>
                <a:spcPct val="91000"/>
              </a:lnSpc>
              <a:spcBef>
                <a:spcPts val="700"/>
              </a:spcBef>
              <a:buClr>
                <a:srgbClr val="FFFFFF"/>
              </a:buClr>
              <a:buFont typeface="Times New Roman" pitchFamily="18" charset="0"/>
              <a:buAutoNum type="arabicPeriod" startAt="5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500" b="1" dirty="0"/>
              <a:t>Quoting a column name is optional.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Insert Rules (cont.)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7FB1196-6847-4844-AAE1-B1E75EB8D24F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43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971550" y="1143000"/>
            <a:ext cx="788511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normAutofit fontScale="92500" lnSpcReduction="20000"/>
          </a:bodyPr>
          <a:lstStyle/>
          <a:p>
            <a:pPr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100" b="1" dirty="0">
                <a:latin typeface="Arial Narrow" pitchFamily="32" charset="0"/>
              </a:rPr>
              <a:t>Example:</a:t>
            </a:r>
          </a:p>
          <a:p>
            <a:pPr marL="463550"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INSERT INTO recipe</a:t>
            </a:r>
          </a:p>
          <a:p>
            <a:pPr marL="463550"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   VALUES (</a:t>
            </a:r>
          </a:p>
          <a:p>
            <a:pPr marL="463550"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     NULL,        # id</a:t>
            </a:r>
          </a:p>
          <a:p>
            <a:pPr marL="463550"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     "</a:t>
            </a:r>
            <a:r>
              <a:rPr lang="en-US" sz="3100" b="1" dirty="0" err="1">
                <a:latin typeface="Courier New" pitchFamily="49" charset="0"/>
              </a:rPr>
              <a:t>Jello</a:t>
            </a:r>
            <a:r>
              <a:rPr lang="en-US" sz="3100" b="1" dirty="0">
                <a:latin typeface="Courier New" pitchFamily="49" charset="0"/>
              </a:rPr>
              <a:t>",     # name</a:t>
            </a:r>
          </a:p>
          <a:p>
            <a:pPr marL="463550"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     "Add water", # content</a:t>
            </a:r>
          </a:p>
          <a:p>
            <a:pPr marL="463550"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     NULL,        # creation</a:t>
            </a:r>
          </a:p>
          <a:p>
            <a:pPr marL="463550"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     2 );         # </a:t>
            </a:r>
            <a:r>
              <a:rPr lang="en-US" sz="3100" b="1" dirty="0" err="1">
                <a:latin typeface="Courier New" pitchFamily="49" charset="0"/>
              </a:rPr>
              <a:t>category_id</a:t>
            </a:r>
            <a:endParaRPr lang="en-US" sz="3100" b="1" dirty="0">
              <a:latin typeface="Courier New" pitchFamily="49" charset="0"/>
            </a:endParaRPr>
          </a:p>
          <a:p>
            <a:pPr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100" b="1" dirty="0">
              <a:latin typeface="Arial Narrow" pitchFamily="32" charset="0"/>
            </a:endParaRPr>
          </a:p>
          <a:p>
            <a:pPr marL="463550" indent="-463550"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100" b="1" dirty="0">
                <a:latin typeface="Arial Narrow" pitchFamily="32" charset="0"/>
              </a:rPr>
              <a:t>Note: Values must be specified in the order which the columns were created.  No columns can be skipped.  Every column must have a value or NULL</a:t>
            </a:r>
            <a:r>
              <a:rPr lang="en-GB" sz="3100" b="1" dirty="0">
                <a:solidFill>
                  <a:srgbClr val="EAEAEA"/>
                </a:solidFill>
                <a:latin typeface="Arial Narrow" pitchFamily="32" charset="0"/>
              </a:rPr>
              <a:t>.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Inserting Without Columns Specified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879ABA-46EC-400C-B837-AAAEB6FB403C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44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971550" y="1143000"/>
            <a:ext cx="788511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b="1" dirty="0">
                <a:latin typeface="Arial Narrow" pitchFamily="32" charset="0"/>
              </a:rPr>
              <a:t>Example: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INSERT INTO </a:t>
            </a:r>
            <a:r>
              <a:rPr lang="en-US" sz="2800" b="1" dirty="0" err="1">
                <a:latin typeface="Courier New" pitchFamily="49" charset="0"/>
              </a:rPr>
              <a:t>notecard</a:t>
            </a:r>
            <a:endParaRPr lang="en-US" sz="2800" b="1" dirty="0">
              <a:latin typeface="Courier New" pitchFamily="49" charset="0"/>
            </a:endParaRP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# COLUMNS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  ( name,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    content,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    </a:t>
            </a:r>
            <a:r>
              <a:rPr lang="en-US" sz="2800" b="1" dirty="0" err="1">
                <a:latin typeface="Courier New" pitchFamily="49" charset="0"/>
              </a:rPr>
              <a:t>category_id</a:t>
            </a:r>
            <a:r>
              <a:rPr lang="en-US" sz="2800" b="1" dirty="0">
                <a:latin typeface="Courier New" pitchFamily="49" charset="0"/>
              </a:rPr>
              <a:t> )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VALUES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  ( "Pudding",    # name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    "Add milk.",  # content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latin typeface="Courier New" pitchFamily="49" charset="0"/>
              </a:rPr>
              <a:t>       2 );          # </a:t>
            </a:r>
            <a:r>
              <a:rPr lang="en-US" sz="2800" b="1" dirty="0" err="1">
                <a:latin typeface="Courier New" pitchFamily="49" charset="0"/>
              </a:rPr>
              <a:t>category_id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800" b="1" dirty="0">
              <a:latin typeface="Arial Narrow" pitchFamily="32" charset="0"/>
            </a:endParaRPr>
          </a:p>
          <a:p>
            <a:pPr marL="463550" indent="-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b="1" dirty="0">
                <a:latin typeface="Arial Narrow" pitchFamily="32" charset="0"/>
              </a:rPr>
              <a:t>Note: The order of the column names must match the order of the values.</a:t>
            </a: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Inserting With Columns Specified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367EBB8-6DD1-41CE-BB26-F8641BE57DED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45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304800" y="1289050"/>
            <a:ext cx="855186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100" b="1" dirty="0">
                <a:latin typeface="Arial Narrow" pitchFamily="32" charset="0"/>
              </a:rPr>
              <a:t>Worst Solution:</a:t>
            </a:r>
          </a:p>
          <a:p>
            <a:pPr marL="463550">
              <a:lnSpc>
                <a:spcPct val="7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SELECT COUNT(id) FROM RECIPE;</a:t>
            </a:r>
          </a:p>
          <a:p>
            <a:pPr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100" b="1" dirty="0">
              <a:latin typeface="Arial Narrow" pitchFamily="32" charset="0"/>
            </a:endParaRPr>
          </a:p>
          <a:p>
            <a:pPr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100" b="1" dirty="0">
                <a:latin typeface="Arial Narrow" pitchFamily="32" charset="0"/>
              </a:rPr>
              <a:t>Poor Solution:</a:t>
            </a:r>
          </a:p>
          <a:p>
            <a:pPr marL="463550">
              <a:lnSpc>
                <a:spcPct val="7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SELECT MAX(id) FROM RECIPE;</a:t>
            </a:r>
          </a:p>
          <a:p>
            <a:pPr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100" b="1" dirty="0">
              <a:latin typeface="Arial Narrow" pitchFamily="32" charset="0"/>
            </a:endParaRPr>
          </a:p>
          <a:p>
            <a:pPr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100" b="1" dirty="0">
                <a:latin typeface="Arial Narrow" pitchFamily="32" charset="0"/>
              </a:rPr>
              <a:t>Good Solution:</a:t>
            </a:r>
          </a:p>
          <a:p>
            <a:pPr marL="463550">
              <a:lnSpc>
                <a:spcPct val="7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SELECT id FROM recipe ORDER BY</a:t>
            </a:r>
          </a:p>
          <a:p>
            <a:pPr marL="463550">
              <a:lnSpc>
                <a:spcPct val="7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   creation DESC LIMIT 1;</a:t>
            </a:r>
          </a:p>
          <a:p>
            <a:pPr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100" b="1" dirty="0">
              <a:latin typeface="Arial Narrow" pitchFamily="32" charset="0"/>
            </a:endParaRPr>
          </a:p>
          <a:p>
            <a:pPr>
              <a:lnSpc>
                <a:spcPct val="7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100" b="1" dirty="0">
                <a:latin typeface="Arial Narrow" pitchFamily="32" charset="0"/>
              </a:rPr>
              <a:t>Best Solution:</a:t>
            </a:r>
          </a:p>
          <a:p>
            <a:pPr marL="463550">
              <a:lnSpc>
                <a:spcPct val="7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100" b="1" dirty="0">
                <a:latin typeface="Courier New" pitchFamily="49" charset="0"/>
              </a:rPr>
              <a:t>SELECT LAST_INSERT_ID();</a:t>
            </a: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Obtaining the ID of the last record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482EFA-A0AC-46CE-989E-D5BBFAC09729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46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971550" y="1143000"/>
            <a:ext cx="788511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1788" indent="-331788">
              <a:lnSpc>
                <a:spcPct val="91000"/>
              </a:lnSpc>
              <a:spcBef>
                <a:spcPts val="800"/>
              </a:spcBef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/>
              <a:t>Description: The following are the most often used data modification commands.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 smtClean="0"/>
              <a:t>SELECT</a:t>
            </a:r>
            <a:r>
              <a:rPr lang="en-GB" sz="3800" b="1" dirty="0"/>
              <a:t>: Querying data in a database.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/>
              <a:t>INSERT:</a:t>
            </a:r>
            <a:r>
              <a:rPr lang="en-US" sz="3800" b="1" dirty="0"/>
              <a:t> Adding data to tables.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3800" b="1" dirty="0"/>
              <a:t>UPDATE: Modifying existing table data.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3800" b="1" dirty="0"/>
              <a:t>DELETE: Removing rows from tables.</a:t>
            </a: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SQL Data Manipulation (Update)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ECC30A-EE7A-48FF-903E-FC7B6A7D704A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47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914400" y="4572000"/>
            <a:ext cx="7848600" cy="571500"/>
          </a:xfrm>
          <a:prstGeom prst="rect">
            <a:avLst/>
          </a:prstGeom>
          <a:noFill/>
          <a:ln w="6336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971550" y="1289050"/>
            <a:ext cx="788511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 b="1" dirty="0">
                <a:latin typeface="Arial Narrow" pitchFamily="32" charset="0"/>
              </a:rPr>
              <a:t>UPDATE: Used for modifying existing table data.</a:t>
            </a:r>
          </a:p>
          <a:p>
            <a:pPr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200" b="1" dirty="0">
              <a:latin typeface="Arial Narrow" pitchFamily="32" charset="0"/>
            </a:endParaRPr>
          </a:p>
          <a:p>
            <a:pPr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 b="1" dirty="0">
                <a:latin typeface="Arial Narrow" pitchFamily="32" charset="0"/>
              </a:rPr>
              <a:t>Syntax: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dirty="0">
                <a:latin typeface="Courier New" pitchFamily="49" charset="0"/>
              </a:rPr>
              <a:t>UPDATE </a:t>
            </a:r>
            <a:r>
              <a:rPr lang="en-US" sz="3200" b="1" i="1" dirty="0" err="1">
                <a:latin typeface="Courier New" pitchFamily="49" charset="0"/>
              </a:rPr>
              <a:t>tableName</a:t>
            </a:r>
            <a:endParaRPr lang="en-US" sz="3200" b="1" i="1" dirty="0">
              <a:latin typeface="Courier New" pitchFamily="49" charset="0"/>
            </a:endParaRP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i="1" dirty="0">
                <a:latin typeface="Courier New" pitchFamily="49" charset="0"/>
              </a:rPr>
              <a:t>   </a:t>
            </a:r>
            <a:r>
              <a:rPr lang="en-US" sz="3200" b="1" dirty="0">
                <a:latin typeface="Courier New" pitchFamily="49" charset="0"/>
              </a:rPr>
              <a:t>SET</a:t>
            </a:r>
            <a:r>
              <a:rPr lang="en-US" sz="3200" b="1" i="1" dirty="0">
                <a:latin typeface="Courier New" pitchFamily="49" charset="0"/>
              </a:rPr>
              <a:t> </a:t>
            </a:r>
            <a:r>
              <a:rPr lang="en-US" sz="3200" b="1" i="1" dirty="0" err="1">
                <a:latin typeface="Courier New" pitchFamily="49" charset="0"/>
              </a:rPr>
              <a:t>colName</a:t>
            </a:r>
            <a:r>
              <a:rPr lang="en-US" sz="3200" b="1" i="1" dirty="0">
                <a:latin typeface="Courier New" pitchFamily="49" charset="0"/>
              </a:rPr>
              <a:t> = </a:t>
            </a:r>
            <a:r>
              <a:rPr lang="en-US" sz="3200" b="1" i="1" dirty="0" err="1">
                <a:latin typeface="Courier New" pitchFamily="49" charset="0"/>
              </a:rPr>
              <a:t>newValue</a:t>
            </a:r>
            <a:endParaRPr lang="en-US" sz="3200" b="1" i="1" dirty="0">
              <a:latin typeface="Courier New" pitchFamily="49" charset="0"/>
            </a:endParaRP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dirty="0">
                <a:latin typeface="Courier New" pitchFamily="49" charset="0"/>
              </a:rPr>
              <a:t>   [WHERE </a:t>
            </a:r>
            <a:r>
              <a:rPr lang="en-US" sz="3200" b="1" i="1" dirty="0" err="1">
                <a:latin typeface="Courier New" pitchFamily="49" charset="0"/>
              </a:rPr>
              <a:t>colName</a:t>
            </a:r>
            <a:r>
              <a:rPr lang="en-US" sz="3200" b="1" i="1" dirty="0">
                <a:latin typeface="Courier New" pitchFamily="49" charset="0"/>
              </a:rPr>
              <a:t> = const</a:t>
            </a:r>
            <a:r>
              <a:rPr lang="en-US" sz="3200" b="1" dirty="0">
                <a:latin typeface="Courier New" pitchFamily="49" charset="0"/>
              </a:rPr>
              <a:t>]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dirty="0">
                <a:latin typeface="Courier New" pitchFamily="49" charset="0"/>
              </a:rPr>
              <a:t>   [LIMIT </a:t>
            </a:r>
            <a:r>
              <a:rPr lang="en-US" sz="3200" b="1" i="1" dirty="0">
                <a:latin typeface="Courier New" pitchFamily="49" charset="0"/>
              </a:rPr>
              <a:t>n</a:t>
            </a:r>
            <a:r>
              <a:rPr lang="en-US" sz="3200" b="1" dirty="0">
                <a:latin typeface="Courier New" pitchFamily="49" charset="0"/>
              </a:rPr>
              <a:t>];</a:t>
            </a:r>
          </a:p>
          <a:p>
            <a:pPr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200" b="1" dirty="0">
              <a:latin typeface="Arial Narrow" pitchFamily="32" charset="0"/>
            </a:endParaRPr>
          </a:p>
          <a:p>
            <a:pPr marL="463550" indent="-463550"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 b="1" dirty="0">
                <a:latin typeface="Arial Narrow" pitchFamily="32" charset="0"/>
              </a:rPr>
              <a:t>Pitfall: Failing to specify the WHERE or LIMIT clause modifies all the records in the table!</a:t>
            </a:r>
          </a:p>
          <a:p>
            <a:pPr marL="463550" indent="-463550"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 b="1" dirty="0">
                <a:latin typeface="Arial Narrow" pitchFamily="32" charset="0"/>
              </a:rPr>
              <a:t>Note: There is no “undo” on inadvertently modified data</a:t>
            </a:r>
            <a:r>
              <a:rPr lang="en-GB" sz="3200" b="1" dirty="0">
                <a:solidFill>
                  <a:srgbClr val="EAEAEA"/>
                </a:solidFill>
                <a:latin typeface="Arial Narrow" pitchFamily="32" charset="0"/>
              </a:rPr>
              <a:t>.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Modifying Data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5B899AE-C7C5-4445-99D2-8EB93508CB26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48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971550" y="1143000"/>
            <a:ext cx="8001000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000" b="1" dirty="0">
                <a:latin typeface="Arial Narrow" pitchFamily="32" charset="0"/>
              </a:rPr>
              <a:t>Examples: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/* modify column 'content' on all rows */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UPDATE recipe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   SET content = "Mix ingredients";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b="1" dirty="0">
              <a:latin typeface="Courier New" pitchFamily="49" charset="0"/>
            </a:endParaRP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/* replace "Drink" with "Beverage" (1st match) */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UPDATE category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   SET name = "Beverage"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   WHERE name = "Drink“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   LIMIT 1;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000" b="1" dirty="0">
              <a:latin typeface="Courier New" pitchFamily="49" charset="0"/>
            </a:endParaRP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/* modify via unique id (most common) */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UPDATE recipe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   SET content = "Stir ingredients";</a:t>
            </a:r>
          </a:p>
          <a:p>
            <a:pPr marL="463550">
              <a:lnSpc>
                <a:spcPct val="9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1" dirty="0">
                <a:latin typeface="Courier New" pitchFamily="49" charset="0"/>
              </a:rPr>
              <a:t>   WHERE id = 1</a:t>
            </a:r>
            <a:r>
              <a:rPr lang="en-US" sz="2000" b="1" dirty="0">
                <a:solidFill>
                  <a:srgbClr val="EAEAEA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Update Examples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D1E094-9057-4CF8-BF83-579F29AE7EFB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49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SQL?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SQL stands for Structured Query Language.</a:t>
            </a:r>
          </a:p>
          <a:p>
            <a:r>
              <a:rPr lang="en-GB" dirty="0" smtClean="0"/>
              <a:t>It is a standard language developed for accessing and modifying relational databases.</a:t>
            </a:r>
          </a:p>
          <a:p>
            <a:r>
              <a:rPr lang="en-GB" dirty="0" smtClean="0"/>
              <a:t>SQL in turn is used by a database management system. Some common database management systems are:</a:t>
            </a:r>
          </a:p>
          <a:p>
            <a:pPr lvl="1"/>
            <a:r>
              <a:rPr lang="en-GB" dirty="0" err="1" smtClean="0"/>
              <a:t>MySQL</a:t>
            </a:r>
            <a:endParaRPr lang="en-GB" dirty="0" smtClean="0"/>
          </a:p>
          <a:p>
            <a:pPr lvl="1"/>
            <a:r>
              <a:rPr lang="en-GB" dirty="0" err="1" smtClean="0"/>
              <a:t>SQLite</a:t>
            </a:r>
            <a:endParaRPr lang="en-GB" dirty="0" smtClean="0"/>
          </a:p>
          <a:p>
            <a:pPr lvl="1"/>
            <a:r>
              <a:rPr lang="en-GB" dirty="0" err="1" smtClean="0"/>
              <a:t>PostgreSQL</a:t>
            </a:r>
            <a:endParaRPr lang="en-GB" dirty="0" smtClean="0"/>
          </a:p>
          <a:p>
            <a:pPr lvl="1"/>
            <a:r>
              <a:rPr lang="en-GB" dirty="0" smtClean="0"/>
              <a:t>Oracle</a:t>
            </a:r>
          </a:p>
          <a:p>
            <a:pPr lvl="1"/>
            <a:r>
              <a:rPr lang="en-GB" dirty="0" smtClean="0"/>
              <a:t>Microsoft SQL Server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971550" y="1143000"/>
            <a:ext cx="788511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31788" indent="-331788">
              <a:lnSpc>
                <a:spcPct val="91000"/>
              </a:lnSpc>
              <a:spcBef>
                <a:spcPts val="800"/>
              </a:spcBef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/>
              <a:t>Description: The following are the most often used data modification commands.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 smtClean="0"/>
              <a:t>SELECT</a:t>
            </a:r>
            <a:r>
              <a:rPr lang="en-GB" sz="3800" b="1" dirty="0"/>
              <a:t>: Querying data in a database.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GB" sz="3800" b="1" dirty="0"/>
              <a:t>INSERT:</a:t>
            </a:r>
            <a:r>
              <a:rPr lang="en-US" sz="3800" b="1" dirty="0"/>
              <a:t> Adding data to tables.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3800" b="1" dirty="0"/>
              <a:t>UPDATE: Modifying existing table data.</a:t>
            </a:r>
          </a:p>
          <a:p>
            <a:pPr marL="331788" indent="-331788">
              <a:lnSpc>
                <a:spcPct val="91000"/>
              </a:lnSpc>
              <a:spcBef>
                <a:spcPts val="800"/>
              </a:spcBef>
              <a:buClr>
                <a:srgbClr val="EAEAEA"/>
              </a:buClr>
              <a:buFont typeface="Arial" pitchFamily="34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3800" b="1" dirty="0"/>
              <a:t>DELETE: Removing rows from tables</a:t>
            </a:r>
            <a:r>
              <a:rPr lang="en-US" sz="3800" b="1" dirty="0">
                <a:solidFill>
                  <a:srgbClr val="EAEAEA"/>
                </a:solidFill>
              </a:rPr>
              <a:t>.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SQL Data Manipulation (Delete)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3F37594-CCFB-4240-99FF-22E213C18B9C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50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914400" y="5715000"/>
            <a:ext cx="7600950" cy="571500"/>
          </a:xfrm>
          <a:prstGeom prst="rect">
            <a:avLst/>
          </a:prstGeom>
          <a:noFill/>
          <a:ln w="6336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971550" y="1143000"/>
            <a:ext cx="788511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600" b="1" dirty="0">
                <a:latin typeface="Arial Narrow" pitchFamily="32" charset="0"/>
              </a:rPr>
              <a:t>Delete: Used for removing row(s) in a table.</a:t>
            </a: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600" b="1" dirty="0">
              <a:latin typeface="Arial Narrow" pitchFamily="32" charset="0"/>
            </a:endParaRP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600" b="1" dirty="0">
                <a:latin typeface="Arial Narrow" pitchFamily="32" charset="0"/>
              </a:rPr>
              <a:t>Syntax: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latin typeface="Courier New" pitchFamily="49" charset="0"/>
              </a:rPr>
              <a:t>DELETE FROM </a:t>
            </a:r>
            <a:r>
              <a:rPr lang="en-US" sz="3600" b="1" i="1" dirty="0" err="1">
                <a:latin typeface="Courier New" pitchFamily="49" charset="0"/>
              </a:rPr>
              <a:t>tableName</a:t>
            </a:r>
            <a:endParaRPr lang="en-US" sz="3600" b="1" i="1" dirty="0">
              <a:latin typeface="Courier New" pitchFamily="49" charset="0"/>
            </a:endParaRP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latin typeface="Courier New" pitchFamily="49" charset="0"/>
              </a:rPr>
              <a:t>  [WHERE </a:t>
            </a:r>
            <a:r>
              <a:rPr lang="en-US" sz="3600" b="1" i="1" dirty="0" err="1">
                <a:latin typeface="Courier New" pitchFamily="49" charset="0"/>
              </a:rPr>
              <a:t>colName</a:t>
            </a:r>
            <a:r>
              <a:rPr lang="en-US" sz="3600" b="1" i="1" dirty="0">
                <a:latin typeface="Courier New" pitchFamily="49" charset="0"/>
              </a:rPr>
              <a:t> = const</a:t>
            </a:r>
            <a:r>
              <a:rPr lang="en-US" sz="3600" b="1" dirty="0">
                <a:latin typeface="Courier New" pitchFamily="49" charset="0"/>
              </a:rPr>
              <a:t>]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>
                <a:latin typeface="Courier New" pitchFamily="49" charset="0"/>
              </a:rPr>
              <a:t>  [LIMIT </a:t>
            </a:r>
            <a:r>
              <a:rPr lang="en-US" sz="3600" b="1" i="1" dirty="0">
                <a:latin typeface="Courier New" pitchFamily="49" charset="0"/>
              </a:rPr>
              <a:t>n</a:t>
            </a:r>
            <a:r>
              <a:rPr lang="en-US" sz="3600" b="1" dirty="0">
                <a:latin typeface="Courier New" pitchFamily="49" charset="0"/>
              </a:rPr>
              <a:t>];</a:t>
            </a:r>
          </a:p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3600" b="1" dirty="0">
              <a:latin typeface="Arial Narrow" pitchFamily="32" charset="0"/>
            </a:endParaRPr>
          </a:p>
          <a:p>
            <a:pPr marL="463550" indent="-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600" b="1" dirty="0">
                <a:latin typeface="Arial Narrow" pitchFamily="32" charset="0"/>
              </a:rPr>
              <a:t>Pitfall: Failing to specify the WHERE or LIMIT clause deletes all the records in the table!</a:t>
            </a:r>
          </a:p>
          <a:p>
            <a:pPr marL="463550" indent="-463550"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600" b="1" dirty="0">
                <a:latin typeface="Arial Narrow" pitchFamily="32" charset="0"/>
              </a:rPr>
              <a:t>Note: There is no “undo” on deleted data</a:t>
            </a:r>
            <a:r>
              <a:rPr lang="en-GB" sz="3600" b="1" dirty="0">
                <a:solidFill>
                  <a:srgbClr val="EAEAEA"/>
                </a:solidFill>
                <a:latin typeface="Arial Narrow" pitchFamily="32" charset="0"/>
              </a:rPr>
              <a:t>.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Deleting Data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78579CF-EF11-45F1-BCF3-47346F6C8A53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51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971550" y="1143000"/>
            <a:ext cx="7885113" cy="556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81000"/>
              </a:lnSpc>
              <a:spcBef>
                <a:spcPts val="8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900" b="1" dirty="0">
                <a:latin typeface="Arial Narrow" pitchFamily="32" charset="0"/>
              </a:rPr>
              <a:t>Examples: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900" b="1" dirty="0">
                <a:latin typeface="Courier New" pitchFamily="49" charset="0"/>
              </a:rPr>
              <a:t>/* delete all rows (you sure?) */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900" b="1" dirty="0">
                <a:latin typeface="Courier New" pitchFamily="49" charset="0"/>
              </a:rPr>
              <a:t>DELETE FROM book;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900" b="1" dirty="0">
              <a:latin typeface="Courier New" pitchFamily="49" charset="0"/>
            </a:endParaRP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900" b="1" dirty="0">
                <a:latin typeface="Courier New" pitchFamily="49" charset="0"/>
              </a:rPr>
              <a:t>/* delete the first match */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900" b="1" dirty="0">
                <a:latin typeface="Courier New" pitchFamily="49" charset="0"/>
              </a:rPr>
              <a:t>DELETE FROM book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900" b="1" dirty="0">
                <a:latin typeface="Courier New" pitchFamily="49" charset="0"/>
              </a:rPr>
              <a:t>   WHERE </a:t>
            </a:r>
            <a:r>
              <a:rPr lang="en-US" sz="2900" b="1" dirty="0" err="1">
                <a:latin typeface="Courier New" pitchFamily="49" charset="0"/>
              </a:rPr>
              <a:t>lastName</a:t>
            </a:r>
            <a:r>
              <a:rPr lang="en-US" sz="2900" b="1" dirty="0">
                <a:latin typeface="Courier New" pitchFamily="49" charset="0"/>
              </a:rPr>
              <a:t> = "Wesley"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900" b="1" dirty="0">
                <a:latin typeface="Courier New" pitchFamily="49" charset="0"/>
              </a:rPr>
              <a:t>   LIMIT 1;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2900" b="1" dirty="0">
              <a:latin typeface="Courier New" pitchFamily="49" charset="0"/>
            </a:endParaRP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900" b="1" dirty="0">
                <a:latin typeface="Courier New" pitchFamily="49" charset="0"/>
              </a:rPr>
              <a:t>/* delete via id (most common) */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900" b="1" dirty="0">
                <a:latin typeface="Courier New" pitchFamily="49" charset="0"/>
              </a:rPr>
              <a:t>DELETE FROM book</a:t>
            </a:r>
          </a:p>
          <a:p>
            <a:pPr marL="463550">
              <a:lnSpc>
                <a:spcPct val="81000"/>
              </a:lnSpc>
              <a:spcBef>
                <a:spcPts val="700"/>
              </a:spcBef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900" b="1" dirty="0">
                <a:latin typeface="Courier New" pitchFamily="49" charset="0"/>
              </a:rPr>
              <a:t>   WHERE id = 1;</a:t>
            </a: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950913" y="207963"/>
            <a:ext cx="80200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00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2" charset="0"/>
              </a:rPr>
              <a:t>Delete Examples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010400" y="6248400"/>
            <a:ext cx="1897063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CB60AE-4C25-4B81-B07E-E50CFBBAE41D}" type="slidenum">
              <a:rPr lang="en-GB" sz="1400">
                <a:solidFill>
                  <a:srgbClr val="EBD189"/>
                </a:solidFill>
                <a:latin typeface="Times New Roman" pitchFamily="18" charset="0"/>
              </a:rPr>
              <a:pPr algn="r" eaLnBrk="1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52</a:t>
            </a:fld>
            <a:endParaRPr lang="en-GB" sz="1400">
              <a:solidFill>
                <a:srgbClr val="EBD1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MySQL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 is free.</a:t>
            </a:r>
          </a:p>
          <a:p>
            <a:endParaRPr lang="en-GB" dirty="0" smtClean="0"/>
          </a:p>
          <a:p>
            <a:r>
              <a:rPr lang="en-GB" dirty="0" smtClean="0"/>
              <a:t>Very widely used.</a:t>
            </a:r>
          </a:p>
          <a:p>
            <a:endParaRPr lang="en-GB" dirty="0" smtClean="0"/>
          </a:p>
          <a:p>
            <a:r>
              <a:rPr lang="en-GB" dirty="0" smtClean="0"/>
              <a:t>Implements SQL database management.</a:t>
            </a:r>
          </a:p>
          <a:p>
            <a:endParaRPr lang="en-GB" dirty="0" smtClean="0"/>
          </a:p>
          <a:p>
            <a:r>
              <a:rPr lang="en-GB" dirty="0" smtClean="0"/>
              <a:t>Linux Red Hat already includes </a:t>
            </a:r>
            <a:r>
              <a:rPr lang="en-GB" dirty="0" err="1" smtClean="0"/>
              <a:t>MySQL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err="1" smtClean="0"/>
              <a:t>Facebook</a:t>
            </a:r>
            <a:r>
              <a:rPr lang="en-GB" dirty="0" smtClean="0"/>
              <a:t> uses </a:t>
            </a:r>
            <a:r>
              <a:rPr lang="en-GB" dirty="0" err="1" smtClean="0"/>
              <a:t>MySQL</a:t>
            </a:r>
            <a:r>
              <a:rPr lang="en-GB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 </a:t>
            </a:r>
            <a:r>
              <a:rPr lang="en-GB" dirty="0" err="1" smtClean="0"/>
              <a:t>MySQL</a:t>
            </a:r>
            <a:r>
              <a:rPr lang="en-GB" dirty="0" smtClean="0"/>
              <a:t> commands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 is case insensitive although field names are case sensitive.</a:t>
            </a:r>
          </a:p>
          <a:p>
            <a:r>
              <a:rPr lang="en-GB" dirty="0" err="1" smtClean="0"/>
              <a:t>MySQL</a:t>
            </a:r>
            <a:r>
              <a:rPr lang="en-GB" dirty="0" smtClean="0"/>
              <a:t> commands end in a ; so if you do not end your command with a ; </a:t>
            </a:r>
            <a:r>
              <a:rPr lang="en-GB" dirty="0" err="1" smtClean="0"/>
              <a:t>MySQL</a:t>
            </a:r>
            <a:r>
              <a:rPr lang="en-GB" dirty="0" smtClean="0"/>
              <a:t> assumes you want to keep typing.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show databases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You can see which databases your account has access to by entering the SQL command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SHOW DATABASES;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l="5417" t="30000" r="79167" b="42593"/>
          <a:stretch>
            <a:fillRect/>
          </a:stretch>
        </p:blipFill>
        <p:spPr bwMode="auto">
          <a:xfrm>
            <a:off x="685800" y="3429000"/>
            <a:ext cx="762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</a:t>
            </a:r>
            <a:r>
              <a:rPr lang="en-GB" dirty="0" err="1" smtClean="0"/>
              <a:t>databasename</a:t>
            </a:r>
            <a:r>
              <a:rPr lang="en-GB" dirty="0" smtClean="0"/>
              <a:t>;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You can select a database to use by entering the SQL command: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USE </a:t>
            </a:r>
            <a:r>
              <a:rPr lang="en-GB" dirty="0" err="1" smtClean="0"/>
              <a:t>databasename</a:t>
            </a:r>
            <a:r>
              <a:rPr lang="en-GB" dirty="0" smtClean="0"/>
              <a:t>;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5417" t="50370" r="75833" b="33334"/>
          <a:stretch>
            <a:fillRect/>
          </a:stretch>
        </p:blipFill>
        <p:spPr bwMode="auto">
          <a:xfrm>
            <a:off x="813955" y="3505200"/>
            <a:ext cx="619644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n341TapingTemplate</Template>
  <TotalTime>2575</TotalTime>
  <Words>2128</Words>
  <Application>Microsoft PowerPoint</Application>
  <PresentationFormat>On-screen Show (4:3)</PresentationFormat>
  <Paragraphs>457</Paragraphs>
  <Slides>52</Slides>
  <Notes>25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1_Equity</vt:lpstr>
      <vt:lpstr>Introduction to MySQL</vt:lpstr>
      <vt:lpstr>What is a database?</vt:lpstr>
      <vt:lpstr>Relational databases</vt:lpstr>
      <vt:lpstr>Relational database table example</vt:lpstr>
      <vt:lpstr>What is SQL?</vt:lpstr>
      <vt:lpstr>MySQL</vt:lpstr>
      <vt:lpstr>Basic MySQL commands</vt:lpstr>
      <vt:lpstr>show databases</vt:lpstr>
      <vt:lpstr>USE databasename;</vt:lpstr>
      <vt:lpstr>SQL</vt:lpstr>
      <vt:lpstr>CREATE TABLE</vt:lpstr>
      <vt:lpstr>Example</vt:lpstr>
      <vt:lpstr>SELECT</vt:lpstr>
      <vt:lpstr>Example</vt:lpstr>
      <vt:lpstr>Example</vt:lpstr>
      <vt:lpstr>INSERT</vt:lpstr>
      <vt:lpstr>UPDATE</vt:lpstr>
      <vt:lpstr>DELETE</vt:lpstr>
      <vt:lpstr>Using PHP to run MySQL</vt:lpstr>
      <vt:lpstr>INSERT</vt:lpstr>
      <vt:lpstr>UPDATE</vt:lpstr>
      <vt:lpstr>DELETE</vt:lpstr>
      <vt:lpstr>SELECT</vt:lpstr>
      <vt:lpstr>SELECT</vt:lpstr>
      <vt:lpstr>mysql_num_rows </vt:lpstr>
      <vt:lpstr>SELECT</vt:lpstr>
      <vt:lpstr> Database CRUD 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Company>Indiana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Cookies</dc:title>
  <dc:creator>Bob &amp; Anna Molnar</dc:creator>
  <cp:lastModifiedBy>naima</cp:lastModifiedBy>
  <cp:revision>54</cp:revision>
  <cp:lastPrinted>1601-01-01T00:00:00Z</cp:lastPrinted>
  <dcterms:created xsi:type="dcterms:W3CDTF">2005-11-25T22:15:20Z</dcterms:created>
  <dcterms:modified xsi:type="dcterms:W3CDTF">2013-11-20T06:21:21Z</dcterms:modified>
</cp:coreProperties>
</file>