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595" autoAdjust="0"/>
  </p:normalViewPr>
  <p:slideViewPr>
    <p:cSldViewPr>
      <p:cViewPr>
        <p:scale>
          <a:sx n="50" d="100"/>
          <a:sy n="50" d="100"/>
        </p:scale>
        <p:origin x="-108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17D05-BE82-4CB0-8D58-B9994A4C9995}" type="datetimeFigureOut">
              <a:rPr lang="en-US" smtClean="0"/>
              <a:pPr/>
              <a:t>11/20/2013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EEE7-9FCD-4E61-A874-F678D2F5F41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59" name="Rectangle 2"/>
          <p:cNvSpPr>
            <a:spLocks noChangeArrowheads="1"/>
          </p:cNvSpPr>
          <p:nvPr>
            <p:ph type="body" idx="1"/>
          </p:nvPr>
        </p:nvSpPr>
        <p:spPr>
          <a:xfrm>
            <a:off x="1061147" y="4349831"/>
            <a:ext cx="4740538" cy="3513775"/>
          </a:xfrm>
          <a:noFill/>
          <a:ln/>
        </p:spPr>
        <p:txBody>
          <a:bodyPr wrap="none" lIns="83622" tIns="41811" rIns="83622" bIns="41811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4623" y="878445"/>
            <a:ext cx="4648755" cy="316444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59" name="Rectangle 2"/>
          <p:cNvSpPr>
            <a:spLocks noChangeArrowheads="1"/>
          </p:cNvSpPr>
          <p:nvPr>
            <p:ph type="body" idx="1"/>
          </p:nvPr>
        </p:nvSpPr>
        <p:spPr>
          <a:xfrm>
            <a:off x="1061147" y="4349831"/>
            <a:ext cx="4740538" cy="3513775"/>
          </a:xfrm>
          <a:noFill/>
          <a:ln/>
        </p:spPr>
        <p:txBody>
          <a:bodyPr wrap="none" lIns="83622" tIns="41811" rIns="83622" bIns="41811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319213" y="877888"/>
            <a:ext cx="4219575" cy="3165475"/>
          </a:xfrm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>
          <a:xfrm>
            <a:off x="1061147" y="4349831"/>
            <a:ext cx="4740538" cy="3513775"/>
          </a:xfrm>
          <a:noFill/>
          <a:ln/>
        </p:spPr>
        <p:txBody>
          <a:bodyPr wrap="none" lIns="83622" tIns="41811" rIns="83622" bIns="41811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1B3F068-042B-487F-A366-B71B270BE783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54DD-9349-41D5-9ABA-03A7B3098C5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1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C8BBA-24D9-4760-B838-67E4A6489A40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1" y="504053"/>
            <a:ext cx="7807680" cy="1144921"/>
          </a:xfrm>
        </p:spPr>
        <p:txBody>
          <a:bodyPr lIns="82945" tIns="41473" rIns="82945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2481" y="1906761"/>
            <a:ext cx="7807680" cy="4319014"/>
          </a:xfrm>
        </p:spPr>
        <p:txBody>
          <a:bodyPr lIns="82945" tIns="41473" rIns="82945" bIns="41473"/>
          <a:lstStyle/>
          <a:p>
            <a:pPr lvl="0"/>
            <a:endParaRPr lang="en-GB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B5EF-34BC-498E-8096-3AA08486BCEB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624388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8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8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AA0326E-5DE0-4F3D-AA16-DAC530A3EEBF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D29E-B7A3-49CF-B431-2BCCAF033C67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DBE8A-3B24-43D2-A998-57F2B2886FDD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B44F2-345C-485C-840E-1F9EFCD567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EDF7-9A5C-4BAB-B655-7E131148E8D7}" type="slidenum">
              <a:rPr lang="ar-SA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F4705-34F3-48DE-8B6A-E76FAD5BD5D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7387D50-3457-4E9D-8A7F-0A130048B331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2" y="4773225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2450" y="76200"/>
            <a:ext cx="9036000" cy="1143000"/>
          </a:xfrm>
          <a:prstGeom prst="roundRect">
            <a:avLst>
              <a:gd name="adj" fmla="val 3432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104900"/>
            <a:ext cx="7772400" cy="1143000"/>
          </a:xfrm>
          <a:prstGeom prst="rect">
            <a:avLst/>
          </a:prstGeom>
        </p:spPr>
        <p:txBody>
          <a:bodyPr bIns="91440" anchor="ctr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610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212600-C682-43F7-9A9C-D2AC1F4E28A0}" type="slidenum">
              <a:rPr lang="ar-SA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2. Select the database to 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Use </a:t>
            </a:r>
            <a:r>
              <a:rPr lang="en-GB" b="1" dirty="0" err="1" smtClean="0"/>
              <a:t>mysql_select_db</a:t>
            </a:r>
            <a:r>
              <a:rPr lang="en-GB" dirty="0" smtClean="0"/>
              <a:t>:</a:t>
            </a:r>
          </a:p>
          <a:p>
            <a:pPr eaLnBrk="1">
              <a:buFont typeface="StarSymbol" charset="0"/>
              <a:buNone/>
            </a:pPr>
            <a:r>
              <a:rPr lang="en-GB" sz="2500" b="1" dirty="0" err="1" smtClean="0">
                <a:latin typeface="Courier New" pitchFamily="49" charset="0"/>
              </a:rPr>
              <a:t>mysql_select_db</a:t>
            </a:r>
            <a:r>
              <a:rPr lang="en-GB" sz="2500" dirty="0" smtClean="0">
                <a:latin typeface="Courier New" pitchFamily="49" charset="0"/>
              </a:rPr>
              <a:t>($</a:t>
            </a:r>
            <a:r>
              <a:rPr lang="en-GB" sz="2500" dirty="0" err="1" smtClean="0">
                <a:latin typeface="Courier New" pitchFamily="49" charset="0"/>
              </a:rPr>
              <a:t>dbname</a:t>
            </a:r>
            <a:r>
              <a:rPr lang="en-GB" sz="2500" dirty="0" smtClean="0">
                <a:latin typeface="Courier New" pitchFamily="49" charset="0"/>
              </a:rPr>
              <a:t>, $link);</a:t>
            </a:r>
          </a:p>
          <a:p>
            <a:pPr eaLnBrk="1">
              <a:buFont typeface="StarSymbol" charset="0"/>
              <a:buNone/>
            </a:pPr>
            <a:endParaRPr lang="en-GB" sz="25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dirty="0" smtClean="0"/>
              <a:t>Example:</a:t>
            </a:r>
          </a:p>
          <a:p>
            <a:pPr eaLnBrk="1">
              <a:buFont typeface="StarSymbol" charset="0"/>
              <a:buNone/>
            </a:pPr>
            <a:r>
              <a:rPr lang="en-GB" sz="2500" b="1" dirty="0" err="1" smtClean="0">
                <a:latin typeface="Courier New" pitchFamily="49" charset="0"/>
              </a:rPr>
              <a:t>mysql_select_db</a:t>
            </a:r>
            <a:r>
              <a:rPr lang="en-GB" sz="2500" dirty="0" smtClean="0">
                <a:latin typeface="Courier New" pitchFamily="49" charset="0"/>
              </a:rPr>
              <a:t>(‘</a:t>
            </a:r>
            <a:r>
              <a:rPr lang="en-GB" sz="2500" dirty="0" err="1" smtClean="0">
                <a:latin typeface="Courier New" pitchFamily="49" charset="0"/>
              </a:rPr>
              <a:t>myDb</a:t>
            </a:r>
            <a:r>
              <a:rPr lang="en-GB" sz="2500" dirty="0" smtClean="0">
                <a:latin typeface="Courier New" pitchFamily="49" charset="0"/>
              </a:rPr>
              <a:t>', </a:t>
            </a:r>
            <a:r>
              <a:rPr lang="en-GB" sz="2500" dirty="0" smtClean="0">
                <a:latin typeface="Courier New" pitchFamily="49" charset="0"/>
              </a:rPr>
              <a:t>$link);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2. Select the database to use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Example, with error checking: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$</a:t>
            </a:r>
            <a:r>
              <a:rPr lang="en-GB" sz="2200" dirty="0" err="1" smtClean="0">
                <a:latin typeface="Courier New" pitchFamily="49" charset="0"/>
              </a:rPr>
              <a:t>db_selected</a:t>
            </a:r>
            <a:r>
              <a:rPr lang="en-GB" sz="2200" dirty="0" smtClean="0">
                <a:latin typeface="Courier New" pitchFamily="49" charset="0"/>
              </a:rPr>
              <a:t> = </a:t>
            </a:r>
            <a:r>
              <a:rPr lang="en-GB" sz="2200" b="1" dirty="0" err="1" smtClean="0">
                <a:latin typeface="Courier New" pitchFamily="49" charset="0"/>
              </a:rPr>
              <a:t>mysql_select_db</a:t>
            </a:r>
            <a:r>
              <a:rPr lang="en-GB" sz="2200" dirty="0" smtClean="0">
                <a:latin typeface="Courier New" pitchFamily="49" charset="0"/>
              </a:rPr>
              <a:t>(‘</a:t>
            </a:r>
            <a:r>
              <a:rPr lang="en-GB" sz="2200" dirty="0" err="1" smtClean="0">
                <a:latin typeface="Courier New" pitchFamily="49" charset="0"/>
              </a:rPr>
              <a:t>myDb</a:t>
            </a:r>
            <a:r>
              <a:rPr lang="en-GB" sz="2200" dirty="0" smtClean="0">
                <a:latin typeface="Courier New" pitchFamily="49" charset="0"/>
              </a:rPr>
              <a:t>', </a:t>
            </a:r>
            <a:r>
              <a:rPr lang="en-GB" sz="2200" dirty="0" smtClean="0">
                <a:latin typeface="Courier New" pitchFamily="49" charset="0"/>
              </a:rPr>
              <a:t>$link);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b="1" dirty="0" smtClean="0">
                <a:latin typeface="Courier New" pitchFamily="49" charset="0"/>
              </a:rPr>
              <a:t>if</a:t>
            </a:r>
            <a:r>
              <a:rPr lang="en-GB" sz="2200" dirty="0" smtClean="0">
                <a:latin typeface="Courier New" pitchFamily="49" charset="0"/>
              </a:rPr>
              <a:t> (!$</a:t>
            </a:r>
            <a:r>
              <a:rPr lang="en-GB" sz="2200" dirty="0" err="1" smtClean="0">
                <a:latin typeface="Courier New" pitchFamily="49" charset="0"/>
              </a:rPr>
              <a:t>db_selected</a:t>
            </a:r>
            <a:r>
              <a:rPr lang="en-GB" sz="2200" dirty="0" smtClean="0">
                <a:latin typeface="Courier New" pitchFamily="49" charset="0"/>
              </a:rPr>
              <a:t>) 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   </a:t>
            </a:r>
            <a:r>
              <a:rPr lang="en-GB" sz="2200" b="1" dirty="0" smtClean="0">
                <a:latin typeface="Courier New" pitchFamily="49" charset="0"/>
              </a:rPr>
              <a:t>die</a:t>
            </a:r>
            <a:r>
              <a:rPr lang="en-GB" sz="2200" dirty="0" smtClean="0">
                <a:latin typeface="Courier New" pitchFamily="49" charset="0"/>
              </a:rPr>
              <a:t>('Can\'t use </a:t>
            </a:r>
            <a:r>
              <a:rPr lang="en-GB" sz="2200" dirty="0" err="1" smtClean="0">
                <a:latin typeface="Courier New" pitchFamily="49" charset="0"/>
              </a:rPr>
              <a:t>myDb</a:t>
            </a:r>
            <a:r>
              <a:rPr lang="en-GB" sz="2200" dirty="0" smtClean="0">
                <a:latin typeface="Courier New" pitchFamily="49" charset="0"/>
              </a:rPr>
              <a:t> </a:t>
            </a:r>
            <a:r>
              <a:rPr lang="en-GB" sz="2200" dirty="0" smtClean="0">
                <a:latin typeface="Courier New" pitchFamily="49" charset="0"/>
              </a:rPr>
              <a:t>: ' . </a:t>
            </a:r>
            <a:r>
              <a:rPr lang="en-GB" sz="2200" b="1" dirty="0" err="1" smtClean="0">
                <a:latin typeface="Courier New" pitchFamily="49" charset="0"/>
              </a:rPr>
              <a:t>mysql_error</a:t>
            </a:r>
            <a:r>
              <a:rPr lang="en-GB" sz="2200" dirty="0" smtClean="0">
                <a:latin typeface="Courier New" pitchFamily="49" charset="0"/>
              </a:rPr>
              <a:t>());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Performing a basic 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Use: </a:t>
            </a:r>
            <a:r>
              <a:rPr lang="en-GB" b="1" smtClean="0"/>
              <a:t>mysql_query</a:t>
            </a:r>
            <a:r>
              <a:rPr lang="en-GB" smtClean="0"/>
              <a:t>:</a:t>
            </a:r>
          </a:p>
          <a:p>
            <a:pPr eaLnBrk="1">
              <a:buFont typeface="StarSymbol" charset="0"/>
              <a:buNone/>
            </a:pPr>
            <a:r>
              <a:rPr lang="en-GB" b="1" smtClean="0">
                <a:latin typeface="Courier New" pitchFamily="49" charset="0"/>
              </a:rPr>
              <a:t>mysql_query</a:t>
            </a:r>
            <a:r>
              <a:rPr lang="en-GB" smtClean="0">
                <a:latin typeface="Courier New" pitchFamily="49" charset="0"/>
              </a:rPr>
              <a:t>($query [, $link]);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/>
              <a:t>Example: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$query = "SELECT * FROM visitors";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$result = </a:t>
            </a:r>
            <a:r>
              <a:rPr lang="en-GB" b="1" smtClean="0">
                <a:latin typeface="Courier New" pitchFamily="49" charset="0"/>
              </a:rPr>
              <a:t>mysql_query</a:t>
            </a:r>
            <a:r>
              <a:rPr lang="en-GB" smtClean="0">
                <a:latin typeface="Courier New" pitchFamily="49" charset="0"/>
              </a:rPr>
              <a:t>($query);</a:t>
            </a:r>
          </a:p>
          <a:p>
            <a:pPr eaLnBrk="1">
              <a:buFont typeface="StarSymbol" charset="0"/>
              <a:buNone/>
            </a:pPr>
            <a:endParaRPr lang="en-GB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Performing a basic query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Example, with error checking:</a:t>
            </a:r>
          </a:p>
          <a:p>
            <a:pPr eaLnBrk="1">
              <a:buFont typeface="StarSymbol" charset="0"/>
              <a:buNone/>
            </a:pPr>
            <a:endParaRPr lang="en-GB" dirty="0" smtClean="0"/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$query = "SELECT * FROM visitors";</a:t>
            </a:r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$result = </a:t>
            </a:r>
            <a:r>
              <a:rPr lang="en-GB" sz="2500" b="1" dirty="0" err="1" smtClean="0">
                <a:latin typeface="Courier New" pitchFamily="49" charset="0"/>
              </a:rPr>
              <a:t>mysql_query</a:t>
            </a:r>
            <a:r>
              <a:rPr lang="en-GB" sz="2500" dirty="0" smtClean="0">
                <a:latin typeface="Courier New" pitchFamily="49" charset="0"/>
              </a:rPr>
              <a:t>($query);</a:t>
            </a:r>
          </a:p>
          <a:p>
            <a:pPr eaLnBrk="1">
              <a:buFont typeface="StarSymbol" charset="0"/>
              <a:buNone/>
            </a:pPr>
            <a:endParaRPr lang="en-GB" sz="25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if (!$result) {</a:t>
            </a:r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  $message = 'Invalid query: ' . 					 </a:t>
            </a:r>
            <a:r>
              <a:rPr lang="en-GB" sz="2500" b="1" dirty="0" err="1" smtClean="0">
                <a:latin typeface="Courier New" pitchFamily="49" charset="0"/>
              </a:rPr>
              <a:t>mysql_error</a:t>
            </a:r>
            <a:r>
              <a:rPr lang="en-GB" sz="2500" dirty="0" smtClean="0">
                <a:latin typeface="Courier New" pitchFamily="49" charset="0"/>
              </a:rPr>
              <a:t>() . "\n";</a:t>
            </a:r>
            <a:br>
              <a:rPr lang="en-GB" sz="2500" dirty="0" smtClean="0">
                <a:latin typeface="Courier New" pitchFamily="49" charset="0"/>
              </a:rPr>
            </a:br>
            <a:r>
              <a:rPr lang="en-GB" sz="2500" dirty="0" smtClean="0">
                <a:latin typeface="Courier New" pitchFamily="49" charset="0"/>
              </a:rPr>
              <a:t> </a:t>
            </a:r>
            <a:r>
              <a:rPr lang="en-GB" sz="2500" b="1" dirty="0" smtClean="0">
                <a:latin typeface="Courier New" pitchFamily="49" charset="0"/>
              </a:rPr>
              <a:t>die</a:t>
            </a:r>
            <a:r>
              <a:rPr lang="en-GB" sz="2500" dirty="0" smtClean="0">
                <a:latin typeface="Courier New" pitchFamily="49" charset="0"/>
              </a:rPr>
              <a:t>($message);</a:t>
            </a:r>
            <a:br>
              <a:rPr lang="en-GB" sz="2500" dirty="0" smtClean="0">
                <a:latin typeface="Courier New" pitchFamily="49" charset="0"/>
              </a:rPr>
            </a:br>
            <a:r>
              <a:rPr lang="en-GB" sz="2500" dirty="0" smtClean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>
            <a:normAutofit fontScale="90000"/>
          </a:bodyPr>
          <a:lstStyle/>
          <a:p>
            <a:pPr eaLnBrk="1"/>
            <a:r>
              <a:rPr lang="en-GB" smtClean="0"/>
              <a:t>4. Retrieving data returned by the query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smtClean="0"/>
              <a:t>Output of the mysql_query function doesn’t hold the data</a:t>
            </a:r>
          </a:p>
          <a:p>
            <a:pPr eaLnBrk="1"/>
            <a:r>
              <a:rPr lang="en-GB" smtClean="0"/>
              <a:t>Used as a </a:t>
            </a:r>
            <a:r>
              <a:rPr lang="en-GB" i="1" smtClean="0"/>
              <a:t>reference </a:t>
            </a:r>
            <a:r>
              <a:rPr lang="en-GB" smtClean="0"/>
              <a:t>to </a:t>
            </a:r>
            <a:r>
              <a:rPr lang="en-GB" i="1" smtClean="0"/>
              <a:t>fetch</a:t>
            </a:r>
            <a:r>
              <a:rPr lang="en-GB" smtClean="0"/>
              <a:t> the table rows returned</a:t>
            </a:r>
          </a:p>
          <a:p>
            <a:pPr eaLnBrk="1"/>
            <a:r>
              <a:rPr lang="en-GB" smtClean="0"/>
              <a:t>Fetching done using one of:</a:t>
            </a:r>
          </a:p>
          <a:p>
            <a:pPr lvl="1" eaLnBrk="1"/>
            <a:r>
              <a:rPr lang="en-GB" b="1" smtClean="0">
                <a:latin typeface="Courier New" pitchFamily="49" charset="0"/>
              </a:rPr>
              <a:t>mysql_fetch_array</a:t>
            </a:r>
          </a:p>
          <a:p>
            <a:pPr lvl="1" eaLnBrk="1"/>
            <a:r>
              <a:rPr lang="en-GB" b="1" smtClean="0">
                <a:latin typeface="Courier New" pitchFamily="49" charset="0"/>
              </a:rPr>
              <a:t>mysql_fetch_assoc</a:t>
            </a:r>
          </a:p>
          <a:p>
            <a:pPr lvl="1" eaLnBrk="1"/>
            <a:r>
              <a:rPr lang="en-GB" b="1" smtClean="0">
                <a:latin typeface="Courier New" pitchFamily="49" charset="0"/>
              </a:rPr>
              <a:t>mysql_fetch_row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4.1 Using mysql_fetch_array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Version 1 – using numerical indexing:</a:t>
            </a:r>
          </a:p>
          <a:p>
            <a:pPr eaLnBrk="1">
              <a:buFont typeface="StarSymbol" charset="0"/>
              <a:buNone/>
            </a:pPr>
            <a:endParaRPr lang="en-GB" dirty="0" smtClean="0"/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while ($row = </a:t>
            </a:r>
            <a:r>
              <a:rPr lang="en-GB" sz="2200" b="1" dirty="0" err="1" smtClean="0">
                <a:latin typeface="Courier New" pitchFamily="49" charset="0"/>
              </a:rPr>
              <a:t>mysql_fetch_array</a:t>
            </a:r>
            <a:r>
              <a:rPr lang="en-GB" sz="2200" dirty="0" smtClean="0">
                <a:latin typeface="Courier New" pitchFamily="49" charset="0"/>
              </a:rPr>
              <a:t>($result, MYSQL_NUM)){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	  echo "$row[0]&lt;</a:t>
            </a:r>
            <a:r>
              <a:rPr lang="en-GB" sz="2200" dirty="0" err="1" smtClean="0">
                <a:latin typeface="Courier New" pitchFamily="49" charset="0"/>
              </a:rPr>
              <a:t>br</a:t>
            </a:r>
            <a:r>
              <a:rPr lang="en-GB" sz="2200" dirty="0" smtClean="0">
                <a:latin typeface="Courier New" pitchFamily="49" charset="0"/>
              </a:rPr>
              <a:t>/&gt;";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dirty="0" smtClean="0"/>
              <a:t>This displays the value of the first field (index=0) of all the records returned by the query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4.1 Using mysql_fetch_array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Version 2 – using key-value pairs:</a:t>
            </a:r>
          </a:p>
          <a:p>
            <a:pPr eaLnBrk="1">
              <a:buFont typeface="StarSymbol" charset="0"/>
              <a:buNone/>
            </a:pPr>
            <a:endParaRPr lang="en-GB" dirty="0" smtClean="0"/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while ($row = </a:t>
            </a:r>
            <a:r>
              <a:rPr lang="en-GB" sz="2200" b="1" dirty="0" err="1" smtClean="0">
                <a:latin typeface="Courier New" pitchFamily="49" charset="0"/>
              </a:rPr>
              <a:t>mysql_fetch_array</a:t>
            </a:r>
            <a:r>
              <a:rPr lang="en-GB" sz="2200" dirty="0" smtClean="0">
                <a:latin typeface="Courier New" pitchFamily="49" charset="0"/>
              </a:rPr>
              <a:t>($result, MYSQL_ASSOC)){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	  echo "row[name]&lt;</a:t>
            </a:r>
            <a:r>
              <a:rPr lang="en-GB" sz="2200" dirty="0" err="1" smtClean="0">
                <a:latin typeface="Courier New" pitchFamily="49" charset="0"/>
              </a:rPr>
              <a:t>br</a:t>
            </a:r>
            <a:r>
              <a:rPr lang="en-GB" sz="2200" dirty="0" smtClean="0">
                <a:latin typeface="Courier New" pitchFamily="49" charset="0"/>
              </a:rPr>
              <a:t>/&gt;";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dirty="0" smtClean="0"/>
              <a:t>This displays the value associated to the key ‘name’ of all the records returned by the query</a:t>
            </a:r>
          </a:p>
          <a:p>
            <a:pPr eaLnBrk="1">
              <a:buFont typeface="StarSymbol" charset="0"/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>
            <a:normAutofit fontScale="90000"/>
          </a:bodyPr>
          <a:lstStyle/>
          <a:p>
            <a:pPr eaLnBrk="1"/>
            <a:r>
              <a:rPr lang="en-GB" smtClean="0"/>
              <a:t>4.2 Using the other fetch functions</a:t>
            </a:r>
            <a:r>
              <a:rPr lang="en-GB" b="0" smtClean="0">
                <a:latin typeface="Courier New" pitchFamily="49" charset="0"/>
              </a:rPr>
              <a:t/>
            </a:r>
            <a:br>
              <a:rPr lang="en-GB" b="0" smtClean="0">
                <a:latin typeface="Courier New" pitchFamily="49" charset="0"/>
              </a:rPr>
            </a:br>
            <a:endParaRPr lang="en-GB" b="0" smtClean="0">
              <a:latin typeface="Courier New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lvl="1" eaLnBrk="1">
              <a:buFont typeface="StarSymbol" charset="0"/>
              <a:buNone/>
            </a:pPr>
            <a:r>
              <a:rPr lang="en-GB" b="1" dirty="0" err="1" smtClean="0">
                <a:latin typeface="Courier New" pitchFamily="49" charset="0"/>
              </a:rPr>
              <a:t>mysql_fetch_assoc</a:t>
            </a:r>
            <a:r>
              <a:rPr lang="en-GB" dirty="0" smtClean="0">
                <a:latin typeface="Courier New" pitchFamily="49" charset="0"/>
              </a:rPr>
              <a:t>($result) </a:t>
            </a:r>
            <a:r>
              <a:rPr lang="en-GB" dirty="0" smtClean="0">
                <a:latin typeface="Courier New" pitchFamily="49" charset="0"/>
                <a:sym typeface="Wingdings" pitchFamily="2" charset="2"/>
              </a:rPr>
              <a:t></a:t>
            </a:r>
            <a:endParaRPr lang="en-GB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r>
              <a:rPr lang="en-GB" sz="2200" b="1" dirty="0" err="1" smtClean="0">
                <a:latin typeface="Courier New" pitchFamily="49" charset="0"/>
              </a:rPr>
              <a:t>mysql_fetch_array</a:t>
            </a:r>
            <a:r>
              <a:rPr lang="en-GB" sz="2200" dirty="0" smtClean="0">
                <a:latin typeface="Courier New" pitchFamily="49" charset="0"/>
              </a:rPr>
              <a:t>($result, MYSQL_ASSOC)</a:t>
            </a:r>
            <a:endParaRPr lang="en-GB" sz="2200" b="1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endParaRPr lang="en-GB" sz="2200" b="1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endParaRPr lang="en-GB" b="1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endParaRPr lang="en-GB" b="1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r>
              <a:rPr lang="en-GB" b="1" dirty="0" err="1" smtClean="0">
                <a:latin typeface="Courier New" pitchFamily="49" charset="0"/>
              </a:rPr>
              <a:t>mysql_fetch_row</a:t>
            </a:r>
            <a:r>
              <a:rPr lang="en-GB" dirty="0" smtClean="0">
                <a:latin typeface="Courier New" pitchFamily="49" charset="0"/>
              </a:rPr>
              <a:t>($result) </a:t>
            </a:r>
            <a:r>
              <a:rPr lang="en-GB" dirty="0" smtClean="0">
                <a:latin typeface="Courier New" pitchFamily="49" charset="0"/>
                <a:sym typeface="Wingdings" pitchFamily="2" charset="2"/>
              </a:rPr>
              <a:t></a:t>
            </a:r>
            <a:endParaRPr lang="en-GB" dirty="0" smtClean="0">
              <a:latin typeface="Courier New" pitchFamily="49" charset="0"/>
            </a:endParaRPr>
          </a:p>
          <a:p>
            <a:pPr lvl="1" eaLnBrk="1">
              <a:buFont typeface="StarSymbol" charset="0"/>
              <a:buNone/>
            </a:pPr>
            <a:r>
              <a:rPr lang="en-GB" sz="2200" b="1" dirty="0" err="1" smtClean="0">
                <a:latin typeface="Courier New" pitchFamily="49" charset="0"/>
              </a:rPr>
              <a:t>mysql_fetch_array</a:t>
            </a:r>
            <a:r>
              <a:rPr lang="en-GB" sz="2200" dirty="0" smtClean="0">
                <a:latin typeface="Courier New" pitchFamily="49" charset="0"/>
              </a:rPr>
              <a:t>($result, MYSQL_ENUM)</a:t>
            </a:r>
            <a:endParaRPr lang="en-GB" b="1" dirty="0" smtClean="0">
              <a:latin typeface="Courier New" pitchFamily="49" charset="0"/>
              <a:sym typeface="Wingdings" pitchFamily="2" charset="2"/>
            </a:endParaRPr>
          </a:p>
          <a:p>
            <a:pPr lvl="1" eaLnBrk="1">
              <a:buFont typeface="StarSymbol" charset="0"/>
              <a:buNone/>
            </a:pPr>
            <a:endParaRPr lang="en-GB" b="1" dirty="0" smtClean="0">
              <a:latin typeface="Courier New" pitchFamily="49" charset="0"/>
            </a:endParaRPr>
          </a:p>
          <a:p>
            <a:pPr eaLnBrk="1"/>
            <a:endParaRPr lang="en-GB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5. Closing the db connection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Use </a:t>
            </a:r>
            <a:r>
              <a:rPr lang="en-GB" b="1" smtClean="0"/>
              <a:t>mysql_close</a:t>
            </a:r>
            <a:r>
              <a:rPr lang="en-GB" smtClean="0"/>
              <a:t>:</a:t>
            </a:r>
          </a:p>
          <a:p>
            <a:pPr eaLnBrk="1">
              <a:buFont typeface="StarSymbol" charset="0"/>
              <a:buNone/>
            </a:pPr>
            <a:r>
              <a:rPr lang="en-GB" b="1" smtClean="0">
                <a:latin typeface="Courier New" pitchFamily="49" charset="0"/>
              </a:rPr>
              <a:t>mysql_close</a:t>
            </a:r>
            <a:r>
              <a:rPr lang="en-GB" smtClean="0">
                <a:latin typeface="Courier New" pitchFamily="49" charset="0"/>
              </a:rPr>
              <a:t>($link);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/>
              <a:t>Where $link represents an opened connection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>
            <a:normAutofit fontScale="90000"/>
          </a:bodyPr>
          <a:lstStyle/>
          <a:p>
            <a:pPr eaLnBrk="1"/>
            <a:r>
              <a:rPr lang="en-GB" smtClean="0"/>
              <a:t>Additional useful functions and techniques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1) Count rows</a:t>
            </a:r>
          </a:p>
          <a:p>
            <a:pPr eaLnBrk="1">
              <a:buFont typeface="StarSymbol" charset="0"/>
              <a:buNone/>
            </a:pPr>
            <a:r>
              <a:rPr lang="en-GB" smtClean="0"/>
              <a:t>2) Count columns</a:t>
            </a:r>
          </a:p>
          <a:p>
            <a:pPr eaLnBrk="1">
              <a:buFont typeface="StarSymbol" charset="0"/>
              <a:buNone/>
            </a:pPr>
            <a:r>
              <a:rPr lang="en-GB" smtClean="0"/>
              <a:t>3) Pass variables between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09120" cy="749764"/>
          </a:xfrm>
        </p:spPr>
        <p:txBody>
          <a:bodyPr lIns="82945" tIns="41473" rIns="82945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The last piece of the puzzle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2869134"/>
          </a:xfrm>
        </p:spPr>
        <p:txBody>
          <a:bodyPr lIns="82945" tIns="41473" rIns="82945" bIns="41473">
            <a:spAutoFit/>
          </a:bodyPr>
          <a:lstStyle/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Two problems: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Store submitted data in the database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Display data taken from the database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 smtClean="0"/>
          </a:p>
          <a:p>
            <a:pP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One solution: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Write a </a:t>
            </a:r>
            <a:r>
              <a:rPr lang="en-GB" dirty="0" err="1" smtClean="0"/>
              <a:t>MySQL</a:t>
            </a:r>
            <a:r>
              <a:rPr lang="en-GB" dirty="0" smtClean="0"/>
              <a:t> query in PHP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1. Count rows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Use </a:t>
            </a:r>
            <a:r>
              <a:rPr lang="en-GB" b="1" smtClean="0"/>
              <a:t>mysql_num_rows</a:t>
            </a:r>
            <a:r>
              <a:rPr lang="en-GB" smtClean="0"/>
              <a:t>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$num = </a:t>
            </a:r>
            <a:r>
              <a:rPr lang="en-GB" b="1" smtClean="0">
                <a:latin typeface="Courier New" pitchFamily="49" charset="0"/>
              </a:rPr>
              <a:t>mysql_num_rows</a:t>
            </a:r>
            <a:r>
              <a:rPr lang="en-GB" smtClean="0">
                <a:latin typeface="Courier New" pitchFamily="49" charset="0"/>
              </a:rPr>
              <a:t>($result);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/>
              <a:t>Where:</a:t>
            </a:r>
          </a:p>
          <a:p>
            <a:pPr eaLnBrk="1">
              <a:buFont typeface="StarSymbol" charset="0"/>
              <a:buNone/>
            </a:pPr>
            <a:r>
              <a:rPr lang="en-GB" smtClean="0"/>
              <a:t>$result is the result of a query.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2. Count columns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Use </a:t>
            </a:r>
            <a:r>
              <a:rPr lang="en-GB" b="1" smtClean="0"/>
              <a:t>mysql_num_fields</a:t>
            </a:r>
            <a:r>
              <a:rPr lang="en-GB" smtClean="0"/>
              <a:t>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$num = </a:t>
            </a:r>
            <a:r>
              <a:rPr lang="en-GB" b="1" smtClean="0">
                <a:latin typeface="Courier New" pitchFamily="49" charset="0"/>
              </a:rPr>
              <a:t>mysql_num_fields</a:t>
            </a:r>
            <a:r>
              <a:rPr lang="en-GB" smtClean="0">
                <a:latin typeface="Courier New" pitchFamily="49" charset="0"/>
              </a:rPr>
              <a:t>($result);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/>
              <a:t>Example: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$result = </a:t>
            </a:r>
            <a:r>
              <a:rPr lang="en-GB" b="1" smtClean="0">
                <a:latin typeface="Courier New" pitchFamily="49" charset="0"/>
              </a:rPr>
              <a:t>mysql_query</a:t>
            </a:r>
            <a:r>
              <a:rPr lang="en-GB" smtClean="0">
                <a:latin typeface="Courier New" pitchFamily="49" charset="0"/>
              </a:rPr>
              <a:t>("SELECT name ,email FROM visitors);</a:t>
            </a:r>
            <a:br>
              <a:rPr lang="en-GB" smtClean="0">
                <a:latin typeface="Courier New" pitchFamily="49" charset="0"/>
              </a:rPr>
            </a:b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echo </a:t>
            </a:r>
            <a:r>
              <a:rPr lang="en-GB" b="1" smtClean="0">
                <a:latin typeface="Courier New" pitchFamily="49" charset="0"/>
              </a:rPr>
              <a:t>mysql_num_fields</a:t>
            </a:r>
            <a:r>
              <a:rPr lang="en-GB" smtClean="0">
                <a:latin typeface="Courier New" pitchFamily="49" charset="0"/>
              </a:rPr>
              <a:t>($result); 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// return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Pass variables between pages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Problem: I have created a page that displays the name and email of all visitors. For each visitor, I would like to add a link to a page that displays all the details of that visitor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Pass variables between pages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Solution:</a:t>
            </a:r>
          </a:p>
          <a:p>
            <a:pPr eaLnBrk="1"/>
            <a:r>
              <a:rPr lang="en-GB" smtClean="0"/>
              <a:t>Create a link to a page: view-visitor.php</a:t>
            </a:r>
          </a:p>
          <a:p>
            <a:pPr eaLnBrk="1"/>
            <a:r>
              <a:rPr lang="en-GB" smtClean="0"/>
              <a:t>And pass it a reference to the visitor to display i.e., the visitorID</a:t>
            </a:r>
          </a:p>
          <a:p>
            <a:pPr eaLnBrk="1"/>
            <a:r>
              <a:rPr lang="en-GB" smtClean="0"/>
              <a:t>In this case we create a "GET" method.  Not by using a form but by actually building it into the URL (see next slide).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3.1 add variables to URL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smtClean="0"/>
              <a:t>List of variables after “?”</a:t>
            </a:r>
          </a:p>
          <a:p>
            <a:pPr eaLnBrk="1"/>
            <a:r>
              <a:rPr lang="en-GB" smtClean="0"/>
              <a:t>Variables separated by “&amp;”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&lt;a href="page?param1=value1&amp;param2=value2&amp;…"&gt;link name&lt;/a&gt;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mtClean="0"/>
              <a:t>Example: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&lt;a href="view-visitor.php?visitorID=1"&gt;view&lt;/a&gt;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3.1 add variables to URL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Solution to our problem:</a:t>
            </a:r>
          </a:p>
          <a:p>
            <a:pPr eaLnBrk="1"/>
            <a:r>
              <a:rPr lang="en-GB" dirty="0" smtClean="0"/>
              <a:t>Variable name: </a:t>
            </a:r>
            <a:r>
              <a:rPr lang="en-GB" dirty="0" err="1" smtClean="0">
                <a:latin typeface="Courier New" pitchFamily="49" charset="0"/>
              </a:rPr>
              <a:t>visitorID</a:t>
            </a:r>
            <a:endParaRPr lang="en-GB" dirty="0" smtClean="0">
              <a:latin typeface="Courier New" pitchFamily="49" charset="0"/>
            </a:endParaRPr>
          </a:p>
          <a:p>
            <a:pPr eaLnBrk="1"/>
            <a:r>
              <a:rPr lang="en-GB" dirty="0" smtClean="0"/>
              <a:t>Value of the variable:  </a:t>
            </a:r>
            <a:r>
              <a:rPr lang="en-GB" dirty="0" smtClean="0">
                <a:latin typeface="Courier New" pitchFamily="49" charset="0"/>
              </a:rPr>
              <a:t>$row[</a:t>
            </a:r>
            <a:r>
              <a:rPr lang="en-GB" dirty="0" err="1" smtClean="0">
                <a:latin typeface="Courier New" pitchFamily="49" charset="0"/>
              </a:rPr>
              <a:t>visitorID</a:t>
            </a:r>
            <a:r>
              <a:rPr lang="en-GB" dirty="0" smtClean="0">
                <a:latin typeface="Courier New" pitchFamily="49" charset="0"/>
              </a:rPr>
              <a:t>]</a:t>
            </a:r>
          </a:p>
          <a:p>
            <a:pPr eaLnBrk="1">
              <a:buFont typeface="StarSymbol" charset="0"/>
              <a:buNone/>
            </a:pPr>
            <a:endParaRPr lang="en-GB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&lt;a </a:t>
            </a:r>
            <a:r>
              <a:rPr lang="en-GB" sz="2500" dirty="0" err="1" smtClean="0">
                <a:latin typeface="Courier New" pitchFamily="49" charset="0"/>
              </a:rPr>
              <a:t>href</a:t>
            </a:r>
            <a:r>
              <a:rPr lang="en-GB" sz="2500" dirty="0" smtClean="0">
                <a:latin typeface="Courier New" pitchFamily="49" charset="0"/>
              </a:rPr>
              <a:t>=\"view-</a:t>
            </a:r>
            <a:r>
              <a:rPr lang="en-GB" sz="2500" dirty="0" err="1" smtClean="0">
                <a:latin typeface="Courier New" pitchFamily="49" charset="0"/>
              </a:rPr>
              <a:t>visitor.php?visitorID</a:t>
            </a:r>
            <a:r>
              <a:rPr lang="en-GB" sz="2500" dirty="0" smtClean="0">
                <a:latin typeface="Courier New" pitchFamily="49" charset="0"/>
              </a:rPr>
              <a:t>=$row[</a:t>
            </a:r>
            <a:r>
              <a:rPr lang="en-GB" sz="2500" dirty="0" err="1" smtClean="0">
                <a:latin typeface="Courier New" pitchFamily="49" charset="0"/>
              </a:rPr>
              <a:t>visitorID</a:t>
            </a:r>
            <a:r>
              <a:rPr lang="en-GB" sz="2500" dirty="0" smtClean="0">
                <a:latin typeface="Courier New" pitchFamily="49" charset="0"/>
              </a:rPr>
              <a:t>]\"&gt;view&lt;/a&gt;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3.2 Use the variable in target page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smtClean="0"/>
              <a:t>Variables passed in the URL are stored in the </a:t>
            </a:r>
            <a:r>
              <a:rPr lang="en-GB" b="1" smtClean="0"/>
              <a:t>$_GET</a:t>
            </a:r>
            <a:r>
              <a:rPr lang="en-GB" smtClean="0"/>
              <a:t> variable.</a:t>
            </a:r>
          </a:p>
          <a:p>
            <a:pPr eaLnBrk="1"/>
            <a:r>
              <a:rPr lang="en-GB" smtClean="0"/>
              <a:t>Same variable we used when handling forms submitted using the GET method.</a:t>
            </a:r>
          </a:p>
          <a:p>
            <a:pPr eaLnBrk="1">
              <a:buFont typeface="StarSymbol" charset="0"/>
              <a:buNone/>
            </a:pPr>
            <a:endParaRPr lang="en-GB" b="1" smtClean="0"/>
          </a:p>
          <a:p>
            <a:pPr eaLnBrk="1">
              <a:buFont typeface="StarSymbol" charset="0"/>
              <a:buNone/>
            </a:pPr>
            <a:r>
              <a:rPr lang="en-GB" smtClean="0"/>
              <a:t>Example: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$visitorID=$_GET['visitorID'];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794964"/>
            <a:ext cx="7809120" cy="749764"/>
          </a:xfrm>
        </p:spPr>
        <p:txBody>
          <a:bodyPr lIns="82945" tIns="41473" rIns="82945"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US" dirty="0" smtClean="0"/>
          </a:p>
        </p:txBody>
      </p:sp>
      <p:sp>
        <p:nvSpPr>
          <p:cNvPr id="28675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Part 2: Adding data to the database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Same process as in part 1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smtClean="0"/>
              <a:t>Connection has to be established</a:t>
            </a:r>
          </a:p>
          <a:p>
            <a:pPr eaLnBrk="1"/>
            <a:r>
              <a:rPr lang="en-GB" smtClean="0"/>
              <a:t>Database must be chosen</a:t>
            </a:r>
          </a:p>
          <a:p>
            <a:pPr eaLnBrk="1"/>
            <a:r>
              <a:rPr lang="en-GB" smtClean="0"/>
              <a:t>Data will probably have been collected from users via form</a:t>
            </a:r>
          </a:p>
          <a:p>
            <a:pPr eaLnBrk="1"/>
            <a:r>
              <a:rPr lang="en-GB" smtClean="0"/>
              <a:t>Simply have to write the right query…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1. Data submitted by user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smtClean="0"/>
              <a:t>Depending on submission method:</a:t>
            </a:r>
          </a:p>
          <a:p>
            <a:pPr lvl="1" eaLnBrk="1"/>
            <a:r>
              <a:rPr lang="en-GB" smtClean="0"/>
              <a:t>Resides in $_GET</a:t>
            </a:r>
          </a:p>
          <a:p>
            <a:pPr lvl="1" eaLnBrk="1"/>
            <a:r>
              <a:rPr lang="en-GB" smtClean="0"/>
              <a:t>Or in $_POST</a:t>
            </a:r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In what follows, we assume the the POST method has been used to submit the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$query = “SELECT * FROM visitors”;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$result = mysql_query($query);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2. Prepare variables for query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if (!empty($_POST['name'])){</a:t>
            </a:r>
          </a:p>
          <a:p>
            <a:pPr eaLnBrk="1">
              <a:buFont typeface="StarSymbol" charset="0"/>
              <a:buNone/>
            </a:pPr>
            <a:r>
              <a:rPr lang="en-GB" b="1" smtClean="0">
                <a:latin typeface="Courier New" pitchFamily="49" charset="0"/>
              </a:rPr>
              <a:t>$name</a:t>
            </a:r>
            <a:r>
              <a:rPr lang="en-GB" smtClean="0">
                <a:latin typeface="Courier New" pitchFamily="49" charset="0"/>
              </a:rPr>
              <a:t> = $_POST['name'];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}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…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if (!empty($_POST['email'])){</a:t>
            </a:r>
          </a:p>
          <a:p>
            <a:pPr eaLnBrk="1">
              <a:buFont typeface="StarSymbol" charset="0"/>
              <a:buNone/>
            </a:pPr>
            <a:r>
              <a:rPr lang="en-GB" b="1" smtClean="0">
                <a:latin typeface="Courier New" pitchFamily="49" charset="0"/>
              </a:rPr>
              <a:t>$email</a:t>
            </a:r>
            <a:r>
              <a:rPr lang="en-GB" smtClean="0">
                <a:latin typeface="Courier New" pitchFamily="49" charset="0"/>
              </a:rPr>
              <a:t> = $_POST['email'];</a:t>
            </a:r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Write query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As in Part 1, use </a:t>
            </a:r>
            <a:r>
              <a:rPr lang="en-GB" b="1" smtClean="0"/>
              <a:t>mysql_query</a:t>
            </a:r>
            <a:r>
              <a:rPr lang="en-GB" smtClean="0"/>
              <a:t>:</a:t>
            </a:r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>
                <a:latin typeface="Courier New" pitchFamily="49" charset="0"/>
              </a:rPr>
              <a:t>$query = "insert into visitors (name, email) values('$name', '$email')";</a:t>
            </a:r>
          </a:p>
          <a:p>
            <a:pPr eaLnBrk="1">
              <a:buFont typeface="StarSymbol" charset="0"/>
              <a:buNone/>
            </a:pPr>
            <a:endParaRPr lang="en-GB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b="1" smtClean="0">
                <a:latin typeface="Courier New" pitchFamily="49" charset="0"/>
              </a:rPr>
              <a:t>mysql_query</a:t>
            </a:r>
            <a:r>
              <a:rPr lang="en-GB" smtClean="0">
                <a:latin typeface="Courier New" pitchFamily="49" charset="0"/>
              </a:rPr>
              <a:t>($query);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3. Write query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>
            <a:normAutofit lnSpcReduction="10000"/>
          </a:bodyPr>
          <a:lstStyle/>
          <a:p>
            <a:pPr eaLnBrk="1">
              <a:buFont typeface="StarSymbol" charset="0"/>
              <a:buNone/>
            </a:pPr>
            <a:r>
              <a:rPr lang="en-GB" sz="2500" dirty="0" smtClean="0"/>
              <a:t>Even better, with error checking:</a:t>
            </a:r>
          </a:p>
          <a:p>
            <a:pPr eaLnBrk="1">
              <a:buFont typeface="StarSymbol" charset="0"/>
              <a:buNone/>
            </a:pPr>
            <a:endParaRPr lang="en-GB" sz="2500" dirty="0" smtClean="0"/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$query = "insert into visitors (name, email) values('$name', '$email')";</a:t>
            </a:r>
          </a:p>
          <a:p>
            <a:pPr eaLnBrk="1">
              <a:buFont typeface="StarSymbol" charset="0"/>
              <a:buNone/>
            </a:pPr>
            <a:endParaRPr lang="en-GB" sz="25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$result = </a:t>
            </a:r>
            <a:r>
              <a:rPr lang="en-GB" sz="2500" b="1" dirty="0" err="1" smtClean="0">
                <a:latin typeface="Courier New" pitchFamily="49" charset="0"/>
              </a:rPr>
              <a:t>mysql_query</a:t>
            </a:r>
            <a:r>
              <a:rPr lang="en-GB" sz="2500" dirty="0" smtClean="0">
                <a:latin typeface="Courier New" pitchFamily="49" charset="0"/>
              </a:rPr>
              <a:t>($query);</a:t>
            </a:r>
          </a:p>
          <a:p>
            <a:pPr eaLnBrk="1">
              <a:buFont typeface="StarSymbol" charset="0"/>
              <a:buNone/>
            </a:pPr>
            <a:endParaRPr lang="en-GB" sz="25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if (!$result) 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  $message = 'Invalid query: ' . 					 </a:t>
            </a:r>
            <a:r>
              <a:rPr lang="en-GB" sz="2200" b="1" dirty="0" err="1" smtClean="0">
                <a:latin typeface="Courier New" pitchFamily="49" charset="0"/>
              </a:rPr>
              <a:t>mysql_error</a:t>
            </a:r>
            <a:r>
              <a:rPr lang="en-GB" sz="2200" dirty="0" smtClean="0">
                <a:latin typeface="Courier New" pitchFamily="49" charset="0"/>
              </a:rPr>
              <a:t>() . "\n";</a:t>
            </a:r>
            <a:br>
              <a:rPr lang="en-GB" sz="2200" dirty="0" smtClean="0">
                <a:latin typeface="Courier New" pitchFamily="49" charset="0"/>
              </a:rPr>
            </a:br>
            <a:r>
              <a:rPr lang="en-GB" sz="2200" dirty="0" smtClean="0">
                <a:latin typeface="Courier New" pitchFamily="49" charset="0"/>
              </a:rPr>
              <a:t> </a:t>
            </a:r>
            <a:r>
              <a:rPr lang="en-GB" sz="2200" b="1" dirty="0" smtClean="0">
                <a:latin typeface="Courier New" pitchFamily="49" charset="0"/>
              </a:rPr>
              <a:t>die</a:t>
            </a:r>
            <a:r>
              <a:rPr lang="en-GB" sz="2200" dirty="0" smtClean="0">
                <a:latin typeface="Courier New" pitchFamily="49" charset="0"/>
              </a:rPr>
              <a:t>($message);</a:t>
            </a:r>
            <a:br>
              <a:rPr lang="en-GB" sz="2200" dirty="0" smtClean="0">
                <a:latin typeface="Courier New" pitchFamily="49" charset="0"/>
              </a:rPr>
            </a:br>
            <a:r>
              <a:rPr lang="en-GB" sz="2200" dirty="0" smtClean="0">
                <a:latin typeface="Courier New" pitchFamily="49" charset="0"/>
              </a:rPr>
              <a:t>}</a:t>
            </a:r>
            <a:endParaRPr lang="en-GB" sz="25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endParaRPr lang="en-GB" sz="25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Yet another query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Problem: I have written a page that lists all the visitors present in the database. Then, for each visitor, I added a link to view its details. Now, I would like to add a link that removes it from the database.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Solution:</a:t>
            </a:r>
          </a:p>
          <a:p>
            <a:pPr eaLnBrk="1"/>
            <a:r>
              <a:rPr lang="en-GB" smtClean="0"/>
              <a:t>Pass a reference to the visitor to remove, to the target page</a:t>
            </a:r>
          </a:p>
          <a:p>
            <a:pPr eaLnBrk="1"/>
            <a:r>
              <a:rPr lang="en-GB" smtClean="0"/>
              <a:t>In the target page, write a query that removes this visitor from the Visitors 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1. Pass variable to target page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dirty="0" smtClean="0"/>
              <a:t>Name of the variable to pass: </a:t>
            </a:r>
            <a:r>
              <a:rPr lang="en-GB" dirty="0" err="1" smtClean="0">
                <a:latin typeface="Courier New" pitchFamily="49" charset="0"/>
              </a:rPr>
              <a:t>removeID</a:t>
            </a:r>
            <a:endParaRPr lang="en-GB" dirty="0" smtClean="0">
              <a:latin typeface="Courier New" pitchFamily="49" charset="0"/>
            </a:endParaRPr>
          </a:p>
          <a:p>
            <a:pPr eaLnBrk="1"/>
            <a:r>
              <a:rPr lang="en-GB" dirty="0" smtClean="0"/>
              <a:t>Value of </a:t>
            </a:r>
            <a:r>
              <a:rPr lang="en-GB" dirty="0" err="1" smtClean="0"/>
              <a:t>removeID</a:t>
            </a:r>
            <a:r>
              <a:rPr lang="en-GB" dirty="0" smtClean="0"/>
              <a:t>: </a:t>
            </a:r>
            <a:r>
              <a:rPr lang="en-GB" dirty="0" smtClean="0">
                <a:latin typeface="Courier New" pitchFamily="49" charset="0"/>
              </a:rPr>
              <a:t>$row[</a:t>
            </a:r>
            <a:r>
              <a:rPr lang="en-GB" dirty="0" err="1" smtClean="0">
                <a:latin typeface="Courier New" pitchFamily="49" charset="0"/>
              </a:rPr>
              <a:t>visitorID</a:t>
            </a:r>
            <a:r>
              <a:rPr lang="en-GB" dirty="0" smtClean="0">
                <a:latin typeface="Courier New" pitchFamily="49" charset="0"/>
              </a:rPr>
              <a:t>]</a:t>
            </a:r>
          </a:p>
          <a:p>
            <a:pPr eaLnBrk="1">
              <a:buFont typeface="StarSymbol" charset="0"/>
              <a:buNone/>
            </a:pPr>
            <a:endParaRPr lang="en-GB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dirty="0" smtClean="0"/>
              <a:t>Link to add to our example page:</a:t>
            </a:r>
          </a:p>
          <a:p>
            <a:pPr eaLnBrk="1">
              <a:buFont typeface="StarSymbol" charset="0"/>
              <a:buNone/>
            </a:pPr>
            <a:r>
              <a:rPr lang="en-GB" sz="1800" dirty="0" smtClean="0">
                <a:latin typeface="Courier New" pitchFamily="49" charset="0"/>
              </a:rPr>
              <a:t>&lt;a </a:t>
            </a:r>
            <a:r>
              <a:rPr lang="en-GB" sz="1800" dirty="0" err="1" smtClean="0">
                <a:latin typeface="Courier New" pitchFamily="49" charset="0"/>
              </a:rPr>
              <a:t>href</a:t>
            </a:r>
            <a:r>
              <a:rPr lang="en-GB" sz="1800" dirty="0" smtClean="0">
                <a:latin typeface="Courier New" pitchFamily="49" charset="0"/>
              </a:rPr>
              <a:t>=\"</a:t>
            </a:r>
            <a:r>
              <a:rPr lang="en-GB" sz="1800" dirty="0" err="1" smtClean="0">
                <a:latin typeface="Courier New" pitchFamily="49" charset="0"/>
              </a:rPr>
              <a:t>index.php?removeID</a:t>
            </a:r>
            <a:r>
              <a:rPr lang="en-GB" sz="1800" dirty="0" smtClean="0">
                <a:latin typeface="Courier New" pitchFamily="49" charset="0"/>
              </a:rPr>
              <a:t>=$row[</a:t>
            </a:r>
            <a:r>
              <a:rPr lang="en-GB" sz="1800" dirty="0" err="1" smtClean="0">
                <a:latin typeface="Courier New" pitchFamily="49" charset="0"/>
              </a:rPr>
              <a:t>visitorID</a:t>
            </a:r>
            <a:r>
              <a:rPr lang="en-GB" sz="1800" dirty="0" smtClean="0">
                <a:latin typeface="Courier New" pitchFamily="49" charset="0"/>
              </a:rPr>
              <a:t>]\"&gt;remove&lt;/a&gt;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>
            <a:normAutofit fontScale="90000"/>
          </a:bodyPr>
          <a:lstStyle/>
          <a:p>
            <a:pPr eaLnBrk="1"/>
            <a:r>
              <a:rPr lang="en-GB" smtClean="0"/>
              <a:t>2. Query to remove visitor in target page (index.php)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/>
            <a:r>
              <a:rPr lang="en-GB" dirty="0" smtClean="0"/>
              <a:t>Test if $</a:t>
            </a:r>
            <a:r>
              <a:rPr lang="en-GB" dirty="0" err="1" smtClean="0"/>
              <a:t>removeID</a:t>
            </a:r>
            <a:r>
              <a:rPr lang="en-GB" dirty="0" smtClean="0"/>
              <a:t> variable is set</a:t>
            </a:r>
          </a:p>
          <a:p>
            <a:pPr eaLnBrk="1"/>
            <a:r>
              <a:rPr lang="en-GB" dirty="0" smtClean="0"/>
              <a:t>Write the </a:t>
            </a:r>
            <a:r>
              <a:rPr lang="en-GB" i="1" dirty="0" smtClean="0"/>
              <a:t>delete</a:t>
            </a:r>
            <a:r>
              <a:rPr lang="en-GB" dirty="0" smtClean="0"/>
              <a:t> query</a:t>
            </a:r>
          </a:p>
          <a:p>
            <a:pPr eaLnBrk="1">
              <a:buFont typeface="StarSymbol" charset="0"/>
              <a:buNone/>
            </a:pPr>
            <a:endParaRPr lang="en-GB" dirty="0" smtClean="0"/>
          </a:p>
          <a:p>
            <a:pPr eaLnBrk="1">
              <a:buFont typeface="StarSymbol" charset="0"/>
              <a:buNone/>
            </a:pPr>
            <a:endParaRPr lang="en-GB" dirty="0" smtClean="0"/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if (</a:t>
            </a:r>
            <a:r>
              <a:rPr lang="en-GB" sz="2200" dirty="0" err="1" smtClean="0">
                <a:latin typeface="Courier New" pitchFamily="49" charset="0"/>
              </a:rPr>
              <a:t>isset</a:t>
            </a:r>
            <a:r>
              <a:rPr lang="en-GB" sz="2200" dirty="0" smtClean="0">
                <a:latin typeface="Courier New" pitchFamily="49" charset="0"/>
              </a:rPr>
              <a:t>($_GET['</a:t>
            </a:r>
            <a:r>
              <a:rPr lang="en-GB" sz="2200" dirty="0" err="1" smtClean="0">
                <a:latin typeface="Courier New" pitchFamily="49" charset="0"/>
              </a:rPr>
              <a:t>removeID</a:t>
            </a:r>
            <a:r>
              <a:rPr lang="en-GB" sz="2200" dirty="0" smtClean="0">
                <a:latin typeface="Courier New" pitchFamily="49" charset="0"/>
              </a:rPr>
              <a:t>'])){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$id = $_GET['</a:t>
            </a:r>
            <a:r>
              <a:rPr lang="en-GB" sz="2200" dirty="0" err="1" smtClean="0">
                <a:latin typeface="Courier New" pitchFamily="49" charset="0"/>
              </a:rPr>
              <a:t>removeID</a:t>
            </a:r>
            <a:r>
              <a:rPr lang="en-GB" sz="2200" dirty="0" smtClean="0">
                <a:latin typeface="Courier New" pitchFamily="49" charset="0"/>
              </a:rPr>
              <a:t>'];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b="1" dirty="0" err="1" smtClean="0">
                <a:latin typeface="Courier New" pitchFamily="49" charset="0"/>
              </a:rPr>
              <a:t>mysql_query</a:t>
            </a:r>
            <a:r>
              <a:rPr lang="en-GB" sz="2200" dirty="0" smtClean="0">
                <a:latin typeface="Courier New" pitchFamily="49" charset="0"/>
              </a:rPr>
              <a:t>("DELETE FROM visitors WHERE </a:t>
            </a:r>
            <a:r>
              <a:rPr lang="en-GB" sz="2200" dirty="0" err="1" smtClean="0">
                <a:latin typeface="Courier New" pitchFamily="49" charset="0"/>
              </a:rPr>
              <a:t>visitorID</a:t>
            </a:r>
            <a:r>
              <a:rPr lang="en-GB" sz="2200" dirty="0" smtClean="0">
                <a:latin typeface="Courier New" pitchFamily="49" charset="0"/>
              </a:rPr>
              <a:t>=$id");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Example used: </a:t>
            </a:r>
            <a:r>
              <a:rPr lang="en-GB" i="1" smtClean="0"/>
              <a:t>Visits</a:t>
            </a:r>
            <a:r>
              <a:rPr lang="en-GB" smtClean="0"/>
              <a:t> database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smtClean="0"/>
              <a:t>Three tables:</a:t>
            </a:r>
          </a:p>
          <a:p>
            <a:pPr eaLnBrk="1"/>
            <a:r>
              <a:rPr lang="en-GB" smtClean="0"/>
              <a:t>One for visitors: </a:t>
            </a:r>
            <a:r>
              <a:rPr lang="en-GB" b="1" smtClean="0"/>
              <a:t>Visitors</a:t>
            </a:r>
            <a:endParaRPr lang="en-GB" smtClean="0"/>
          </a:p>
          <a:p>
            <a:pPr eaLnBrk="1"/>
            <a:r>
              <a:rPr lang="en-GB" smtClean="0"/>
              <a:t>One for places visited: </a:t>
            </a:r>
            <a:r>
              <a:rPr lang="en-GB" b="1" smtClean="0"/>
              <a:t>Organisations</a:t>
            </a:r>
            <a:endParaRPr lang="en-GB" smtClean="0"/>
          </a:p>
          <a:p>
            <a:pPr eaLnBrk="1"/>
            <a:r>
              <a:rPr lang="en-GB" smtClean="0"/>
              <a:t>One to record visits: </a:t>
            </a:r>
            <a:r>
              <a:rPr lang="en-GB" b="1" smtClean="0"/>
              <a:t>Visits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09120" cy="749764"/>
          </a:xfrm>
        </p:spPr>
        <p:txBody>
          <a:bodyPr>
            <a:sp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smtClean="0"/>
              <a:t>Example used: </a:t>
            </a:r>
            <a:r>
              <a:rPr lang="en-GB" i="1" dirty="0" smtClean="0"/>
              <a:t>Visits </a:t>
            </a:r>
            <a:r>
              <a:rPr lang="en-GB" dirty="0" smtClean="0"/>
              <a:t>database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/>
        </p:nvGraphicFramePr>
        <p:xfrm>
          <a:off x="414720" y="3732872"/>
          <a:ext cx="8363520" cy="1244291"/>
        </p:xfrm>
        <a:graphic>
          <a:graphicData uri="http://schemas.openxmlformats.org/drawingml/2006/table">
            <a:tbl>
              <a:tblPr/>
              <a:tblGrid>
                <a:gridCol w="2563200"/>
                <a:gridCol w="2090880"/>
                <a:gridCol w="1483200"/>
                <a:gridCol w="2226240"/>
              </a:tblGrid>
              <a:tr h="453648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OrganisationID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Name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Address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Notes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42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ACME Inc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New York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Very friendly crew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601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Abcde.com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Bathgate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No comment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073" name="Group 25"/>
          <p:cNvGraphicFramePr>
            <a:graphicFrameLocks noGrp="1"/>
          </p:cNvGraphicFramePr>
          <p:nvPr/>
        </p:nvGraphicFramePr>
        <p:xfrm>
          <a:off x="414720" y="5184544"/>
          <a:ext cx="8363520" cy="1415055"/>
        </p:xfrm>
        <a:graphic>
          <a:graphicData uri="http://schemas.openxmlformats.org/drawingml/2006/table">
            <a:tbl>
              <a:tblPr/>
              <a:tblGrid>
                <a:gridCol w="1313280"/>
                <a:gridCol w="1935360"/>
                <a:gridCol w="2888640"/>
                <a:gridCol w="2226240"/>
              </a:tblGrid>
              <a:tr h="391549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VisitID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VisitorID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OrganisationID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Date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106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21/03/01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106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23/07/05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106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05/02/06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0100" name="Group 52"/>
          <p:cNvGraphicFramePr>
            <a:graphicFrameLocks noGrp="1"/>
          </p:cNvGraphicFramePr>
          <p:nvPr>
            <p:ph type="tbl" idx="1"/>
          </p:nvPr>
        </p:nvGraphicFramePr>
        <p:xfrm>
          <a:off x="414720" y="1797309"/>
          <a:ext cx="8363520" cy="1659055"/>
        </p:xfrm>
        <a:graphic>
          <a:graphicData uri="http://schemas.openxmlformats.org/drawingml/2006/table">
            <a:tbl>
              <a:tblPr/>
              <a:tblGrid>
                <a:gridCol w="1571040"/>
                <a:gridCol w="1549440"/>
                <a:gridCol w="3016800"/>
                <a:gridCol w="2226240"/>
              </a:tblGrid>
              <a:tr h="456528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VisitorID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Name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Email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Affiliation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841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1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John Doe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J.d@napier.ac.uk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Napier University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563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2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Jim Doe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Ji.d@napier.ac.uk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Napier University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123"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3</a:t>
                      </a:r>
                    </a:p>
                  </a:txBody>
                  <a:tcPr marL="82944" marR="82944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John Doe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Jo.d@napier.ac.uk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0" marR="0" lvl="0" indent="-10795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E594D"/>
                        </a:buClr>
                        <a:buSzPct val="45000"/>
                        <a:buFont typeface="StarSymbo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Napier University</a:t>
                      </a:r>
                    </a:p>
                  </a:txBody>
                  <a:tcPr marL="82944" marR="82944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endParaRPr lang="en-GB" smtClean="0"/>
          </a:p>
          <a:p>
            <a:pPr eaLnBrk="1">
              <a:buFont typeface="StarSymbol" charset="0"/>
              <a:buNone/>
            </a:pPr>
            <a:r>
              <a:rPr lang="en-GB" smtClean="0"/>
              <a:t>Part 1: Fetching data from a database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Performing queries from PHP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marL="650890" indent="-552968">
              <a:buNone/>
            </a:pPr>
            <a:r>
              <a:rPr lang="en-GB" dirty="0" smtClean="0"/>
              <a:t>1.	Connect to the </a:t>
            </a:r>
            <a:r>
              <a:rPr lang="en-GB" dirty="0" err="1" smtClean="0"/>
              <a:t>MySQL</a:t>
            </a:r>
            <a:r>
              <a:rPr lang="en-GB" dirty="0" smtClean="0"/>
              <a:t> database</a:t>
            </a:r>
          </a:p>
          <a:p>
            <a:pPr marL="650890" indent="-552968">
              <a:buNone/>
            </a:pPr>
            <a:r>
              <a:rPr lang="en-GB" dirty="0" smtClean="0"/>
              <a:t>2.	Select the database to use</a:t>
            </a:r>
          </a:p>
          <a:p>
            <a:pPr marL="650890" indent="-552968">
              <a:buNone/>
            </a:pPr>
            <a:r>
              <a:rPr lang="en-GB" dirty="0" smtClean="0"/>
              <a:t>3.	Perform the desired SQL queries</a:t>
            </a:r>
          </a:p>
          <a:p>
            <a:pPr marL="650890" indent="-552968">
              <a:buNone/>
            </a:pPr>
            <a:r>
              <a:rPr lang="en-GB" dirty="0" smtClean="0"/>
              <a:t>4.	Retrieve data returned from the queries</a:t>
            </a:r>
          </a:p>
          <a:p>
            <a:pPr marL="650890" indent="-552968">
              <a:buNone/>
            </a:pPr>
            <a:r>
              <a:rPr lang="en-GB" dirty="0" smtClean="0"/>
              <a:t>5.	Close the connection to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1. Connecting to the database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>
            <a:normAutofit/>
          </a:bodyPr>
          <a:lstStyle/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dirty="0" smtClean="0"/>
              <a:t>Use </a:t>
            </a:r>
            <a:r>
              <a:rPr lang="en-GB" sz="2500" b="1" dirty="0" err="1" smtClean="0"/>
              <a:t>mysql_connect</a:t>
            </a:r>
            <a:r>
              <a:rPr lang="en-GB" sz="2500" dirty="0" smtClean="0"/>
              <a:t>:</a:t>
            </a:r>
          </a:p>
          <a:p>
            <a:pPr eaLnBrk="1">
              <a:lnSpc>
                <a:spcPct val="83000"/>
              </a:lnSpc>
              <a:buFont typeface="StarSymbol" charset="0"/>
              <a:buNone/>
            </a:pPr>
            <a:endParaRPr lang="en-GB" sz="2500" b="1" dirty="0" smtClean="0">
              <a:latin typeface="Courier New" pitchFamily="49" charset="0"/>
            </a:endParaRPr>
          </a:p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b="1" dirty="0" err="1" smtClean="0">
                <a:latin typeface="Courier New" pitchFamily="49" charset="0"/>
              </a:rPr>
              <a:t>mysql_connect</a:t>
            </a:r>
            <a:r>
              <a:rPr lang="en-GB" sz="2500" dirty="0" smtClean="0">
                <a:latin typeface="Courier New" pitchFamily="49" charset="0"/>
              </a:rPr>
              <a:t>($hostname, $username, $password);</a:t>
            </a:r>
          </a:p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dirty="0" smtClean="0"/>
              <a:t>Where: </a:t>
            </a:r>
          </a:p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$hostname = "mysqlhost3";</a:t>
            </a:r>
          </a:p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$username = your </a:t>
            </a:r>
            <a:r>
              <a:rPr lang="en-GB" sz="2500" dirty="0" err="1" smtClean="0">
                <a:latin typeface="Courier New" pitchFamily="49" charset="0"/>
              </a:rPr>
              <a:t>MySQL</a:t>
            </a:r>
            <a:r>
              <a:rPr lang="en-GB" sz="2500" dirty="0" smtClean="0">
                <a:latin typeface="Courier New" pitchFamily="49" charset="0"/>
              </a:rPr>
              <a:t> </a:t>
            </a:r>
            <a:r>
              <a:rPr lang="en-GB" sz="2500" dirty="0" smtClean="0">
                <a:latin typeface="Courier New" pitchFamily="49" charset="0"/>
              </a:rPr>
              <a:t>username</a:t>
            </a:r>
            <a:endParaRPr lang="en-GB" sz="2500" dirty="0" smtClean="0">
              <a:latin typeface="Courier New" pitchFamily="49" charset="0"/>
            </a:endParaRPr>
          </a:p>
          <a:p>
            <a:pPr eaLnBrk="1">
              <a:lnSpc>
                <a:spcPct val="83000"/>
              </a:lnSpc>
              <a:buFont typeface="StarSymbol" charset="0"/>
              <a:buNone/>
            </a:pPr>
            <a:r>
              <a:rPr lang="en-GB" sz="2500" dirty="0" smtClean="0">
                <a:latin typeface="Courier New" pitchFamily="49" charset="0"/>
              </a:rPr>
              <a:t>$password = your </a:t>
            </a:r>
            <a:r>
              <a:rPr lang="en-GB" sz="2500" dirty="0" err="1" smtClean="0">
                <a:latin typeface="Courier New" pitchFamily="49" charset="0"/>
              </a:rPr>
              <a:t>MySQL</a:t>
            </a:r>
            <a:r>
              <a:rPr lang="en-GB" sz="2500" dirty="0" smtClean="0">
                <a:latin typeface="Courier New" pitchFamily="49" charset="0"/>
              </a:rPr>
              <a:t> password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/>
          <a:lstStyle/>
          <a:p>
            <a:pPr eaLnBrk="1"/>
            <a:r>
              <a:rPr lang="en-GB" smtClean="0"/>
              <a:t>1. Connecting to the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2945" tIns="41473" rIns="82945" bIns="41473"/>
          <a:lstStyle/>
          <a:p>
            <a:pPr eaLnBrk="1">
              <a:buFont typeface="StarSymbol" charset="0"/>
              <a:buNone/>
            </a:pPr>
            <a:r>
              <a:rPr lang="en-GB" dirty="0" smtClean="0"/>
              <a:t>Example, with error handling: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$link = </a:t>
            </a:r>
            <a:r>
              <a:rPr lang="en-GB" sz="2200" b="1" dirty="0" err="1" smtClean="0">
                <a:latin typeface="Courier New" pitchFamily="49" charset="0"/>
              </a:rPr>
              <a:t>mysql_connect</a:t>
            </a:r>
            <a:r>
              <a:rPr lang="en-GB" sz="2200" dirty="0" smtClean="0">
                <a:latin typeface="Courier New" pitchFamily="49" charset="0"/>
              </a:rPr>
              <a:t>('mysqlhost3', 'username', 'password');</a:t>
            </a:r>
          </a:p>
          <a:p>
            <a:pPr eaLnBrk="1">
              <a:buFont typeface="StarSymbol" charset="0"/>
              <a:buNone/>
            </a:pPr>
            <a:endParaRPr lang="en-GB" sz="2200" dirty="0" smtClean="0">
              <a:latin typeface="Courier New" pitchFamily="49" charset="0"/>
            </a:endParaRPr>
          </a:p>
          <a:p>
            <a:pPr eaLnBrk="1">
              <a:buFont typeface="StarSymbol" charset="0"/>
              <a:buNone/>
            </a:pPr>
            <a:r>
              <a:rPr lang="en-GB" sz="2200" b="1" dirty="0" smtClean="0">
                <a:latin typeface="Courier New" pitchFamily="49" charset="0"/>
              </a:rPr>
              <a:t>if</a:t>
            </a:r>
            <a:r>
              <a:rPr lang="en-GB" sz="2200" dirty="0" smtClean="0">
                <a:latin typeface="Courier New" pitchFamily="49" charset="0"/>
              </a:rPr>
              <a:t> (!$link) 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   </a:t>
            </a:r>
            <a:r>
              <a:rPr lang="en-GB" sz="2200" b="1" dirty="0" smtClean="0">
                <a:latin typeface="Courier New" pitchFamily="49" charset="0"/>
              </a:rPr>
              <a:t>die</a:t>
            </a:r>
            <a:r>
              <a:rPr lang="en-GB" sz="2200" dirty="0" smtClean="0">
                <a:latin typeface="Courier New" pitchFamily="49" charset="0"/>
              </a:rPr>
              <a:t>('Could not connect: ' . </a:t>
            </a:r>
            <a:r>
              <a:rPr lang="en-GB" sz="2200" b="1" dirty="0" err="1" smtClean="0">
                <a:latin typeface="Courier New" pitchFamily="49" charset="0"/>
              </a:rPr>
              <a:t>mysql_error</a:t>
            </a:r>
            <a:r>
              <a:rPr lang="en-GB" sz="2200" dirty="0" smtClean="0">
                <a:latin typeface="Courier New" pitchFamily="49" charset="0"/>
              </a:rPr>
              <a:t>());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  <a:p>
            <a:pPr eaLnBrk="1">
              <a:buFont typeface="StarSymbol" charset="0"/>
              <a:buNone/>
            </a:pPr>
            <a:r>
              <a:rPr lang="en-GB" sz="2200" b="1" dirty="0" smtClean="0">
                <a:latin typeface="Courier New" pitchFamily="49" charset="0"/>
              </a:rPr>
              <a:t>else</a:t>
            </a:r>
            <a:r>
              <a:rPr lang="en-GB" sz="2200" dirty="0" smtClean="0">
                <a:latin typeface="Courier New" pitchFamily="49" charset="0"/>
              </a:rPr>
              <a:t>{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   </a:t>
            </a:r>
            <a:r>
              <a:rPr lang="en-GB" sz="2200" b="1" dirty="0" smtClean="0">
                <a:latin typeface="Courier New" pitchFamily="49" charset="0"/>
              </a:rPr>
              <a:t>echo</a:t>
            </a:r>
            <a:r>
              <a:rPr lang="en-GB" sz="2200" dirty="0" smtClean="0">
                <a:latin typeface="Courier New" pitchFamily="49" charset="0"/>
              </a:rPr>
              <a:t> "Connection successful!";</a:t>
            </a:r>
          </a:p>
          <a:p>
            <a:pPr eaLnBrk="1">
              <a:buFont typeface="StarSymbol" charset="0"/>
              <a:buNone/>
            </a:pPr>
            <a:r>
              <a:rPr lang="en-GB" sz="22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n341TapingTemplate</Template>
  <TotalTime>2413</TotalTime>
  <Words>1162</Words>
  <Application>Microsoft PowerPoint</Application>
  <PresentationFormat>On-screen Show (4:3)</PresentationFormat>
  <Paragraphs>277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1_Equity</vt:lpstr>
      <vt:lpstr>Introduction to MySQL</vt:lpstr>
      <vt:lpstr>The last piece of the puzzle</vt:lpstr>
      <vt:lpstr>Example</vt:lpstr>
      <vt:lpstr>Example used: Visits database</vt:lpstr>
      <vt:lpstr>Example used: Visits database</vt:lpstr>
      <vt:lpstr>Slide 6</vt:lpstr>
      <vt:lpstr>Performing queries from PHP</vt:lpstr>
      <vt:lpstr>1. Connecting to the database</vt:lpstr>
      <vt:lpstr>1. Connecting to the database</vt:lpstr>
      <vt:lpstr>2. Select the database to use</vt:lpstr>
      <vt:lpstr>2. Select the database to use</vt:lpstr>
      <vt:lpstr>3. Performing a basic query</vt:lpstr>
      <vt:lpstr>3. Performing a basic query</vt:lpstr>
      <vt:lpstr>4. Retrieving data returned by the query</vt:lpstr>
      <vt:lpstr>4.1 Using mysql_fetch_array</vt:lpstr>
      <vt:lpstr>4.1 Using mysql_fetch_array</vt:lpstr>
      <vt:lpstr>4.2 Using the other fetch functions </vt:lpstr>
      <vt:lpstr>5. Closing the db connection</vt:lpstr>
      <vt:lpstr>Additional useful functions and techniques</vt:lpstr>
      <vt:lpstr>1. Count rows</vt:lpstr>
      <vt:lpstr>2. Count columns</vt:lpstr>
      <vt:lpstr>3. Pass variables between pages</vt:lpstr>
      <vt:lpstr>3. Pass variables between pages</vt:lpstr>
      <vt:lpstr>3.1 add variables to URL</vt:lpstr>
      <vt:lpstr>3.1 add variables to URL</vt:lpstr>
      <vt:lpstr>3.2 Use the variable in target page</vt:lpstr>
      <vt:lpstr>Slide 27</vt:lpstr>
      <vt:lpstr>Same process as in part 1</vt:lpstr>
      <vt:lpstr>1. Data submitted by user</vt:lpstr>
      <vt:lpstr>2. Prepare variables for query</vt:lpstr>
      <vt:lpstr>3. Write query</vt:lpstr>
      <vt:lpstr>3. Write query</vt:lpstr>
      <vt:lpstr>Yet another query example</vt:lpstr>
      <vt:lpstr>Slide 34</vt:lpstr>
      <vt:lpstr>1. Pass variable to target page</vt:lpstr>
      <vt:lpstr>2. Query to remove visitor in target page (index.php)</vt:lpstr>
    </vt:vector>
  </TitlesOfParts>
  <Company>Indiana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Cookies</dc:title>
  <dc:creator>Bob &amp; Anna Molnar</dc:creator>
  <cp:lastModifiedBy>Home</cp:lastModifiedBy>
  <cp:revision>58</cp:revision>
  <cp:lastPrinted>1601-01-01T00:00:00Z</cp:lastPrinted>
  <dcterms:created xsi:type="dcterms:W3CDTF">2005-11-25T22:15:20Z</dcterms:created>
  <dcterms:modified xsi:type="dcterms:W3CDTF">2013-11-19T19:39:48Z</dcterms:modified>
</cp:coreProperties>
</file>