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 id="272"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12/31/2013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12/31/2013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12/31/2013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12/31/2013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Email Investigations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274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An investigation that involves e-mail may be initiated as soon as the offending </a:t>
            </a:r>
            <a:r>
              <a:rPr lang="en-US" sz="2000" dirty="0" smtClean="0"/>
              <a:t>communication is </a:t>
            </a:r>
            <a:r>
              <a:rPr lang="en-US" sz="2000" dirty="0"/>
              <a:t>copied and printed</a:t>
            </a:r>
            <a:r>
              <a:rPr lang="en-US" sz="2000" dirty="0" smtClean="0"/>
              <a:t>. Any email </a:t>
            </a:r>
            <a:r>
              <a:rPr lang="en-US" sz="2000" dirty="0"/>
              <a:t>program can be </a:t>
            </a:r>
            <a:r>
              <a:rPr lang="en-US" sz="2000" dirty="0" smtClean="0"/>
              <a:t>used and </a:t>
            </a:r>
            <a:r>
              <a:rPr lang="en-US" sz="2000" dirty="0"/>
              <a:t>straightforward steps can be supplied in order to copy the </a:t>
            </a:r>
            <a:r>
              <a:rPr lang="en-US" sz="2000" dirty="0" smtClean="0"/>
              <a:t>email </a:t>
            </a:r>
            <a:r>
              <a:rPr lang="en-US" sz="2000" dirty="0"/>
              <a:t>message from the </a:t>
            </a:r>
            <a:r>
              <a:rPr lang="en-US" sz="2000" dirty="0" smtClean="0"/>
              <a:t>Inbox folder </a:t>
            </a:r>
            <a:r>
              <a:rPr lang="en-US" sz="2000" dirty="0"/>
              <a:t>to a disk or other source</a:t>
            </a:r>
            <a:r>
              <a:rPr lang="en-US" sz="2000" dirty="0" smtClean="0"/>
              <a:t>. </a:t>
            </a:r>
          </a:p>
          <a:p>
            <a:pPr lvl="1" algn="just"/>
            <a:endParaRPr lang="en-US" sz="1600" dirty="0"/>
          </a:p>
        </p:txBody>
      </p:sp>
      <p:sp>
        <p:nvSpPr>
          <p:cNvPr id="3" name="Title 2"/>
          <p:cNvSpPr>
            <a:spLocks noGrp="1"/>
          </p:cNvSpPr>
          <p:nvPr>
            <p:ph type="title"/>
          </p:nvPr>
        </p:nvSpPr>
        <p:spPr/>
        <p:txBody>
          <a:bodyPr/>
          <a:lstStyle/>
          <a:p>
            <a:r>
              <a:rPr lang="en-US" dirty="0" smtClean="0"/>
              <a:t>Copying the Email Message</a:t>
            </a:r>
            <a:endParaRPr lang="en-US" dirty="0"/>
          </a:p>
        </p:txBody>
      </p:sp>
    </p:spTree>
    <p:extLst>
      <p:ext uri="{BB962C8B-B14F-4D97-AF65-F5344CB8AC3E}">
        <p14:creationId xmlns:p14="http://schemas.microsoft.com/office/powerpoint/2010/main" val="233482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After the </a:t>
            </a:r>
            <a:r>
              <a:rPr lang="en-US" sz="2000" dirty="0" smtClean="0"/>
              <a:t>email </a:t>
            </a:r>
            <a:r>
              <a:rPr lang="en-US" sz="2000" dirty="0"/>
              <a:t>message has been copied, it is a good idea to print it</a:t>
            </a:r>
            <a:r>
              <a:rPr lang="en-US" sz="2000" dirty="0" smtClean="0"/>
              <a:t>. The </a:t>
            </a:r>
            <a:r>
              <a:rPr lang="en-US" sz="2000" dirty="0"/>
              <a:t>main benefits </a:t>
            </a:r>
            <a:r>
              <a:rPr lang="en-US" sz="2000" dirty="0" smtClean="0"/>
              <a:t>of printing </a:t>
            </a:r>
            <a:r>
              <a:rPr lang="en-US" sz="2000" dirty="0"/>
              <a:t>is that it is a simple process that may be remotely communicated to a user, and it </a:t>
            </a:r>
            <a:r>
              <a:rPr lang="en-US" sz="2000" dirty="0" smtClean="0"/>
              <a:t>produces results </a:t>
            </a:r>
            <a:r>
              <a:rPr lang="en-US" sz="2000" dirty="0"/>
              <a:t>that may be used in a court of law.</a:t>
            </a:r>
            <a:endParaRPr lang="en-US" sz="2000" dirty="0"/>
          </a:p>
        </p:txBody>
      </p:sp>
      <p:sp>
        <p:nvSpPr>
          <p:cNvPr id="3" name="Title 2"/>
          <p:cNvSpPr>
            <a:spLocks noGrp="1"/>
          </p:cNvSpPr>
          <p:nvPr>
            <p:ph type="title"/>
          </p:nvPr>
        </p:nvSpPr>
        <p:spPr/>
        <p:txBody>
          <a:bodyPr/>
          <a:lstStyle/>
          <a:p>
            <a:r>
              <a:rPr lang="en-US" dirty="0" smtClean="0"/>
              <a:t>Printing the Email Message</a:t>
            </a:r>
            <a:endParaRPr lang="en-US" dirty="0"/>
          </a:p>
        </p:txBody>
      </p:sp>
    </p:spTree>
    <p:extLst>
      <p:ext uri="{BB962C8B-B14F-4D97-AF65-F5344CB8AC3E}">
        <p14:creationId xmlns:p14="http://schemas.microsoft.com/office/powerpoint/2010/main" val="374340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t>The e-mail header </a:t>
            </a:r>
            <a:r>
              <a:rPr lang="en-US" sz="2400" dirty="0" smtClean="0"/>
              <a:t>is imperative </a:t>
            </a:r>
            <a:r>
              <a:rPr lang="en-US" sz="2400" dirty="0"/>
              <a:t>because it holds information detailing the e-mail’s origin</a:t>
            </a:r>
            <a:r>
              <a:rPr lang="en-US" sz="2400" dirty="0" smtClean="0"/>
              <a:t>. This </a:t>
            </a:r>
            <a:r>
              <a:rPr lang="en-US" sz="2400" dirty="0"/>
              <a:t>will include </a:t>
            </a:r>
            <a:r>
              <a:rPr lang="en-US" sz="2400" dirty="0" smtClean="0"/>
              <a:t>the source </a:t>
            </a:r>
            <a:r>
              <a:rPr lang="en-US" sz="2400" dirty="0"/>
              <a:t>IP address of where it came from, the method used to send it, and potentially who </a:t>
            </a:r>
            <a:r>
              <a:rPr lang="en-US" sz="2400" dirty="0" smtClean="0"/>
              <a:t>sent it. The </a:t>
            </a:r>
            <a:r>
              <a:rPr lang="en-US" sz="2400" dirty="0"/>
              <a:t>subject body of the e-mail contains the </a:t>
            </a:r>
            <a:r>
              <a:rPr lang="en-US" sz="2400" dirty="0" smtClean="0"/>
              <a:t>message</a:t>
            </a:r>
          </a:p>
          <a:p>
            <a:pPr algn="just"/>
            <a:endParaRPr lang="en-US" sz="2400" dirty="0"/>
          </a:p>
          <a:p>
            <a:pPr algn="just"/>
            <a:r>
              <a:rPr lang="en-US" sz="2400" dirty="0" smtClean="0"/>
              <a:t>Viewing email headers for Gmail etc.</a:t>
            </a:r>
            <a:endParaRPr lang="en-US" sz="2400" dirty="0"/>
          </a:p>
        </p:txBody>
      </p:sp>
      <p:sp>
        <p:nvSpPr>
          <p:cNvPr id="3" name="Title 2"/>
          <p:cNvSpPr>
            <a:spLocks noGrp="1"/>
          </p:cNvSpPr>
          <p:nvPr>
            <p:ph type="title"/>
          </p:nvPr>
        </p:nvSpPr>
        <p:spPr/>
        <p:txBody>
          <a:bodyPr/>
          <a:lstStyle/>
          <a:p>
            <a:r>
              <a:rPr lang="en-US" dirty="0" smtClean="0"/>
              <a:t>Viewing Email Headers</a:t>
            </a:r>
            <a:endParaRPr lang="en-US" dirty="0"/>
          </a:p>
        </p:txBody>
      </p:sp>
    </p:spTree>
    <p:extLst>
      <p:ext uri="{BB962C8B-B14F-4D97-AF65-F5344CB8AC3E}">
        <p14:creationId xmlns:p14="http://schemas.microsoft.com/office/powerpoint/2010/main" val="64182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sz="2000" b="1" dirty="0"/>
              <a:t>Return Path:</a:t>
            </a:r>
            <a:r>
              <a:rPr lang="en-US" sz="2000" dirty="0"/>
              <a:t> The email address which should be used for bounces. The </a:t>
            </a:r>
            <a:r>
              <a:rPr lang="en-US" sz="2000" dirty="0" smtClean="0"/>
              <a:t>mail server </a:t>
            </a:r>
            <a:r>
              <a:rPr lang="en-US" sz="2000" dirty="0"/>
              <a:t>will send a message to the specified email address if the message cannot be </a:t>
            </a:r>
            <a:r>
              <a:rPr lang="en-US" sz="2000" dirty="0" smtClean="0"/>
              <a:t>delivered.</a:t>
            </a:r>
          </a:p>
          <a:p>
            <a:pPr marL="109728" indent="0" algn="just">
              <a:buNone/>
            </a:pPr>
            <a:endParaRPr lang="en-US" sz="2000" dirty="0"/>
          </a:p>
          <a:p>
            <a:pPr algn="just"/>
            <a:r>
              <a:rPr lang="en-US" sz="2000" b="1" dirty="0"/>
              <a:t>Delivery-date:</a:t>
            </a:r>
            <a:r>
              <a:rPr lang="en-US" sz="2000" dirty="0"/>
              <a:t> The data the message was </a:t>
            </a:r>
            <a:r>
              <a:rPr lang="en-US" sz="2000" dirty="0" smtClean="0"/>
              <a:t>delivered</a:t>
            </a:r>
          </a:p>
          <a:p>
            <a:pPr marL="109728" indent="0" algn="just">
              <a:buNone/>
            </a:pPr>
            <a:endParaRPr lang="en-US" sz="2000" dirty="0"/>
          </a:p>
          <a:p>
            <a:pPr algn="just"/>
            <a:r>
              <a:rPr lang="en-US" sz="2000" b="1" dirty="0"/>
              <a:t>Date:</a:t>
            </a:r>
            <a:r>
              <a:rPr lang="en-US" sz="2000" dirty="0"/>
              <a:t> The date the message was </a:t>
            </a:r>
            <a:r>
              <a:rPr lang="en-US" sz="2000" dirty="0" smtClean="0"/>
              <a:t>sent</a:t>
            </a:r>
          </a:p>
          <a:p>
            <a:pPr marL="109728" indent="0" algn="just">
              <a:buNone/>
            </a:pPr>
            <a:endParaRPr lang="en-US" sz="2000" dirty="0"/>
          </a:p>
          <a:p>
            <a:pPr algn="just"/>
            <a:r>
              <a:rPr lang="en-US" sz="2000" b="1" dirty="0"/>
              <a:t>Message-ID:</a:t>
            </a:r>
            <a:r>
              <a:rPr lang="en-US" sz="2000" dirty="0"/>
              <a:t> The ID of the </a:t>
            </a:r>
            <a:r>
              <a:rPr lang="en-US" sz="2000" dirty="0" smtClean="0"/>
              <a:t>message</a:t>
            </a:r>
          </a:p>
          <a:p>
            <a:pPr marL="109728" indent="0" algn="just">
              <a:buNone/>
            </a:pPr>
            <a:endParaRPr lang="en-US" sz="2000" dirty="0"/>
          </a:p>
          <a:p>
            <a:pPr algn="just"/>
            <a:r>
              <a:rPr lang="en-US" sz="2000" b="1" dirty="0"/>
              <a:t>X-Mailer:</a:t>
            </a:r>
            <a:r>
              <a:rPr lang="en-US" sz="2000" dirty="0"/>
              <a:t> The mail client (mail program) used to send the </a:t>
            </a:r>
            <a:r>
              <a:rPr lang="en-US" sz="2000" dirty="0" smtClean="0"/>
              <a:t>message</a:t>
            </a:r>
          </a:p>
          <a:p>
            <a:pPr marL="109728" indent="0" algn="just">
              <a:buNone/>
            </a:pPr>
            <a:endParaRPr lang="en-US" sz="2000" dirty="0"/>
          </a:p>
          <a:p>
            <a:pPr algn="just"/>
            <a:r>
              <a:rPr lang="en-US" sz="2000" b="1" dirty="0"/>
              <a:t>From:</a:t>
            </a:r>
            <a:r>
              <a:rPr lang="en-US" sz="2000" dirty="0"/>
              <a:t> The message sender </a:t>
            </a:r>
            <a:endParaRPr lang="en-US" sz="2000" dirty="0" smtClean="0"/>
          </a:p>
          <a:p>
            <a:pPr marL="109728" indent="0" algn="just">
              <a:buNone/>
            </a:pPr>
            <a:endParaRPr lang="en-US" sz="2000" dirty="0"/>
          </a:p>
          <a:p>
            <a:pPr algn="just"/>
            <a:r>
              <a:rPr lang="en-US" sz="2000" b="1" dirty="0"/>
              <a:t>To:</a:t>
            </a:r>
            <a:r>
              <a:rPr lang="en-US" sz="2000" dirty="0"/>
              <a:t> The message </a:t>
            </a:r>
            <a:r>
              <a:rPr lang="en-US" sz="2000" dirty="0" smtClean="0"/>
              <a:t>recipient</a:t>
            </a:r>
          </a:p>
          <a:p>
            <a:pPr marL="109728" indent="0" algn="just">
              <a:buNone/>
            </a:pPr>
            <a:endParaRPr lang="en-US" sz="2000" dirty="0"/>
          </a:p>
          <a:p>
            <a:pPr algn="just"/>
            <a:r>
              <a:rPr lang="en-US" sz="2000" b="1" dirty="0"/>
              <a:t>Subject:</a:t>
            </a:r>
            <a:r>
              <a:rPr lang="en-US" sz="2000" dirty="0"/>
              <a:t> The message subject</a:t>
            </a:r>
          </a:p>
          <a:p>
            <a:pPr algn="just"/>
            <a:endParaRPr lang="en-US" sz="1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9897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Permitted senders</a:t>
            </a:r>
          </a:p>
          <a:p>
            <a:r>
              <a:rPr lang="en-US" dirty="0" smtClean="0"/>
              <a:t>Return path should match the Sender</a:t>
            </a:r>
          </a:p>
          <a:p>
            <a:endParaRPr lang="en-US" dirty="0"/>
          </a:p>
          <a:p>
            <a:r>
              <a:rPr lang="en-US" dirty="0" smtClean="0"/>
              <a:t>SPF (Sender Policy Framework):</a:t>
            </a:r>
          </a:p>
          <a:p>
            <a:pPr lvl="1"/>
            <a:r>
              <a:rPr lang="en-US" dirty="0" smtClean="0"/>
              <a:t>It is an email validation system designed to prevent email spam by detecting email spoofing, a common vulnerability, by verifying sender IP address. SPF specifies which hosts are allowed to send mail from a given domain or geographic location by creating a specific SPF record. </a:t>
            </a:r>
          </a:p>
          <a:p>
            <a:pPr lvl="1"/>
            <a:endParaRPr lang="en-US" dirty="0"/>
          </a:p>
          <a:p>
            <a:pPr lvl="1"/>
            <a:r>
              <a:rPr lang="en-US" dirty="0" smtClean="0"/>
              <a:t>Look for the originating IP</a:t>
            </a:r>
            <a:endParaRPr lang="en-US" dirty="0"/>
          </a:p>
        </p:txBody>
      </p:sp>
      <p:sp>
        <p:nvSpPr>
          <p:cNvPr id="3" name="Title 2"/>
          <p:cNvSpPr>
            <a:spLocks noGrp="1"/>
          </p:cNvSpPr>
          <p:nvPr>
            <p:ph type="title"/>
          </p:nvPr>
        </p:nvSpPr>
        <p:spPr/>
        <p:txBody>
          <a:bodyPr/>
          <a:lstStyle/>
          <a:p>
            <a:r>
              <a:rPr lang="en-US" dirty="0" smtClean="0"/>
              <a:t>Examining the Email Headers</a:t>
            </a:r>
            <a:endParaRPr lang="en-US" dirty="0"/>
          </a:p>
        </p:txBody>
      </p:sp>
    </p:spTree>
    <p:extLst>
      <p:ext uri="{BB962C8B-B14F-4D97-AF65-F5344CB8AC3E}">
        <p14:creationId xmlns:p14="http://schemas.microsoft.com/office/powerpoint/2010/main" val="48272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the email address of sender on social networking sites/forums/blogs</a:t>
            </a:r>
          </a:p>
          <a:p>
            <a:pPr marL="109728" indent="0">
              <a:buNone/>
            </a:pPr>
            <a:endParaRPr lang="en-US" dirty="0" smtClean="0"/>
          </a:p>
          <a:p>
            <a:r>
              <a:rPr lang="en-US" dirty="0" smtClean="0"/>
              <a:t>Check other forums and see if that email is registered anywhere</a:t>
            </a:r>
          </a:p>
          <a:p>
            <a:pPr marL="109728" indent="0">
              <a:buNone/>
            </a:pPr>
            <a:endParaRPr lang="en-US" dirty="0" smtClean="0"/>
          </a:p>
          <a:p>
            <a:r>
              <a:rPr lang="en-US" dirty="0" smtClean="0"/>
              <a:t>Try to figure out the location of the sender by using social engineering techniques</a:t>
            </a:r>
          </a:p>
          <a:p>
            <a:endParaRPr lang="en-US" dirty="0"/>
          </a:p>
          <a:p>
            <a:r>
              <a:rPr lang="en-US" dirty="0" smtClean="0"/>
              <a:t>E.g. </a:t>
            </a:r>
            <a:r>
              <a:rPr lang="en-US" dirty="0" err="1" smtClean="0"/>
              <a:t>pipl</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9228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Microsoft Outlook Mail is in effect a personal information manager (PIM), containing </a:t>
            </a:r>
            <a:r>
              <a:rPr lang="en-US" sz="2000" dirty="0" smtClean="0"/>
              <a:t>information related </a:t>
            </a:r>
            <a:r>
              <a:rPr lang="en-US" sz="2000" dirty="0"/>
              <a:t>to e-mail, contacts, and calendaring</a:t>
            </a:r>
            <a:r>
              <a:rPr lang="en-US" sz="2000" dirty="0" smtClean="0"/>
              <a:t>. The </a:t>
            </a:r>
            <a:r>
              <a:rPr lang="en-US" sz="2000" dirty="0"/>
              <a:t>e-mail database is generally saved in </a:t>
            </a:r>
            <a:r>
              <a:rPr lang="en-US" sz="2000" dirty="0" smtClean="0"/>
              <a:t>the “\</a:t>
            </a:r>
            <a:r>
              <a:rPr lang="en-US" sz="2000" dirty="0"/>
              <a:t>user account\Local Settings\Application Data\Microsoft\Outlook” </a:t>
            </a:r>
            <a:r>
              <a:rPr lang="en-US" sz="2000" dirty="0" smtClean="0"/>
              <a:t>directory</a:t>
            </a:r>
          </a:p>
          <a:p>
            <a:pPr algn="just"/>
            <a:endParaRPr lang="en-US" sz="2000" dirty="0"/>
          </a:p>
          <a:p>
            <a:pPr algn="just"/>
            <a:endParaRPr lang="en-US" sz="2000" dirty="0"/>
          </a:p>
        </p:txBody>
      </p:sp>
      <p:sp>
        <p:nvSpPr>
          <p:cNvPr id="3" name="Title 2"/>
          <p:cNvSpPr>
            <a:spLocks noGrp="1"/>
          </p:cNvSpPr>
          <p:nvPr>
            <p:ph type="title"/>
          </p:nvPr>
        </p:nvSpPr>
        <p:spPr/>
        <p:txBody>
          <a:bodyPr/>
          <a:lstStyle/>
          <a:p>
            <a:r>
              <a:rPr lang="en-US" dirty="0" smtClean="0"/>
              <a:t>MS Outlook</a:t>
            </a:r>
            <a:endParaRPr lang="en-US" dirty="0"/>
          </a:p>
        </p:txBody>
      </p:sp>
    </p:spTree>
    <p:extLst>
      <p:ext uri="{BB962C8B-B14F-4D97-AF65-F5344CB8AC3E}">
        <p14:creationId xmlns:p14="http://schemas.microsoft.com/office/powerpoint/2010/main" val="274190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0912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Organizations offer email as a service to their employees, and employees typically connect to a corporate mail server via a client such as </a:t>
            </a:r>
            <a:r>
              <a:rPr lang="en-US" sz="2000" dirty="0" err="1" smtClean="0"/>
              <a:t>Microsof</a:t>
            </a:r>
            <a:r>
              <a:rPr lang="en-US" sz="2000" dirty="0" smtClean="0"/>
              <a:t> Outlook</a:t>
            </a:r>
          </a:p>
          <a:p>
            <a:pPr marL="109728" indent="0" algn="just">
              <a:buNone/>
            </a:pPr>
            <a:endParaRPr lang="en-US" sz="2000" dirty="0" smtClean="0"/>
          </a:p>
          <a:p>
            <a:pPr algn="just"/>
            <a:r>
              <a:rPr lang="en-US" sz="2000" dirty="0" smtClean="0"/>
              <a:t>Risks are associated with corporate mail, and far greater risks are associated with Web mail</a:t>
            </a:r>
          </a:p>
          <a:p>
            <a:pPr marL="109728" indent="0" algn="just">
              <a:buNone/>
            </a:pPr>
            <a:endParaRPr lang="en-US" sz="2000" dirty="0" smtClean="0"/>
          </a:p>
          <a:p>
            <a:pPr algn="just"/>
            <a:r>
              <a:rPr lang="en-US" sz="2000" dirty="0" smtClean="0"/>
              <a:t>In corporate environments, a user who intends to sneak data out of the company can attach a  file to the outgoing message and send the file anywhere. Such activities can be tracked via the corporate mail server.</a:t>
            </a:r>
            <a:endParaRPr lang="en-US" sz="2000"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22850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smtClean="0"/>
              <a:t>Typically when an employee is being investigated, all of her past emails will be investigated to determine any wrongdoing or to build a case against her</a:t>
            </a:r>
          </a:p>
          <a:p>
            <a:pPr marL="109728" indent="0" algn="just">
              <a:buNone/>
            </a:pPr>
            <a:endParaRPr lang="en-US" sz="2000" dirty="0" smtClean="0"/>
          </a:p>
          <a:p>
            <a:pPr algn="just"/>
            <a:r>
              <a:rPr lang="en-US" sz="2000" dirty="0" smtClean="0"/>
              <a:t>The difficulty arises when users begin to access Web mail servers such as Yahoo or Gmail, these sites allow users to connect from within an organization, and attach the same file and send mail to anyone but without leaving any sort of record of what they have done.</a:t>
            </a:r>
          </a:p>
          <a:p>
            <a:pPr algn="just"/>
            <a:endParaRPr lang="en-US" sz="2000" dirty="0"/>
          </a:p>
          <a:p>
            <a:pPr algn="just"/>
            <a:r>
              <a:rPr lang="en-US" sz="2000" dirty="0" smtClean="0"/>
              <a:t>Email transactions are generally not analyzed in real time, they are being used as a part of forensic investigations. Once an employee is suspected of wrongdoing, any email messages he or she has sent are questioned. </a:t>
            </a:r>
            <a:endParaRPr lang="en-US" sz="2000" dirty="0"/>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32361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An email client message is composed of two parts:</a:t>
            </a:r>
          </a:p>
          <a:p>
            <a:pPr marL="109728" indent="0">
              <a:buNone/>
            </a:pPr>
            <a:endParaRPr lang="en-US" sz="2000" dirty="0" smtClean="0"/>
          </a:p>
          <a:p>
            <a:pPr lvl="1"/>
            <a:r>
              <a:rPr lang="en-US" sz="2000" b="1" u="sng" dirty="0" smtClean="0"/>
              <a:t>Header</a:t>
            </a:r>
            <a:r>
              <a:rPr lang="en-US" sz="2000" dirty="0" smtClean="0"/>
              <a:t>: This contains information about the email’s origins, such as the address it came from, how it reached it’s destination, and who sent it.</a:t>
            </a:r>
          </a:p>
          <a:p>
            <a:pPr lvl="1"/>
            <a:endParaRPr lang="en-US" sz="2000" dirty="0"/>
          </a:p>
          <a:p>
            <a:pPr lvl="1"/>
            <a:r>
              <a:rPr lang="en-US" sz="2000" b="1" u="sng" dirty="0" smtClean="0"/>
              <a:t>Body</a:t>
            </a:r>
            <a:r>
              <a:rPr lang="en-US" sz="2000" dirty="0" smtClean="0"/>
              <a:t>: Which contains the email message and/or file attachments</a:t>
            </a:r>
          </a:p>
          <a:p>
            <a:pPr lvl="1"/>
            <a:endParaRPr lang="en-US" sz="2000" dirty="0"/>
          </a:p>
          <a:p>
            <a:r>
              <a:rPr lang="en-US" sz="2000" dirty="0" smtClean="0"/>
              <a:t>The client connects to an email server to send and receive messages, software such as Outlook serve as email clients.</a:t>
            </a:r>
          </a:p>
          <a:p>
            <a:pPr lvl="1"/>
            <a:endParaRPr lang="en-US" sz="2000" dirty="0"/>
          </a:p>
        </p:txBody>
      </p:sp>
      <p:sp>
        <p:nvSpPr>
          <p:cNvPr id="3" name="Title 2"/>
          <p:cNvSpPr>
            <a:spLocks noGrp="1"/>
          </p:cNvSpPr>
          <p:nvPr>
            <p:ph type="title"/>
          </p:nvPr>
        </p:nvSpPr>
        <p:spPr/>
        <p:txBody>
          <a:bodyPr/>
          <a:lstStyle/>
          <a:p>
            <a:r>
              <a:rPr lang="en-US" dirty="0" smtClean="0"/>
              <a:t>Email Clients and Servers</a:t>
            </a:r>
            <a:endParaRPr lang="en-US" dirty="0"/>
          </a:p>
        </p:txBody>
      </p:sp>
    </p:spTree>
    <p:extLst>
      <p:ext uri="{BB962C8B-B14F-4D97-AF65-F5344CB8AC3E}">
        <p14:creationId xmlns:p14="http://schemas.microsoft.com/office/powerpoint/2010/main" val="8689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smtClean="0"/>
              <a:t>Most organizations have a dedicated machine to handle e-mails known as mail server and users get authenticated to that server.</a:t>
            </a:r>
          </a:p>
          <a:p>
            <a:endParaRPr lang="en-US" sz="2000" dirty="0"/>
          </a:p>
          <a:p>
            <a:r>
              <a:rPr lang="en-US" sz="2000" dirty="0" smtClean="0"/>
              <a:t>When users send email, they compose message on their own computers and then send them to the mail server. At this point their computers are finished with the job, but the mail server still has to deliver the message.</a:t>
            </a:r>
          </a:p>
          <a:p>
            <a:endParaRPr lang="en-US" sz="2000" dirty="0"/>
          </a:p>
          <a:p>
            <a:r>
              <a:rPr lang="en-US" sz="2000" dirty="0" smtClean="0"/>
              <a:t>It does that by finding the recipient’s mail server and delivers the message. It then sits on the second mail server until the recipients come along to read his email.</a:t>
            </a:r>
          </a:p>
          <a:p>
            <a:endParaRPr lang="en-US" sz="2000" dirty="0"/>
          </a:p>
          <a:p>
            <a:r>
              <a:rPr lang="en-US" sz="2000" dirty="0" smtClean="0"/>
              <a:t>When he retrieves it from his own computer, this may or may not delete from the mail server.</a:t>
            </a:r>
            <a:endParaRPr lang="en-US" dirty="0"/>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139132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Email crimes are not new, in reality as the internet has enabled many old crimes to be reborn.</a:t>
            </a:r>
          </a:p>
          <a:p>
            <a:pPr algn="just"/>
            <a:endParaRPr lang="en-US" sz="2000" dirty="0"/>
          </a:p>
          <a:p>
            <a:pPr algn="just"/>
            <a:r>
              <a:rPr lang="en-US" sz="2000" dirty="0" smtClean="0"/>
              <a:t>Many moral violations have become far more widespread and simpler due to the ease and reach of emails.</a:t>
            </a:r>
          </a:p>
          <a:p>
            <a:pPr algn="just"/>
            <a:endParaRPr lang="en-US" sz="2000" dirty="0"/>
          </a:p>
          <a:p>
            <a:pPr algn="just"/>
            <a:r>
              <a:rPr lang="en-US" sz="2000" dirty="0" smtClean="0"/>
              <a:t>Many traditional crimes such as threats and harassment, blackmail, fraud and other criminal acts have not changed in essence, but the ease of email has made them more prevalent.</a:t>
            </a:r>
          </a:p>
          <a:p>
            <a:pPr algn="just"/>
            <a:endParaRPr lang="en-US" sz="2000" dirty="0"/>
          </a:p>
          <a:p>
            <a:pPr algn="just"/>
            <a:endParaRPr lang="en-US" sz="2000" dirty="0"/>
          </a:p>
        </p:txBody>
      </p:sp>
      <p:sp>
        <p:nvSpPr>
          <p:cNvPr id="3" name="Title 2"/>
          <p:cNvSpPr>
            <a:spLocks noGrp="1"/>
          </p:cNvSpPr>
          <p:nvPr>
            <p:ph type="title"/>
          </p:nvPr>
        </p:nvSpPr>
        <p:spPr/>
        <p:txBody>
          <a:bodyPr/>
          <a:lstStyle/>
          <a:p>
            <a:r>
              <a:rPr lang="en-US" dirty="0" smtClean="0"/>
              <a:t>Email Crimes and Violations</a:t>
            </a:r>
            <a:endParaRPr lang="en-US" dirty="0"/>
          </a:p>
        </p:txBody>
      </p:sp>
    </p:spTree>
    <p:extLst>
      <p:ext uri="{BB962C8B-B14F-4D97-AF65-F5344CB8AC3E}">
        <p14:creationId xmlns:p14="http://schemas.microsoft.com/office/powerpoint/2010/main" val="181837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smtClean="0"/>
              <a:t>Spamming</a:t>
            </a:r>
          </a:p>
          <a:p>
            <a:pPr marL="109728" indent="0">
              <a:buNone/>
            </a:pPr>
            <a:endParaRPr lang="en-US" sz="2000" dirty="0" smtClean="0"/>
          </a:p>
          <a:p>
            <a:r>
              <a:rPr lang="en-US" sz="2000" dirty="0" smtClean="0"/>
              <a:t>Mail Bombing</a:t>
            </a:r>
          </a:p>
          <a:p>
            <a:pPr lvl="1" algn="just"/>
            <a:r>
              <a:rPr lang="en-US" sz="1800" dirty="0" smtClean="0"/>
              <a:t>Intentional sending of multiple copies of an email to a recipient. Achieved by wither filling the user’s inbox so that he or she cannot access anymore email or flooding the server connections.</a:t>
            </a:r>
          </a:p>
          <a:p>
            <a:pPr marL="393192" lvl="1" indent="0" algn="just">
              <a:buNone/>
            </a:pPr>
            <a:endParaRPr lang="en-US" sz="1800" dirty="0" smtClean="0"/>
          </a:p>
          <a:p>
            <a:r>
              <a:rPr lang="en-US" sz="2000" dirty="0" smtClean="0"/>
              <a:t>Chat rooms/</a:t>
            </a:r>
            <a:r>
              <a:rPr lang="en-US" sz="2000" dirty="0" err="1" smtClean="0"/>
              <a:t>Harrasment</a:t>
            </a:r>
            <a:r>
              <a:rPr lang="en-US" sz="2000" dirty="0" smtClean="0"/>
              <a:t>/Abuse</a:t>
            </a:r>
          </a:p>
          <a:p>
            <a:r>
              <a:rPr lang="en-US" sz="2000" dirty="0" smtClean="0"/>
              <a:t>Identity Fraud</a:t>
            </a:r>
          </a:p>
          <a:p>
            <a:pPr marL="109728" indent="0">
              <a:buNone/>
            </a:pPr>
            <a:endParaRPr lang="en-US" sz="2000" dirty="0" smtClean="0"/>
          </a:p>
          <a:p>
            <a:r>
              <a:rPr lang="en-US" sz="2000" dirty="0" smtClean="0"/>
              <a:t>Chain Letter</a:t>
            </a:r>
          </a:p>
          <a:p>
            <a:pPr lvl="1"/>
            <a:r>
              <a:rPr lang="en-US" sz="1600" dirty="0" smtClean="0"/>
              <a:t>An email sent from one user to another user, instructing the recipient to circulate further copies of email and usually to multiple recipients.</a:t>
            </a:r>
          </a:p>
          <a:p>
            <a:pPr marL="393192" lvl="1" indent="0">
              <a:buNone/>
            </a:pPr>
            <a:endParaRPr lang="en-US" sz="1600" dirty="0" smtClean="0"/>
          </a:p>
          <a:p>
            <a:r>
              <a:rPr lang="en-US" sz="2000" dirty="0" smtClean="0"/>
              <a:t>Sending Fake Emails</a:t>
            </a:r>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204118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To investigate email crimes and investigations, you must follow several steps:</a:t>
            </a:r>
          </a:p>
          <a:p>
            <a:pPr marL="109728" indent="0" algn="just">
              <a:buNone/>
            </a:pPr>
            <a:endParaRPr lang="en-US" sz="2000" dirty="0" smtClean="0"/>
          </a:p>
          <a:p>
            <a:pPr lvl="1" algn="just"/>
            <a:r>
              <a:rPr lang="en-US" sz="2000" dirty="0" smtClean="0"/>
              <a:t>Examine the Email message</a:t>
            </a:r>
          </a:p>
          <a:p>
            <a:pPr lvl="1" algn="just"/>
            <a:r>
              <a:rPr lang="en-US" sz="2000" dirty="0" smtClean="0"/>
              <a:t>Copying the Email message</a:t>
            </a:r>
          </a:p>
          <a:p>
            <a:pPr lvl="1" algn="just"/>
            <a:r>
              <a:rPr lang="en-US" sz="2000" dirty="0" smtClean="0"/>
              <a:t>Printing the Email message</a:t>
            </a:r>
          </a:p>
          <a:p>
            <a:pPr lvl="1" algn="just"/>
            <a:r>
              <a:rPr lang="en-US" sz="2000" dirty="0" smtClean="0"/>
              <a:t>Viewing the Email headers</a:t>
            </a:r>
          </a:p>
          <a:p>
            <a:pPr lvl="1" algn="just"/>
            <a:r>
              <a:rPr lang="en-US" sz="2000" dirty="0" smtClean="0"/>
              <a:t>Examining the Email headers</a:t>
            </a:r>
          </a:p>
          <a:p>
            <a:pPr lvl="1" algn="just"/>
            <a:r>
              <a:rPr lang="en-US" sz="2000" dirty="0" smtClean="0"/>
              <a:t>Examining any attachments</a:t>
            </a:r>
          </a:p>
          <a:p>
            <a:pPr lvl="1" algn="just"/>
            <a:r>
              <a:rPr lang="en-US" sz="2000" dirty="0" smtClean="0"/>
              <a:t>Tracing the email</a:t>
            </a:r>
            <a:endParaRPr lang="en-US" sz="2000" dirty="0"/>
          </a:p>
        </p:txBody>
      </p:sp>
      <p:sp>
        <p:nvSpPr>
          <p:cNvPr id="3" name="Title 2"/>
          <p:cNvSpPr>
            <a:spLocks noGrp="1"/>
          </p:cNvSpPr>
          <p:nvPr>
            <p:ph type="title"/>
          </p:nvPr>
        </p:nvSpPr>
        <p:spPr/>
        <p:txBody>
          <a:bodyPr>
            <a:normAutofit fontScale="90000"/>
          </a:bodyPr>
          <a:lstStyle/>
          <a:p>
            <a:r>
              <a:rPr lang="en-US" dirty="0" smtClean="0"/>
              <a:t>Investing Email Crimes/Violations</a:t>
            </a:r>
            <a:endParaRPr lang="en-US" dirty="0"/>
          </a:p>
        </p:txBody>
      </p:sp>
    </p:spTree>
    <p:extLst>
      <p:ext uri="{BB962C8B-B14F-4D97-AF65-F5344CB8AC3E}">
        <p14:creationId xmlns:p14="http://schemas.microsoft.com/office/powerpoint/2010/main" val="284884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000" dirty="0"/>
              <a:t>When it has been established that a crime has been committed using e-mail, it is necessary </a:t>
            </a:r>
            <a:r>
              <a:rPr lang="en-US" sz="2000" dirty="0" smtClean="0"/>
              <a:t>to capture </a:t>
            </a:r>
            <a:r>
              <a:rPr lang="en-US" sz="2000" dirty="0"/>
              <a:t>and maintain the evidence that is required to prove the offense in a court of </a:t>
            </a:r>
            <a:r>
              <a:rPr lang="en-US" sz="2000" dirty="0" smtClean="0"/>
              <a:t>law</a:t>
            </a:r>
            <a:endParaRPr lang="en-US" sz="2000" dirty="0"/>
          </a:p>
          <a:p>
            <a:pPr marL="109728" indent="0" algn="just">
              <a:buNone/>
            </a:pPr>
            <a:endParaRPr lang="en-US" sz="2000" dirty="0"/>
          </a:p>
          <a:p>
            <a:pPr algn="just"/>
            <a:r>
              <a:rPr lang="en-US" sz="2000" dirty="0"/>
              <a:t>Evidence may be obtained through an analysis of the victim’s computer</a:t>
            </a:r>
            <a:r>
              <a:rPr lang="en-US" sz="2000" dirty="0" smtClean="0"/>
              <a:t>. This </a:t>
            </a:r>
            <a:r>
              <a:rPr lang="en-US" sz="2000" dirty="0"/>
              <a:t>may contain </a:t>
            </a:r>
            <a:r>
              <a:rPr lang="en-US" sz="2000" dirty="0" smtClean="0"/>
              <a:t>the email </a:t>
            </a:r>
            <a:r>
              <a:rPr lang="en-US" sz="2000" dirty="0"/>
              <a:t>that the victim has </a:t>
            </a:r>
            <a:r>
              <a:rPr lang="en-US" sz="2000" dirty="0" smtClean="0"/>
              <a:t>received</a:t>
            </a:r>
          </a:p>
          <a:p>
            <a:pPr algn="just"/>
            <a:endParaRPr lang="en-US" sz="2000" dirty="0"/>
          </a:p>
          <a:p>
            <a:pPr algn="just"/>
            <a:r>
              <a:rPr lang="en-US" sz="2000" dirty="0"/>
              <a:t>As with all digital forensic work, it is best to first take an image of the machine’s </a:t>
            </a:r>
            <a:r>
              <a:rPr lang="en-US" sz="2000" dirty="0" smtClean="0"/>
              <a:t>hard drive when </a:t>
            </a:r>
            <a:r>
              <a:rPr lang="en-US" sz="2000" dirty="0"/>
              <a:t>you are investigating the victim’s machine, it is helpful to obtain any </a:t>
            </a:r>
            <a:r>
              <a:rPr lang="en-US" sz="2000" dirty="0" smtClean="0"/>
              <a:t>passwords needed </a:t>
            </a:r>
            <a:r>
              <a:rPr lang="en-US" sz="2000" dirty="0"/>
              <a:t>to open protected or encrypted files</a:t>
            </a:r>
            <a:r>
              <a:rPr lang="en-US" sz="2000" dirty="0" smtClean="0"/>
              <a:t>. When </a:t>
            </a:r>
            <a:r>
              <a:rPr lang="en-US" sz="2000" dirty="0"/>
              <a:t>it is not feasible to gain physical access </a:t>
            </a:r>
            <a:r>
              <a:rPr lang="en-US" sz="2000" dirty="0" smtClean="0"/>
              <a:t>to the </a:t>
            </a:r>
            <a:r>
              <a:rPr lang="en-US" sz="2000" dirty="0"/>
              <a:t>victim’s computer, a printed copy of the offending e-mail (including the complete header</a:t>
            </a:r>
            <a:r>
              <a:rPr lang="en-US" sz="2000" dirty="0" smtClean="0"/>
              <a:t>) should </a:t>
            </a:r>
            <a:r>
              <a:rPr lang="en-US" sz="2000" dirty="0"/>
              <a:t>be made.</a:t>
            </a:r>
            <a:endParaRPr lang="en-US" sz="2000" dirty="0"/>
          </a:p>
        </p:txBody>
      </p:sp>
      <p:sp>
        <p:nvSpPr>
          <p:cNvPr id="3" name="Title 2"/>
          <p:cNvSpPr>
            <a:spLocks noGrp="1"/>
          </p:cNvSpPr>
          <p:nvPr>
            <p:ph type="title"/>
          </p:nvPr>
        </p:nvSpPr>
        <p:spPr/>
        <p:txBody>
          <a:bodyPr/>
          <a:lstStyle/>
          <a:p>
            <a:r>
              <a:rPr lang="en-US" dirty="0" smtClean="0"/>
              <a:t>Examining the Email Message</a:t>
            </a:r>
            <a:endParaRPr lang="en-US" dirty="0"/>
          </a:p>
        </p:txBody>
      </p:sp>
    </p:spTree>
    <p:extLst>
      <p:ext uri="{BB962C8B-B14F-4D97-AF65-F5344CB8AC3E}">
        <p14:creationId xmlns:p14="http://schemas.microsoft.com/office/powerpoint/2010/main" val="2040020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494</TotalTime>
  <Words>1046</Words>
  <Application>Microsoft Office PowerPoint</Application>
  <PresentationFormat>On-screen Show (4:3)</PresentationFormat>
  <Paragraphs>104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Email Investigations</vt:lpstr>
      <vt:lpstr>Introduction</vt:lpstr>
      <vt:lpstr>..contd</vt:lpstr>
      <vt:lpstr>Email Clients and Servers</vt:lpstr>
      <vt:lpstr>..contd</vt:lpstr>
      <vt:lpstr>Email Crimes and Violations</vt:lpstr>
      <vt:lpstr>..contd</vt:lpstr>
      <vt:lpstr>Investing Email Crimes/Violations</vt:lpstr>
      <vt:lpstr>Examining the Email Message</vt:lpstr>
      <vt:lpstr>Copying the Email Message</vt:lpstr>
      <vt:lpstr>Printing the Email Message</vt:lpstr>
      <vt:lpstr>Viewing Email Headers</vt:lpstr>
      <vt:lpstr>PowerPoint Presentation</vt:lpstr>
      <vt:lpstr>Examining the Email Headers</vt:lpstr>
      <vt:lpstr>PowerPoint Presentation</vt:lpstr>
      <vt:lpstr>MS Outlook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WBSK</dc:creator>
  <cp:lastModifiedBy>Microsoft</cp:lastModifiedBy>
  <cp:revision>29</cp:revision>
  <dcterms:created xsi:type="dcterms:W3CDTF">2006-08-16T00:00:00Z</dcterms:created>
  <dcterms:modified xsi:type="dcterms:W3CDTF">2014-01-01T01:01:10Z</dcterms:modified>
</cp:coreProperties>
</file>