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12/25/2013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12/25/2013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12/25/2013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12/25/2013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File Forensics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94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t>Metafile graphics are images that can contain a combination of raster and vector graphics. E.g. if you scan a bitmap image and then add text or arrows (vector drawings), you create a metafile graphic.</a:t>
            </a:r>
          </a:p>
          <a:p>
            <a:pPr algn="just"/>
            <a:endParaRPr lang="en-US" sz="2000" dirty="0"/>
          </a:p>
          <a:p>
            <a:pPr algn="just"/>
            <a:r>
              <a:rPr lang="en-US" sz="2000" dirty="0" smtClean="0"/>
              <a:t>Although metafile graphics have the features of both bitmap and vector files, they share the limitations of both. E.g. if you enlarge a metafile graphic, the area created with a bitmap will lose some resolution, but the vector formatted area remains sharp and clear.</a:t>
            </a:r>
            <a:endParaRPr lang="en-US" sz="2000" dirty="0"/>
          </a:p>
        </p:txBody>
      </p:sp>
      <p:sp>
        <p:nvSpPr>
          <p:cNvPr id="3" name="Title 2"/>
          <p:cNvSpPr>
            <a:spLocks noGrp="1"/>
          </p:cNvSpPr>
          <p:nvPr>
            <p:ph type="title"/>
          </p:nvPr>
        </p:nvSpPr>
        <p:spPr/>
        <p:txBody>
          <a:bodyPr/>
          <a:lstStyle/>
          <a:p>
            <a:r>
              <a:rPr lang="en-US" dirty="0" smtClean="0"/>
              <a:t>Metafile Graphics	</a:t>
            </a:r>
            <a:endParaRPr lang="en-US" dirty="0"/>
          </a:p>
        </p:txBody>
      </p:sp>
    </p:spTree>
    <p:extLst>
      <p:ext uri="{BB962C8B-B14F-4D97-AF65-F5344CB8AC3E}">
        <p14:creationId xmlns:p14="http://schemas.microsoft.com/office/powerpoint/2010/main" val="3027206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Image files can be considerably large, with many photos, drawings, or other graphics being measured in megabytes. Such graphics can take minutes to transfer across the Internet or networks. Because their size can make them unusable for many purposes, images often use compression to make them smaller</a:t>
            </a:r>
          </a:p>
          <a:p>
            <a:pPr marL="109728" indent="0" algn="just">
              <a:buNone/>
            </a:pPr>
            <a:endParaRPr lang="en-US" sz="2000" dirty="0" smtClean="0"/>
          </a:p>
          <a:p>
            <a:pPr algn="just"/>
            <a:r>
              <a:rPr lang="en-US" sz="2000" i="1" dirty="0" smtClean="0"/>
              <a:t>Image compression </a:t>
            </a:r>
            <a:r>
              <a:rPr lang="en-US" sz="2000" dirty="0" smtClean="0"/>
              <a:t>makes files smaller by reducing the amount of redundant information in the image. To achieve this, one of two compression methods may be used</a:t>
            </a:r>
          </a:p>
          <a:p>
            <a:pPr lvl="1" algn="just"/>
            <a:r>
              <a:rPr lang="en-US" sz="1600" dirty="0" err="1" smtClean="0"/>
              <a:t>Lossy</a:t>
            </a:r>
            <a:r>
              <a:rPr lang="en-US" sz="1600" dirty="0" smtClean="0"/>
              <a:t> Compression</a:t>
            </a:r>
          </a:p>
          <a:p>
            <a:pPr lvl="1" algn="just"/>
            <a:r>
              <a:rPr lang="en-US" sz="1600" dirty="0" smtClean="0"/>
              <a:t>Lossless Compression</a:t>
            </a:r>
            <a:endParaRPr lang="en-US" sz="1600" dirty="0"/>
          </a:p>
        </p:txBody>
      </p:sp>
      <p:sp>
        <p:nvSpPr>
          <p:cNvPr id="3" name="Title 2"/>
          <p:cNvSpPr>
            <a:spLocks noGrp="1"/>
          </p:cNvSpPr>
          <p:nvPr>
            <p:ph type="title"/>
          </p:nvPr>
        </p:nvSpPr>
        <p:spPr/>
        <p:txBody>
          <a:bodyPr/>
          <a:lstStyle/>
          <a:p>
            <a:r>
              <a:rPr lang="en-US" dirty="0" smtClean="0"/>
              <a:t>Image Compression</a:t>
            </a:r>
            <a:endParaRPr lang="en-US" dirty="0"/>
          </a:p>
        </p:txBody>
      </p:sp>
    </p:spTree>
    <p:extLst>
      <p:ext uri="{BB962C8B-B14F-4D97-AF65-F5344CB8AC3E}">
        <p14:creationId xmlns:p14="http://schemas.microsoft.com/office/powerpoint/2010/main" val="1991668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This is a method of data compression in which the size of the file is reduced by eliminating data in the file. In doing so, image quality is sacrificed by permanently discarding bits of information in the file. Some discarded bits are redundant but some are not</a:t>
            </a:r>
          </a:p>
          <a:p>
            <a:pPr marL="109728" indent="0" algn="just">
              <a:buNone/>
            </a:pPr>
            <a:endParaRPr lang="en-US" sz="2000" dirty="0" smtClean="0"/>
          </a:p>
          <a:p>
            <a:pPr algn="just"/>
            <a:r>
              <a:rPr lang="en-US" sz="2000" dirty="0" smtClean="0"/>
              <a:t>When such files are uncompressed, you do lose information, although most people won’t notice the difference. The removed bits of information do remove image quality</a:t>
            </a:r>
          </a:p>
          <a:p>
            <a:pPr algn="just"/>
            <a:endParaRPr lang="en-US" sz="2000" dirty="0"/>
          </a:p>
          <a:p>
            <a:pPr algn="just"/>
            <a:r>
              <a:rPr lang="en-US" sz="2000" dirty="0" smtClean="0"/>
              <a:t>JPEG format uses </a:t>
            </a:r>
            <a:r>
              <a:rPr lang="en-US" sz="2000" dirty="0" err="1" smtClean="0"/>
              <a:t>lossy</a:t>
            </a:r>
            <a:r>
              <a:rPr lang="en-US" sz="2000" dirty="0" smtClean="0"/>
              <a:t> compression. If you open JPEG file in a graphics </a:t>
            </a:r>
            <a:r>
              <a:rPr lang="en-US" sz="2000" dirty="0" err="1" smtClean="0"/>
              <a:t>programme</a:t>
            </a:r>
            <a:r>
              <a:rPr lang="en-US" sz="2000" dirty="0" smtClean="0"/>
              <a:t> and save it as a JPEG with a different name </a:t>
            </a:r>
            <a:r>
              <a:rPr lang="en-US" sz="2000" dirty="0" err="1" smtClean="0"/>
              <a:t>lossy</a:t>
            </a:r>
            <a:r>
              <a:rPr lang="en-US" sz="2000" dirty="0" smtClean="0"/>
              <a:t> compression is reapplied automatically.</a:t>
            </a:r>
          </a:p>
          <a:p>
            <a:pPr algn="just"/>
            <a:endParaRPr lang="en-US" sz="2000" dirty="0"/>
          </a:p>
        </p:txBody>
      </p:sp>
      <p:sp>
        <p:nvSpPr>
          <p:cNvPr id="3" name="Title 2"/>
          <p:cNvSpPr>
            <a:spLocks noGrp="1"/>
          </p:cNvSpPr>
          <p:nvPr>
            <p:ph type="title"/>
          </p:nvPr>
        </p:nvSpPr>
        <p:spPr/>
        <p:txBody>
          <a:bodyPr/>
          <a:lstStyle/>
          <a:p>
            <a:r>
              <a:rPr lang="en-US" dirty="0" err="1" smtClean="0"/>
              <a:t>Lossy</a:t>
            </a:r>
            <a:r>
              <a:rPr lang="en-US" dirty="0" smtClean="0"/>
              <a:t> Compression</a:t>
            </a:r>
            <a:endParaRPr lang="en-US" dirty="0"/>
          </a:p>
        </p:txBody>
      </p:sp>
    </p:spTree>
    <p:extLst>
      <p:ext uri="{BB962C8B-B14F-4D97-AF65-F5344CB8AC3E}">
        <p14:creationId xmlns:p14="http://schemas.microsoft.com/office/powerpoint/2010/main" val="92323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smtClean="0"/>
              <a:t>Lossless compression techniques reduce file size without removing data. When you </a:t>
            </a:r>
            <a:r>
              <a:rPr lang="en-US" sz="2000" dirty="0" err="1" smtClean="0"/>
              <a:t>uncompress</a:t>
            </a:r>
            <a:r>
              <a:rPr lang="en-US" sz="2000" dirty="0" smtClean="0"/>
              <a:t> a file that uses lossless compression, you restore all its information. GIF and PNG file formats reduce file size with lossless compression, which saves file space by using mathematical formulas to represent data in file. These formulas generally use one of two algorithms, Huffman or LZW</a:t>
            </a:r>
          </a:p>
          <a:p>
            <a:pPr marL="109728" indent="0" algn="just">
              <a:buNone/>
            </a:pPr>
            <a:endParaRPr lang="en-US" sz="2000" dirty="0" smtClean="0"/>
          </a:p>
          <a:p>
            <a:pPr algn="just"/>
            <a:r>
              <a:rPr lang="en-US" sz="2000" dirty="0" smtClean="0"/>
              <a:t>Each of these algorithms uses a code to represent redundant bits of data</a:t>
            </a:r>
          </a:p>
          <a:p>
            <a:pPr marL="109728" indent="0" algn="just">
              <a:buNone/>
            </a:pPr>
            <a:endParaRPr lang="en-US" sz="2000" dirty="0" smtClean="0"/>
          </a:p>
          <a:p>
            <a:pPr algn="just"/>
            <a:r>
              <a:rPr lang="en-US" sz="2000" dirty="0" smtClean="0"/>
              <a:t>E.g. if a graphic file contains a large red area, instead of having to store 200 red bytes, the algorithm can set one byte to red and set another byte to specify 200 red bytes. </a:t>
            </a:r>
            <a:r>
              <a:rPr lang="en-US" sz="2000" dirty="0"/>
              <a:t> </a:t>
            </a:r>
            <a:r>
              <a:rPr lang="en-US" sz="2000" dirty="0" smtClean="0"/>
              <a:t>Hence only 2 bytes are used.</a:t>
            </a:r>
            <a:endParaRPr lang="en-US" sz="2000" dirty="0"/>
          </a:p>
        </p:txBody>
      </p:sp>
      <p:sp>
        <p:nvSpPr>
          <p:cNvPr id="3" name="Title 2"/>
          <p:cNvSpPr>
            <a:spLocks noGrp="1"/>
          </p:cNvSpPr>
          <p:nvPr>
            <p:ph type="title"/>
          </p:nvPr>
        </p:nvSpPr>
        <p:spPr/>
        <p:txBody>
          <a:bodyPr/>
          <a:lstStyle/>
          <a:p>
            <a:r>
              <a:rPr lang="en-US" dirty="0" smtClean="0"/>
              <a:t>Lossless Compression</a:t>
            </a:r>
            <a:endParaRPr lang="en-US" dirty="0"/>
          </a:p>
        </p:txBody>
      </p:sp>
    </p:spTree>
    <p:extLst>
      <p:ext uri="{BB962C8B-B14F-4D97-AF65-F5344CB8AC3E}">
        <p14:creationId xmlns:p14="http://schemas.microsoft.com/office/powerpoint/2010/main" val="369029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In a computer forensics investigation involving graphic files, you need to recover all graphic files on the suspect drive and determine which ones are important to your case.</a:t>
            </a:r>
          </a:p>
          <a:p>
            <a:pPr algn="just"/>
            <a:endParaRPr lang="en-US" sz="2000" dirty="0"/>
          </a:p>
          <a:p>
            <a:pPr algn="just"/>
            <a:r>
              <a:rPr lang="en-US" sz="2000" dirty="0" smtClean="0"/>
              <a:t>Since images aren’t always stored in standard graphic file formats, you should examine all files that your computer forensics tool finds, even if they are not identified as graphic files.</a:t>
            </a:r>
          </a:p>
          <a:p>
            <a:pPr algn="just"/>
            <a:endParaRPr lang="en-US" sz="2000" dirty="0"/>
          </a:p>
          <a:p>
            <a:pPr algn="just"/>
            <a:endParaRPr lang="en-US" sz="2000" dirty="0"/>
          </a:p>
        </p:txBody>
      </p:sp>
      <p:sp>
        <p:nvSpPr>
          <p:cNvPr id="3" name="Title 2"/>
          <p:cNvSpPr>
            <a:spLocks noGrp="1"/>
          </p:cNvSpPr>
          <p:nvPr>
            <p:ph type="title"/>
          </p:nvPr>
        </p:nvSpPr>
        <p:spPr/>
        <p:txBody>
          <a:bodyPr>
            <a:normAutofit fontScale="90000"/>
          </a:bodyPr>
          <a:lstStyle/>
          <a:p>
            <a:r>
              <a:rPr lang="en-US" dirty="0" smtClean="0"/>
              <a:t>Locating and </a:t>
            </a:r>
            <a:r>
              <a:rPr lang="en-US" dirty="0"/>
              <a:t>R</a:t>
            </a:r>
            <a:r>
              <a:rPr lang="en-US" dirty="0" smtClean="0"/>
              <a:t>ecovering Graphic Files</a:t>
            </a:r>
            <a:endParaRPr lang="en-US" dirty="0"/>
          </a:p>
        </p:txBody>
      </p:sp>
    </p:spTree>
    <p:extLst>
      <p:ext uri="{BB962C8B-B14F-4D97-AF65-F5344CB8AC3E}">
        <p14:creationId xmlns:p14="http://schemas.microsoft.com/office/powerpoint/2010/main" val="387733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An image file header is a portion of a file that contains data about the image’s size, resolution, number of </a:t>
            </a:r>
            <a:r>
              <a:rPr lang="en-US" sz="2000" dirty="0" err="1" smtClean="0"/>
              <a:t>colours</a:t>
            </a:r>
            <a:r>
              <a:rPr lang="en-US" sz="2000" dirty="0" smtClean="0"/>
              <a:t>, and other facts that a </a:t>
            </a:r>
            <a:r>
              <a:rPr lang="en-US" sz="2000" dirty="0" err="1" smtClean="0"/>
              <a:t>programme</a:t>
            </a:r>
            <a:r>
              <a:rPr lang="en-US" sz="2000" dirty="0" smtClean="0"/>
              <a:t> will need to display it properly. </a:t>
            </a:r>
          </a:p>
          <a:p>
            <a:pPr algn="just"/>
            <a:endParaRPr lang="en-US" sz="2000" dirty="0"/>
          </a:p>
          <a:p>
            <a:pPr algn="just"/>
            <a:r>
              <a:rPr lang="en-US" sz="2000" dirty="0" smtClean="0"/>
              <a:t>File headers provide information on the unique characteristics of files, which make it possible to identify the type of file simply by a few bytes in the beginning.</a:t>
            </a:r>
          </a:p>
          <a:p>
            <a:pPr algn="just"/>
            <a:endParaRPr lang="en-US" sz="2000" dirty="0"/>
          </a:p>
          <a:p>
            <a:pPr algn="just"/>
            <a:r>
              <a:rPr lang="en-US" sz="2000" dirty="0" smtClean="0"/>
              <a:t>E.g. all BMP files have the characters BM in the first two positions of the file data. When an application opens a file, it will read the header to ensure that the image isn’t damaged and can be opened by the </a:t>
            </a:r>
            <a:r>
              <a:rPr lang="en-US" sz="2000" dirty="0" err="1" smtClean="0"/>
              <a:t>programme</a:t>
            </a:r>
            <a:r>
              <a:rPr lang="en-US" sz="2000" dirty="0" smtClean="0"/>
              <a:t>.</a:t>
            </a:r>
            <a:endParaRPr lang="en-US" sz="2000" dirty="0"/>
          </a:p>
        </p:txBody>
      </p:sp>
      <p:sp>
        <p:nvSpPr>
          <p:cNvPr id="3" name="Title 2"/>
          <p:cNvSpPr>
            <a:spLocks noGrp="1"/>
          </p:cNvSpPr>
          <p:nvPr>
            <p:ph type="title"/>
          </p:nvPr>
        </p:nvSpPr>
        <p:spPr/>
        <p:txBody>
          <a:bodyPr/>
          <a:lstStyle/>
          <a:p>
            <a:r>
              <a:rPr lang="en-US" dirty="0" smtClean="0"/>
              <a:t>Image File Headers</a:t>
            </a:r>
            <a:endParaRPr lang="en-US" dirty="0"/>
          </a:p>
        </p:txBody>
      </p:sp>
    </p:spTree>
    <p:extLst>
      <p:ext uri="{BB962C8B-B14F-4D97-AF65-F5344CB8AC3E}">
        <p14:creationId xmlns:p14="http://schemas.microsoft.com/office/powerpoint/2010/main" val="376637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If a header is missing or damaged, the file may not open </a:t>
            </a:r>
            <a:r>
              <a:rPr lang="en-US" dirty="0" smtClean="0"/>
              <a:t>properly </a:t>
            </a:r>
            <a:r>
              <a:rPr lang="en-US" dirty="0"/>
              <a:t>and may </a:t>
            </a:r>
            <a:r>
              <a:rPr lang="en-US" dirty="0" smtClean="0"/>
              <a:t>appear corrupted. You </a:t>
            </a:r>
            <a:r>
              <a:rPr lang="en-US" dirty="0"/>
              <a:t>can restore headers manually by replacing the missing </a:t>
            </a:r>
            <a:r>
              <a:rPr lang="en-US" dirty="0" smtClean="0"/>
              <a:t>header.</a:t>
            </a:r>
          </a:p>
          <a:p>
            <a:pPr algn="just"/>
            <a:endParaRPr lang="en-US" dirty="0"/>
          </a:p>
          <a:p>
            <a:pPr algn="just"/>
            <a:r>
              <a:rPr lang="en-US" dirty="0" smtClean="0"/>
              <a:t>See demo</a:t>
            </a:r>
            <a:endParaRPr lang="en-US" dirty="0"/>
          </a:p>
        </p:txBody>
      </p:sp>
      <p:sp>
        <p:nvSpPr>
          <p:cNvPr id="3" name="Title 2"/>
          <p:cNvSpPr>
            <a:spLocks noGrp="1"/>
          </p:cNvSpPr>
          <p:nvPr>
            <p:ph type="title"/>
          </p:nvPr>
        </p:nvSpPr>
        <p:spPr/>
        <p:txBody>
          <a:bodyPr/>
          <a:lstStyle/>
          <a:p>
            <a:r>
              <a:rPr lang="en-US" dirty="0" smtClean="0"/>
              <a:t>Missing/Corrupted Headers</a:t>
            </a:r>
            <a:endParaRPr lang="en-US" dirty="0"/>
          </a:p>
        </p:txBody>
      </p:sp>
    </p:spTree>
    <p:extLst>
      <p:ext uri="{BB962C8B-B14F-4D97-AF65-F5344CB8AC3E}">
        <p14:creationId xmlns:p14="http://schemas.microsoft.com/office/powerpoint/2010/main" val="253876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000" dirty="0" smtClean="0"/>
              <a:t>When you open some graphic files in any image viewer, they might not seem to contain information related to your investigation</a:t>
            </a:r>
          </a:p>
          <a:p>
            <a:pPr marL="109728" indent="0" algn="just">
              <a:buNone/>
            </a:pPr>
            <a:endParaRPr lang="en-US" sz="2000" dirty="0" smtClean="0"/>
          </a:p>
          <a:p>
            <a:pPr algn="just"/>
            <a:r>
              <a:rPr lang="en-US" sz="2000" dirty="0" smtClean="0"/>
              <a:t>However some might have hidden information inside the image by using a data hiding technique called steganography, which uses a host file to cover the contents of a secret message.</a:t>
            </a:r>
          </a:p>
          <a:p>
            <a:pPr algn="just"/>
            <a:endParaRPr lang="en-US" sz="2000" dirty="0"/>
          </a:p>
          <a:p>
            <a:pPr algn="just"/>
            <a:r>
              <a:rPr lang="en-US" sz="2000" dirty="0" smtClean="0"/>
              <a:t>Steganography is in use since ancient times. Greek rulers use this technique to send covert messages to diplomats and troops via messengers, first shaving their heads and tattooing messages on their scalps. After their hair grew enough to cover the message, messengers left for their destination and upon reaching shaving their heads for the recipients to read the message.</a:t>
            </a:r>
            <a:endParaRPr lang="en-US" sz="2000" dirty="0"/>
          </a:p>
        </p:txBody>
      </p:sp>
      <p:sp>
        <p:nvSpPr>
          <p:cNvPr id="3" name="Title 2"/>
          <p:cNvSpPr>
            <a:spLocks noGrp="1"/>
          </p:cNvSpPr>
          <p:nvPr>
            <p:ph type="title"/>
          </p:nvPr>
        </p:nvSpPr>
        <p:spPr/>
        <p:txBody>
          <a:bodyPr/>
          <a:lstStyle/>
          <a:p>
            <a:r>
              <a:rPr lang="en-US" dirty="0" smtClean="0"/>
              <a:t>Understanding Steganography</a:t>
            </a:r>
            <a:endParaRPr lang="en-US" dirty="0"/>
          </a:p>
        </p:txBody>
      </p:sp>
    </p:spTree>
    <p:extLst>
      <p:ext uri="{BB962C8B-B14F-4D97-AF65-F5344CB8AC3E}">
        <p14:creationId xmlns:p14="http://schemas.microsoft.com/office/powerpoint/2010/main" val="146074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Steganography for graphic files, e.g. bitmaps relates to the fact that bits used for pixels and </a:t>
            </a:r>
            <a:r>
              <a:rPr lang="en-US" sz="2000" dirty="0" err="1" smtClean="0"/>
              <a:t>colours</a:t>
            </a:r>
            <a:r>
              <a:rPr lang="en-US" sz="2000" dirty="0" smtClean="0"/>
              <a:t> can be replaced with hidden data</a:t>
            </a:r>
          </a:p>
          <a:p>
            <a:pPr marL="109728" indent="0" algn="just">
              <a:buNone/>
            </a:pPr>
            <a:endParaRPr lang="en-US" sz="2000" dirty="0" smtClean="0"/>
          </a:p>
          <a:p>
            <a:pPr algn="just"/>
            <a:r>
              <a:rPr lang="en-US" sz="2000" dirty="0" smtClean="0"/>
              <a:t>To avoid detection, you substitute only those bits that results in the least amount of change</a:t>
            </a:r>
          </a:p>
          <a:p>
            <a:pPr marL="109728" indent="0" algn="just">
              <a:buNone/>
            </a:pPr>
            <a:endParaRPr lang="en-US" sz="2000" dirty="0" smtClean="0"/>
          </a:p>
          <a:p>
            <a:pPr algn="just"/>
            <a:r>
              <a:rPr lang="en-US" sz="2000" dirty="0" smtClean="0"/>
              <a:t>For instance if you use an 8-bit graphic files, each pixel is represented by 8-bits of data containing information about the </a:t>
            </a:r>
            <a:r>
              <a:rPr lang="en-US" sz="2000" dirty="0" err="1" smtClean="0"/>
              <a:t>colour</a:t>
            </a:r>
            <a:r>
              <a:rPr lang="en-US" sz="2000" dirty="0" smtClean="0"/>
              <a:t> each pixel displays on screen. The bits are prioritized from left to right, such as 11101100. The 1</a:t>
            </a:r>
            <a:r>
              <a:rPr lang="en-US" sz="2000" baseline="30000" dirty="0" smtClean="0"/>
              <a:t>st</a:t>
            </a:r>
            <a:r>
              <a:rPr lang="en-US" sz="2000" dirty="0" smtClean="0"/>
              <a:t> bit on left is MSB and on right is LSB. </a:t>
            </a:r>
          </a:p>
          <a:p>
            <a:pPr algn="just"/>
            <a:endParaRPr lang="en-US" sz="2000"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9224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What matters the most, changing the MSB or changing the LSB ?</a:t>
            </a:r>
          </a:p>
          <a:p>
            <a:pPr algn="just"/>
            <a:endParaRPr lang="en-US" sz="2000" dirty="0"/>
          </a:p>
          <a:p>
            <a:pPr algn="just"/>
            <a:r>
              <a:rPr lang="en-US" sz="2000" dirty="0" smtClean="0"/>
              <a:t>One can change the last two bits (LSBs) in an image without producing a noticeable change in the shade or the color of the pixel displays. </a:t>
            </a:r>
          </a:p>
          <a:p>
            <a:pPr algn="just"/>
            <a:endParaRPr lang="en-US" sz="2000" dirty="0"/>
          </a:p>
          <a:p>
            <a:pPr algn="just"/>
            <a:r>
              <a:rPr lang="en-US" sz="2000" dirty="0" smtClean="0"/>
              <a:t>To detect a change to the last two LSBs in a graphic file, you need to use a </a:t>
            </a:r>
            <a:r>
              <a:rPr lang="en-US" sz="2000" dirty="0" err="1" smtClean="0"/>
              <a:t>steganalysis</a:t>
            </a:r>
            <a:r>
              <a:rPr lang="en-US" sz="2000" dirty="0" smtClean="0"/>
              <a:t> tool, which is a software designed to identify </a:t>
            </a:r>
            <a:r>
              <a:rPr lang="en-US" sz="2000" dirty="0" err="1" smtClean="0"/>
              <a:t>steganographic</a:t>
            </a:r>
            <a:r>
              <a:rPr lang="en-US" sz="2000" dirty="0" smtClean="0"/>
              <a:t> techniques. Few good </a:t>
            </a:r>
            <a:r>
              <a:rPr lang="en-US" sz="2000" dirty="0" err="1" smtClean="0"/>
              <a:t>steg</a:t>
            </a:r>
            <a:r>
              <a:rPr lang="en-US" sz="2000" dirty="0" smtClean="0"/>
              <a:t> tools are </a:t>
            </a:r>
            <a:r>
              <a:rPr lang="en-US" sz="2000" dirty="0" err="1" smtClean="0"/>
              <a:t>BMPSecrets</a:t>
            </a:r>
            <a:r>
              <a:rPr lang="en-US" sz="2000" dirty="0" smtClean="0"/>
              <a:t>, </a:t>
            </a:r>
            <a:r>
              <a:rPr lang="en-US" sz="2000" dirty="0" err="1" smtClean="0"/>
              <a:t>ImageSpyer</a:t>
            </a:r>
            <a:r>
              <a:rPr lang="en-US" sz="2000" dirty="0" smtClean="0"/>
              <a:t> G2, </a:t>
            </a:r>
            <a:r>
              <a:rPr lang="en-US" sz="2000" dirty="0" err="1" smtClean="0"/>
              <a:t>Steghide</a:t>
            </a:r>
            <a:r>
              <a:rPr lang="en-US" sz="2000" dirty="0" smtClean="0"/>
              <a:t>, </a:t>
            </a:r>
            <a:r>
              <a:rPr lang="en-US" sz="2000" dirty="0" err="1" smtClean="0"/>
              <a:t>StegaMail</a:t>
            </a:r>
            <a:r>
              <a:rPr lang="en-US" sz="2000" dirty="0" smtClean="0"/>
              <a:t>, Open </a:t>
            </a:r>
            <a:r>
              <a:rPr lang="en-US" sz="2000" dirty="0" err="1" smtClean="0"/>
              <a:t>Stego</a:t>
            </a:r>
            <a:r>
              <a:rPr lang="en-US" sz="2000" dirty="0" smtClean="0"/>
              <a:t> etc. </a:t>
            </a:r>
            <a:endParaRPr lang="en-US" sz="2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1421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One of the most common types of media acquired in a computer forensics examination is image files</a:t>
            </a:r>
          </a:p>
          <a:p>
            <a:pPr marL="109728" indent="0" algn="just">
              <a:buNone/>
            </a:pPr>
            <a:endParaRPr lang="en-US" sz="2000" dirty="0" smtClean="0"/>
          </a:p>
          <a:p>
            <a:pPr algn="just"/>
            <a:r>
              <a:rPr lang="en-US" sz="2000" dirty="0" smtClean="0"/>
              <a:t>The internet and computers in general are graphical in nature, so you are bound to gather a considerable number of files that are inherent to the suspect computer’s OS, other SW, or images stored as temporary files on the machine</a:t>
            </a:r>
          </a:p>
          <a:p>
            <a:pPr marL="109728" indent="0" algn="just">
              <a:buNone/>
            </a:pPr>
            <a:endParaRPr lang="en-US" sz="2000" dirty="0" smtClean="0"/>
          </a:p>
          <a:p>
            <a:pPr algn="just"/>
            <a:r>
              <a:rPr lang="en-US" sz="2000" dirty="0" smtClean="0"/>
              <a:t>Apart from that, various pictures are imported from Cameras, smart phones etc. downloaded and shared over the internet and modified using various graphic </a:t>
            </a:r>
            <a:r>
              <a:rPr lang="en-US" sz="2000" dirty="0" err="1" smtClean="0"/>
              <a:t>programmes</a:t>
            </a:r>
            <a:r>
              <a:rPr lang="en-US" sz="2000" dirty="0" smtClean="0"/>
              <a:t>. </a:t>
            </a:r>
            <a:endParaRPr lang="en-US" sz="2000" dirty="0"/>
          </a:p>
        </p:txBody>
      </p:sp>
      <p:sp>
        <p:nvSpPr>
          <p:cNvPr id="3" name="Title 2"/>
          <p:cNvSpPr>
            <a:spLocks noGrp="1"/>
          </p:cNvSpPr>
          <p:nvPr>
            <p:ph type="title"/>
          </p:nvPr>
        </p:nvSpPr>
        <p:spPr/>
        <p:txBody>
          <a:bodyPr/>
          <a:lstStyle/>
          <a:p>
            <a:r>
              <a:rPr lang="en-US" dirty="0" smtClean="0"/>
              <a:t>Why Image File Forensics	</a:t>
            </a:r>
            <a:endParaRPr lang="en-US" dirty="0"/>
          </a:p>
        </p:txBody>
      </p:sp>
    </p:spTree>
    <p:extLst>
      <p:ext uri="{BB962C8B-B14F-4D97-AF65-F5344CB8AC3E}">
        <p14:creationId xmlns:p14="http://schemas.microsoft.com/office/powerpoint/2010/main" val="4243773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2000" dirty="0" smtClean="0"/>
              <a:t>One can use </a:t>
            </a:r>
            <a:r>
              <a:rPr lang="en-US" sz="2000" dirty="0" err="1" smtClean="0"/>
              <a:t>steganalysis</a:t>
            </a:r>
            <a:r>
              <a:rPr lang="en-US" sz="2000" dirty="0" smtClean="0"/>
              <a:t> tools to detect, decode and record hidden data, even in files that have been renamed to protect their contents. </a:t>
            </a:r>
            <a:endParaRPr lang="en-US" sz="2000" dirty="0"/>
          </a:p>
          <a:p>
            <a:pPr algn="just"/>
            <a:r>
              <a:rPr lang="en-US" sz="2000" dirty="0" smtClean="0"/>
              <a:t>If you suspect steganography has been used, search the suspect device for evidence of installed </a:t>
            </a:r>
            <a:r>
              <a:rPr lang="en-US" sz="2000" dirty="0" err="1" smtClean="0"/>
              <a:t>steg</a:t>
            </a:r>
            <a:r>
              <a:rPr lang="en-US" sz="2000" dirty="0" smtClean="0"/>
              <a:t> tools. </a:t>
            </a:r>
          </a:p>
          <a:p>
            <a:pPr algn="just"/>
            <a:endParaRPr lang="en-US" sz="2000" dirty="0"/>
          </a:p>
          <a:p>
            <a:pPr algn="just"/>
            <a:r>
              <a:rPr lang="en-US" sz="2000" dirty="0" smtClean="0"/>
              <a:t>A </a:t>
            </a:r>
            <a:r>
              <a:rPr lang="en-US" sz="2000" dirty="0" err="1" smtClean="0"/>
              <a:t>steganslysis</a:t>
            </a:r>
            <a:r>
              <a:rPr lang="en-US" sz="2000" dirty="0" smtClean="0"/>
              <a:t> tool can also detect variations of an image. If a graphic file has been renamed, a </a:t>
            </a:r>
            <a:r>
              <a:rPr lang="en-US" sz="2000" dirty="0" err="1" smtClean="0"/>
              <a:t>steg</a:t>
            </a:r>
            <a:r>
              <a:rPr lang="en-US" sz="2000" dirty="0" smtClean="0"/>
              <a:t> tool can identify the file format from the file header and indicate whether the file contains an image.</a:t>
            </a:r>
          </a:p>
          <a:p>
            <a:pPr algn="just"/>
            <a:endParaRPr lang="en-US" sz="2000" dirty="0"/>
          </a:p>
          <a:p>
            <a:pPr algn="just"/>
            <a:r>
              <a:rPr lang="en-US" sz="2000" dirty="0" smtClean="0"/>
              <a:t>Although such tools help identify hidden data, its generally very difficult to detect and is one of the most researched area in Forensics/IS. </a:t>
            </a:r>
          </a:p>
          <a:p>
            <a:pPr algn="just"/>
            <a:endParaRPr lang="en-US" sz="2000" dirty="0"/>
          </a:p>
          <a:p>
            <a:pPr algn="just"/>
            <a:r>
              <a:rPr lang="en-US" sz="2000" dirty="0" smtClean="0"/>
              <a:t>In some cases you cannot detect hidden data unless you compare it with original image. </a:t>
            </a:r>
            <a:endParaRPr lang="en-US" sz="2000" dirty="0"/>
          </a:p>
        </p:txBody>
      </p:sp>
      <p:sp>
        <p:nvSpPr>
          <p:cNvPr id="3" name="Title 2"/>
          <p:cNvSpPr>
            <a:spLocks noGrp="1"/>
          </p:cNvSpPr>
          <p:nvPr>
            <p:ph type="title"/>
          </p:nvPr>
        </p:nvSpPr>
        <p:spPr/>
        <p:txBody>
          <a:bodyPr/>
          <a:lstStyle/>
          <a:p>
            <a:r>
              <a:rPr lang="en-US" dirty="0" smtClean="0"/>
              <a:t>Issues with </a:t>
            </a:r>
            <a:r>
              <a:rPr lang="en-US" dirty="0" err="1" smtClean="0"/>
              <a:t>Steganalysis</a:t>
            </a:r>
            <a:r>
              <a:rPr lang="en-US" dirty="0" smtClean="0"/>
              <a:t> tools</a:t>
            </a:r>
            <a:endParaRPr lang="en-US" dirty="0"/>
          </a:p>
        </p:txBody>
      </p:sp>
    </p:spTree>
    <p:extLst>
      <p:ext uri="{BB962C8B-B14F-4D97-AF65-F5344CB8AC3E}">
        <p14:creationId xmlns:p14="http://schemas.microsoft.com/office/powerpoint/2010/main" val="223589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An image file is any picture or graphical depiction that has been stored in a digital format</a:t>
            </a:r>
          </a:p>
          <a:p>
            <a:pPr marL="109728" indent="0" algn="just">
              <a:buNone/>
            </a:pPr>
            <a:endParaRPr lang="en-US" sz="2000" dirty="0" smtClean="0"/>
          </a:p>
          <a:p>
            <a:pPr algn="just"/>
            <a:r>
              <a:rPr lang="en-US" sz="2000" dirty="0" smtClean="0"/>
              <a:t>Generally this refers to photographs, drawings or other graphics</a:t>
            </a:r>
          </a:p>
          <a:p>
            <a:pPr marL="109728" indent="0" algn="just">
              <a:buNone/>
            </a:pPr>
            <a:endParaRPr lang="en-US" sz="2000" dirty="0" smtClean="0"/>
          </a:p>
          <a:p>
            <a:pPr algn="just"/>
            <a:r>
              <a:rPr lang="en-US" sz="2000" dirty="0" smtClean="0"/>
              <a:t>A primary component of an image’s characteristics is how the image is created. Different types of images can be created, which determine how the graphic is displayed, its resolution when it’s expanded or reduced in size, the </a:t>
            </a:r>
            <a:r>
              <a:rPr lang="en-US" sz="2000" dirty="0" err="1" smtClean="0"/>
              <a:t>colours</a:t>
            </a:r>
            <a:r>
              <a:rPr lang="en-US" sz="2000" dirty="0" smtClean="0"/>
              <a:t> displayed, and other elements that make up the overall presentation of the graphic.</a:t>
            </a:r>
            <a:endParaRPr lang="en-US" sz="2000" dirty="0"/>
          </a:p>
        </p:txBody>
      </p:sp>
      <p:sp>
        <p:nvSpPr>
          <p:cNvPr id="3" name="Title 2"/>
          <p:cNvSpPr>
            <a:spLocks noGrp="1"/>
          </p:cNvSpPr>
          <p:nvPr>
            <p:ph type="title"/>
          </p:nvPr>
        </p:nvSpPr>
        <p:spPr/>
        <p:txBody>
          <a:bodyPr/>
          <a:lstStyle/>
          <a:p>
            <a:r>
              <a:rPr lang="en-US" dirty="0" smtClean="0"/>
              <a:t>Image Files	</a:t>
            </a:r>
            <a:endParaRPr lang="en-US" dirty="0"/>
          </a:p>
        </p:txBody>
      </p:sp>
    </p:spTree>
    <p:extLst>
      <p:ext uri="{BB962C8B-B14F-4D97-AF65-F5344CB8AC3E}">
        <p14:creationId xmlns:p14="http://schemas.microsoft.com/office/powerpoint/2010/main" val="4170710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RI is a graphic that is created or captured as a set of pixels that are mapped to a grid</a:t>
            </a:r>
          </a:p>
          <a:p>
            <a:pPr marL="109728" indent="0" algn="just">
              <a:buNone/>
            </a:pPr>
            <a:endParaRPr lang="en-US" sz="2000" dirty="0" smtClean="0"/>
          </a:p>
          <a:p>
            <a:pPr algn="just"/>
            <a:r>
              <a:rPr lang="en-US" sz="2000" dirty="0" smtClean="0"/>
              <a:t>A pixel is abbreviation of the word “picture element” and it is the smallest element of a digital image. It’s basically a dot on the screen and contains programmable information that defines its </a:t>
            </a:r>
            <a:r>
              <a:rPr lang="en-US" sz="2000" dirty="0" err="1" smtClean="0"/>
              <a:t>colour</a:t>
            </a:r>
            <a:r>
              <a:rPr lang="en-US" sz="2000" dirty="0" smtClean="0"/>
              <a:t>, size and location in the image</a:t>
            </a:r>
          </a:p>
          <a:p>
            <a:pPr marL="109728" indent="0" algn="just">
              <a:buNone/>
            </a:pPr>
            <a:r>
              <a:rPr lang="en-US" sz="2000" dirty="0" smtClean="0"/>
              <a:t> </a:t>
            </a:r>
          </a:p>
          <a:p>
            <a:pPr algn="just"/>
            <a:r>
              <a:rPr lang="en-US" sz="2000" dirty="0" smtClean="0"/>
              <a:t>When enough pixels appear on the screen, mapped to X and Y coordinates, an image appears</a:t>
            </a:r>
          </a:p>
          <a:p>
            <a:pPr marL="109728" indent="0" algn="just">
              <a:buNone/>
            </a:pPr>
            <a:endParaRPr lang="en-US" sz="2000" dirty="0" smtClean="0"/>
          </a:p>
          <a:p>
            <a:pPr algn="just"/>
            <a:r>
              <a:rPr lang="en-US" sz="2000" dirty="0" smtClean="0"/>
              <a:t>Since raster graphic is mapped pixel by pixel to a page, it is also referred to as a bitmapped image.</a:t>
            </a:r>
          </a:p>
          <a:p>
            <a:pPr algn="just"/>
            <a:endParaRPr lang="en-US" sz="2000" dirty="0"/>
          </a:p>
        </p:txBody>
      </p:sp>
      <p:sp>
        <p:nvSpPr>
          <p:cNvPr id="3" name="Title 2"/>
          <p:cNvSpPr>
            <a:spLocks noGrp="1"/>
          </p:cNvSpPr>
          <p:nvPr>
            <p:ph type="title"/>
          </p:nvPr>
        </p:nvSpPr>
        <p:spPr/>
        <p:txBody>
          <a:bodyPr/>
          <a:lstStyle/>
          <a:p>
            <a:r>
              <a:rPr lang="en-US" dirty="0" smtClean="0"/>
              <a:t>Raster Images</a:t>
            </a:r>
            <a:endParaRPr lang="en-US" dirty="0"/>
          </a:p>
        </p:txBody>
      </p:sp>
    </p:spTree>
    <p:extLst>
      <p:ext uri="{BB962C8B-B14F-4D97-AF65-F5344CB8AC3E}">
        <p14:creationId xmlns:p14="http://schemas.microsoft.com/office/powerpoint/2010/main" val="180664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Pixels are used to measure the size and resolution of raster images</a:t>
            </a:r>
          </a:p>
          <a:p>
            <a:pPr marL="109728" indent="0" algn="just">
              <a:buNone/>
            </a:pPr>
            <a:endParaRPr lang="en-US" sz="2000" dirty="0" smtClean="0"/>
          </a:p>
          <a:p>
            <a:pPr algn="just"/>
            <a:r>
              <a:rPr lang="en-US" sz="2000" dirty="0" smtClean="0"/>
              <a:t>Size is measured by the # of pixels aligned vertically and horizontally on the image. E.g. an image that is 640 x 480 would be 640 pixels wide and 480 pixels high</a:t>
            </a:r>
          </a:p>
          <a:p>
            <a:pPr marL="109728" indent="0" algn="just">
              <a:buNone/>
            </a:pPr>
            <a:endParaRPr lang="en-US" sz="2000" dirty="0" smtClean="0"/>
          </a:p>
          <a:p>
            <a:pPr algn="just"/>
            <a:r>
              <a:rPr lang="en-US" sz="2000" dirty="0" smtClean="0"/>
              <a:t>Resolution is the sharpness of an image, which is determined by the # of pixels used in the graphic and is measured by dots/inch (dpi) which refers to the # of pixels that are used in the 1-inch space</a:t>
            </a:r>
          </a:p>
          <a:p>
            <a:pPr algn="just"/>
            <a:endParaRPr lang="en-US" sz="2000" dirty="0"/>
          </a:p>
          <a:p>
            <a:pPr algn="just"/>
            <a:endParaRPr lang="en-US" sz="2000" dirty="0"/>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360552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Resizing Raster Images</a:t>
            </a:r>
            <a:endParaRPr lang="en-US" dirty="0"/>
          </a:p>
        </p:txBody>
      </p:sp>
      <p:pic>
        <p:nvPicPr>
          <p:cNvPr id="1026" name="Picture 2" descr="C:\Users\WBSK\Desktop\Pa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61245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39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7" y="1066800"/>
            <a:ext cx="829627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903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Another aspect that determines the quality of an image is </a:t>
            </a:r>
            <a:r>
              <a:rPr lang="en-US" sz="2000" dirty="0" err="1" smtClean="0"/>
              <a:t>colour</a:t>
            </a:r>
            <a:r>
              <a:rPr lang="en-US" sz="2000" dirty="0" smtClean="0"/>
              <a:t> depth which is a term used to describe the number of bits used to represent the </a:t>
            </a:r>
            <a:r>
              <a:rPr lang="en-US" sz="2000" dirty="0" err="1" smtClean="0"/>
              <a:t>colour</a:t>
            </a:r>
            <a:r>
              <a:rPr lang="en-US" sz="2000" dirty="0" smtClean="0"/>
              <a:t> of a pixel which is measured by bits per pixel (</a:t>
            </a:r>
            <a:r>
              <a:rPr lang="en-US" sz="2000" dirty="0" err="1" smtClean="0"/>
              <a:t>bpp</a:t>
            </a:r>
            <a:r>
              <a:rPr lang="en-US" sz="2000" dirty="0" smtClean="0"/>
              <a:t>)</a:t>
            </a:r>
          </a:p>
          <a:p>
            <a:pPr marL="109728" indent="0" algn="just">
              <a:buNone/>
            </a:pPr>
            <a:endParaRPr lang="en-US" sz="2000" dirty="0" smtClean="0"/>
          </a:p>
          <a:p>
            <a:pPr algn="just"/>
            <a:r>
              <a:rPr lang="en-US" sz="2000" dirty="0" smtClean="0"/>
              <a:t>The more bits used </a:t>
            </a:r>
            <a:r>
              <a:rPr lang="en-US" sz="2000" dirty="0" err="1" smtClean="0"/>
              <a:t>used</a:t>
            </a:r>
            <a:r>
              <a:rPr lang="en-US" sz="2000" dirty="0" smtClean="0"/>
              <a:t> for a pixel, the more </a:t>
            </a:r>
            <a:r>
              <a:rPr lang="en-US" sz="2000" dirty="0" err="1" smtClean="0"/>
              <a:t>colours</a:t>
            </a:r>
            <a:r>
              <a:rPr lang="en-US" sz="2000" dirty="0" smtClean="0"/>
              <a:t> can be represented</a:t>
            </a:r>
            <a:endParaRPr lang="en-US" sz="2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8841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Vector graphics unlike bitmap images, use lines instead of dots to make an image. A vector file stores only the </a:t>
            </a:r>
            <a:r>
              <a:rPr lang="en-US" sz="2000" smtClean="0"/>
              <a:t>calculations for </a:t>
            </a:r>
            <a:r>
              <a:rPr lang="en-US" sz="2000" dirty="0" smtClean="0"/>
              <a:t>drawing lines and shapes, a graphic </a:t>
            </a:r>
            <a:r>
              <a:rPr lang="en-US" sz="2000" dirty="0" err="1" smtClean="0"/>
              <a:t>programme</a:t>
            </a:r>
            <a:r>
              <a:rPr lang="en-US" sz="2000" dirty="0" smtClean="0"/>
              <a:t> converts these calculations into an image</a:t>
            </a:r>
          </a:p>
          <a:p>
            <a:pPr marL="109728" indent="0" algn="just">
              <a:buNone/>
            </a:pPr>
            <a:endParaRPr lang="en-US" sz="2000" dirty="0" smtClean="0"/>
          </a:p>
          <a:p>
            <a:pPr algn="just"/>
            <a:r>
              <a:rPr lang="en-US" sz="2000" dirty="0" smtClean="0"/>
              <a:t>Because vector files store calculations, not images, they are generally smaller than bitmap files, thereby saving disk space</a:t>
            </a:r>
          </a:p>
          <a:p>
            <a:pPr marL="109728" indent="0" algn="just">
              <a:buNone/>
            </a:pPr>
            <a:endParaRPr lang="en-US" sz="2000" dirty="0" smtClean="0"/>
          </a:p>
          <a:p>
            <a:pPr algn="just"/>
            <a:r>
              <a:rPr lang="en-US" sz="2000" dirty="0" smtClean="0"/>
              <a:t>Vector graphics can also be enlarged without affecting image quality that’s why they are used in print and advertising.</a:t>
            </a:r>
            <a:endParaRPr lang="en-US" sz="2000" dirty="0"/>
          </a:p>
        </p:txBody>
      </p:sp>
      <p:sp>
        <p:nvSpPr>
          <p:cNvPr id="3" name="Title 2"/>
          <p:cNvSpPr>
            <a:spLocks noGrp="1"/>
          </p:cNvSpPr>
          <p:nvPr>
            <p:ph type="title"/>
          </p:nvPr>
        </p:nvSpPr>
        <p:spPr/>
        <p:txBody>
          <a:bodyPr/>
          <a:lstStyle/>
          <a:p>
            <a:r>
              <a:rPr lang="en-US" dirty="0" smtClean="0"/>
              <a:t>Vector Graphics</a:t>
            </a:r>
            <a:endParaRPr lang="en-US" dirty="0"/>
          </a:p>
        </p:txBody>
      </p:sp>
    </p:spTree>
    <p:extLst>
      <p:ext uri="{BB962C8B-B14F-4D97-AF65-F5344CB8AC3E}">
        <p14:creationId xmlns:p14="http://schemas.microsoft.com/office/powerpoint/2010/main" val="488224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TotalTime>
  <Words>1589</Words>
  <Application>Microsoft Office PowerPoint</Application>
  <PresentationFormat>On-screen Show (4:3)</PresentationFormat>
  <Paragraphs>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Image File Forensics</vt:lpstr>
      <vt:lpstr>Why Image File Forensics </vt:lpstr>
      <vt:lpstr>Image Files </vt:lpstr>
      <vt:lpstr>Raster Images</vt:lpstr>
      <vt:lpstr>..contd</vt:lpstr>
      <vt:lpstr>Resizing Raster Images</vt:lpstr>
      <vt:lpstr>PowerPoint Presentation</vt:lpstr>
      <vt:lpstr>PowerPoint Presentation</vt:lpstr>
      <vt:lpstr>Vector Graphics</vt:lpstr>
      <vt:lpstr>Metafile Graphics </vt:lpstr>
      <vt:lpstr>Image Compression</vt:lpstr>
      <vt:lpstr>Lossy Compression</vt:lpstr>
      <vt:lpstr>Lossless Compression</vt:lpstr>
      <vt:lpstr>Locating and Recovering Graphic Files</vt:lpstr>
      <vt:lpstr>Image File Headers</vt:lpstr>
      <vt:lpstr>Missing/Corrupted Headers</vt:lpstr>
      <vt:lpstr>Understanding Steganography</vt:lpstr>
      <vt:lpstr>PowerPoint Presentation</vt:lpstr>
      <vt:lpstr>PowerPoint Presentation</vt:lpstr>
      <vt:lpstr>Issues with Steganalysis 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File Forensics</dc:title>
  <dc:creator>WBSK</dc:creator>
  <cp:lastModifiedBy>Microsoft</cp:lastModifiedBy>
  <cp:revision>31</cp:revision>
  <dcterms:created xsi:type="dcterms:W3CDTF">2006-08-16T00:00:00Z</dcterms:created>
  <dcterms:modified xsi:type="dcterms:W3CDTF">2013-12-25T17:56:14Z</dcterms:modified>
</cp:coreProperties>
</file>